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72AD8F8-9338-464D-82AE-6FEF35E08D6D}" type="datetimeFigureOut">
              <a:rPr lang="fr-FR" smtClean="0"/>
              <a:t>26/10/2021</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3082125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72AD8F8-9338-464D-82AE-6FEF35E08D6D}" type="datetimeFigureOut">
              <a:rPr lang="fr-FR" smtClean="0"/>
              <a:t>26/10/2021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3713364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72AD8F8-9338-464D-82AE-6FEF35E08D6D}" type="datetimeFigureOut">
              <a:rPr lang="fr-FR" smtClean="0"/>
              <a:t>26/10/2021</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8C752F-825F-4322-8CAD-D1EDEA86DC2B}"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4607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72AD8F8-9338-464D-82AE-6FEF35E08D6D}" type="datetimeFigureOut">
              <a:rPr lang="fr-FR" smtClean="0"/>
              <a:t>26/10/2021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1863260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72AD8F8-9338-464D-82AE-6FEF35E08D6D}" type="datetimeFigureOut">
              <a:rPr lang="fr-FR" smtClean="0"/>
              <a:t>26/10/2021</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C752F-825F-4322-8CAD-D1EDEA86DC2B}"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7127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372AD8F8-9338-464D-82AE-6FEF35E08D6D}" type="datetimeFigureOut">
              <a:rPr lang="fr-FR" smtClean="0"/>
              <a:t>26/10/2021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2536173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72AD8F8-9338-464D-82AE-6FEF35E08D6D}" type="datetimeFigureOut">
              <a:rPr lang="fr-FR" smtClean="0"/>
              <a:t>26/10/2021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2379004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72AD8F8-9338-464D-82AE-6FEF35E08D6D}" type="datetimeFigureOut">
              <a:rPr lang="fr-FR" smtClean="0"/>
              <a:t>26/10/2021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321654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72AD8F8-9338-464D-82AE-6FEF35E08D6D}" type="datetimeFigureOut">
              <a:rPr lang="fr-FR" smtClean="0"/>
              <a:t>26/10/2021</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1984169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72AD8F8-9338-464D-82AE-6FEF35E08D6D}" type="datetimeFigureOut">
              <a:rPr lang="fr-FR" smtClean="0"/>
              <a:t>26/10/2021</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462226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72AD8F8-9338-464D-82AE-6FEF35E08D6D}" type="datetimeFigureOut">
              <a:rPr lang="fr-FR" smtClean="0"/>
              <a:t>26/10/2021</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262682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72AD8F8-9338-464D-82AE-6FEF35E08D6D}" type="datetimeFigureOut">
              <a:rPr lang="fr-FR" smtClean="0"/>
              <a:t>26/10/2021</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88740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72AD8F8-9338-464D-82AE-6FEF35E08D6D}" type="datetimeFigureOut">
              <a:rPr lang="fr-FR" smtClean="0"/>
              <a:t>26/10/2021</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39566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AD8F8-9338-464D-82AE-6FEF35E08D6D}" type="datetimeFigureOut">
              <a:rPr lang="fr-FR" smtClean="0"/>
              <a:t>26/10/2021</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1217155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72AD8F8-9338-464D-82AE-6FEF35E08D6D}" type="datetimeFigureOut">
              <a:rPr lang="fr-FR" smtClean="0"/>
              <a:t>26/10/2021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2018494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72AD8F8-9338-464D-82AE-6FEF35E08D6D}" type="datetimeFigureOut">
              <a:rPr lang="fr-FR" smtClean="0"/>
              <a:t>26/10/2021</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8C752F-825F-4322-8CAD-D1EDEA86DC2B}" type="slidenum">
              <a:rPr lang="fr-FR" smtClean="0"/>
              <a:t>‹N°›</a:t>
            </a:fld>
            <a:endParaRPr lang="fr-FR"/>
          </a:p>
        </p:txBody>
      </p:sp>
    </p:spTree>
    <p:extLst>
      <p:ext uri="{BB962C8B-B14F-4D97-AF65-F5344CB8AC3E}">
        <p14:creationId xmlns:p14="http://schemas.microsoft.com/office/powerpoint/2010/main" val="379907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2AD8F8-9338-464D-82AE-6FEF35E08D6D}" type="datetimeFigureOut">
              <a:rPr lang="fr-FR" smtClean="0"/>
              <a:t>26/10/2021</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B8C752F-825F-4322-8CAD-D1EDEA86DC2B}" type="slidenum">
              <a:rPr lang="fr-FR" smtClean="0"/>
              <a:t>‹N°›</a:t>
            </a:fld>
            <a:endParaRPr lang="fr-FR"/>
          </a:p>
        </p:txBody>
      </p:sp>
    </p:spTree>
    <p:extLst>
      <p:ext uri="{BB962C8B-B14F-4D97-AF65-F5344CB8AC3E}">
        <p14:creationId xmlns:p14="http://schemas.microsoft.com/office/powerpoint/2010/main" val="30248517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a:extLst>
              <a:ext uri="{FF2B5EF4-FFF2-40B4-BE49-F238E27FC236}">
                <a16:creationId xmlns:a16="http://schemas.microsoft.com/office/drawing/2014/main" id="{A53A743F-288F-4031-8B67-87045E78BEA9}"/>
              </a:ext>
            </a:extLst>
          </p:cNvPr>
          <p:cNvSpPr>
            <a:spLocks noGrp="1"/>
          </p:cNvSpPr>
          <p:nvPr>
            <p:ph idx="1"/>
          </p:nvPr>
        </p:nvSpPr>
        <p:spPr>
          <a:xfrm>
            <a:off x="1677880" y="1216241"/>
            <a:ext cx="9702445" cy="5183253"/>
          </a:xfrm>
        </p:spPr>
        <p:txBody>
          <a:bodyPr>
            <a:normAutofit fontScale="40000" lnSpcReduction="20000"/>
          </a:bodyPr>
          <a:lstStyle/>
          <a:p>
            <a:pPr marL="0" indent="0" algn="ctr">
              <a:buNone/>
            </a:pPr>
            <a:r>
              <a:rPr lang="fr-FR" sz="7600" b="1" i="1" dirty="0">
                <a:latin typeface="Franklin Gothic Demi" panose="020B0703020102020204" pitchFamily="34" charset="0"/>
              </a:rPr>
              <a:t>PLAN DE SAUVEGARDE </a:t>
            </a:r>
          </a:p>
          <a:p>
            <a:pPr marL="0" indent="0" algn="ctr">
              <a:buNone/>
            </a:pPr>
            <a:r>
              <a:rPr lang="fr-FR" sz="7600" b="1" i="1" dirty="0">
                <a:latin typeface="Franklin Gothic Demi" panose="020B0703020102020204" pitchFamily="34" charset="0"/>
              </a:rPr>
              <a:t>ET DE PERENNISATION </a:t>
            </a:r>
          </a:p>
          <a:p>
            <a:pPr marL="0" indent="0" algn="ctr">
              <a:buNone/>
            </a:pPr>
            <a:r>
              <a:rPr lang="fr-FR" sz="7600" b="1" i="1" dirty="0">
                <a:latin typeface="Franklin Gothic Demi" panose="020B0703020102020204" pitchFamily="34" charset="0"/>
              </a:rPr>
              <a:t>DE NOS REGIMES DE RETRAITE POLYNESIENS</a:t>
            </a:r>
          </a:p>
          <a:p>
            <a:pPr algn="ctr"/>
            <a:endParaRPr lang="fr-FR" sz="7600" b="1" i="1" dirty="0">
              <a:latin typeface="Franklin Gothic Demi" panose="020B0703020102020204" pitchFamily="34" charset="0"/>
            </a:endParaRPr>
          </a:p>
          <a:p>
            <a:pPr algn="ctr"/>
            <a:endParaRPr lang="fr-FR" sz="7600" b="1" i="1" dirty="0">
              <a:latin typeface="Franklin Gothic Demi" panose="020B0703020102020204" pitchFamily="34" charset="0"/>
            </a:endParaRPr>
          </a:p>
          <a:p>
            <a:pPr marL="0" indent="0" algn="ctr">
              <a:buNone/>
            </a:pPr>
            <a:r>
              <a:rPr lang="fr-FR" sz="7600" b="1" i="1" dirty="0">
                <a:latin typeface="Franklin Gothic Demi" panose="020B0703020102020204" pitchFamily="34" charset="0"/>
              </a:rPr>
              <a:t>PRECONISATIONS </a:t>
            </a:r>
          </a:p>
          <a:p>
            <a:pPr marL="0" indent="0" algn="ctr">
              <a:buNone/>
            </a:pPr>
            <a:r>
              <a:rPr lang="fr-FR" sz="7600" b="1" i="1" dirty="0">
                <a:latin typeface="Franklin Gothic Demi" panose="020B0703020102020204" pitchFamily="34" charset="0"/>
              </a:rPr>
              <a:t>DU CONSEIL D’ORIENTATION </a:t>
            </a:r>
          </a:p>
          <a:p>
            <a:pPr marL="0" indent="0" algn="ctr">
              <a:buNone/>
            </a:pPr>
            <a:r>
              <a:rPr lang="fr-FR" sz="7600" b="1" i="1" dirty="0">
                <a:latin typeface="Franklin Gothic Demi" panose="020B0703020102020204" pitchFamily="34" charset="0"/>
              </a:rPr>
              <a:t>ET DE SUIVI DES RETRAITES</a:t>
            </a:r>
          </a:p>
          <a:p>
            <a:pPr algn="ctr"/>
            <a:endParaRPr lang="fr-FR" dirty="0"/>
          </a:p>
          <a:p>
            <a:pPr algn="ctr"/>
            <a:endParaRPr lang="fr-FR" dirty="0"/>
          </a:p>
          <a:p>
            <a:pPr algn="ctr"/>
            <a:endParaRPr lang="fr-FR" dirty="0"/>
          </a:p>
          <a:p>
            <a:pPr algn="ctr"/>
            <a:endParaRPr lang="fr-FR" dirty="0"/>
          </a:p>
          <a:p>
            <a:pPr marL="0" indent="0" algn="ctr">
              <a:buNone/>
            </a:pPr>
            <a:r>
              <a:rPr lang="fr-FR" sz="3500" dirty="0"/>
              <a:t>Octobre 2021</a:t>
            </a:r>
          </a:p>
          <a:p>
            <a:pPr algn="ctr"/>
            <a:endParaRPr lang="fr-FR" dirty="0"/>
          </a:p>
        </p:txBody>
      </p:sp>
    </p:spTree>
    <p:extLst>
      <p:ext uri="{BB962C8B-B14F-4D97-AF65-F5344CB8AC3E}">
        <p14:creationId xmlns:p14="http://schemas.microsoft.com/office/powerpoint/2010/main" val="178015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1926B7-F9EC-44AD-878B-F4F0D8981306}"/>
              </a:ext>
            </a:extLst>
          </p:cNvPr>
          <p:cNvSpPr>
            <a:spLocks noGrp="1"/>
          </p:cNvSpPr>
          <p:nvPr>
            <p:ph type="title"/>
          </p:nvPr>
        </p:nvSpPr>
        <p:spPr/>
        <p:txBody>
          <a:bodyPr>
            <a:normAutofit fontScale="90000"/>
          </a:bodyPr>
          <a:lstStyle/>
          <a:p>
            <a:r>
              <a:rPr lang="fr-FR" sz="2400" b="1" i="1" dirty="0">
                <a:effectLst/>
                <a:latin typeface="Calibri" panose="020F0502020204030204" pitchFamily="34" charset="0"/>
                <a:ea typeface="Calibri" panose="020F0502020204030204" pitchFamily="34" charset="0"/>
                <a:cs typeface="Times New Roman" panose="02020603050405020304" pitchFamily="18" charset="0"/>
              </a:rPr>
              <a:t>Faire évoluer l’âge de départ en retraite de façon à limiter la détérioration du ratio cotisants – retraités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5752200F-416F-4625-9AC7-134A3B318AD9}"/>
              </a:ext>
            </a:extLst>
          </p:cNvPr>
          <p:cNvSpPr>
            <a:spLocks noGrp="1"/>
          </p:cNvSpPr>
          <p:nvPr>
            <p:ph idx="1"/>
          </p:nvPr>
        </p:nvSpPr>
        <p:spPr>
          <a:xfrm>
            <a:off x="2589212" y="1535837"/>
            <a:ext cx="8915400" cy="4698053"/>
          </a:xfrm>
        </p:spPr>
        <p:txBody>
          <a:bodyPr>
            <a:normAutofit fontScale="85000" lnSpcReduction="10000"/>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Le durcissement des modalités de départ anticipé (hausse des abattements, augmentation de l’âge minimal d’ouverture des droits…), voire la suppression des départs anticipés hors « motif impérieux » (RATP, inaptitude)</a:t>
            </a:r>
          </a:p>
          <a:p>
            <a:pPr lvl="1"/>
            <a:r>
              <a:rPr lang="fr-FR" sz="1800" dirty="0">
                <a:effectLst/>
                <a:latin typeface="Calibri" panose="020F0502020204030204" pitchFamily="34" charset="0"/>
                <a:ea typeface="Calibri" panose="020F0502020204030204" pitchFamily="34" charset="0"/>
                <a:cs typeface="Times New Roman" panose="02020603050405020304" pitchFamily="18" charset="0"/>
              </a:rPr>
              <a:t>Les modalités de départ au titre des travaux pénibles doivent être révisés</a:t>
            </a:r>
          </a:p>
          <a:p>
            <a:pPr lvl="1"/>
            <a:r>
              <a:rPr lang="fr-FR" sz="1800" dirty="0">
                <a:effectLst/>
                <a:latin typeface="Calibri" panose="020F0502020204030204" pitchFamily="34" charset="0"/>
                <a:ea typeface="Calibri" panose="020F0502020204030204" pitchFamily="34" charset="0"/>
                <a:cs typeface="Times New Roman" panose="02020603050405020304" pitchFamily="18" charset="0"/>
              </a:rPr>
              <a:t>Les critères et le processus permettant les départs anticipés pour Inaptitude ou invalidité doivent être réformés en urgence</a:t>
            </a:r>
          </a:p>
          <a:p>
            <a:pPr lvl="1"/>
            <a:r>
              <a:rPr lang="fr-FR" sz="1800" dirty="0">
                <a:effectLst/>
                <a:latin typeface="Calibri" panose="020F0502020204030204" pitchFamily="34" charset="0"/>
                <a:ea typeface="Calibri" panose="020F0502020204030204" pitchFamily="34" charset="0"/>
                <a:cs typeface="Times New Roman" panose="02020603050405020304" pitchFamily="18" charset="0"/>
              </a:rPr>
              <a:t>La situation des salariés licenciés économique au-delà d’un certain âge et privés d’emploi depuis une durée à définir doivent faire également l’objet d’une attention particulière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L’augmentation de la durée de cotisations nécessaire pour bénéficier du taux plein</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L’évolution de l’âge légal de départ : il s’agit d’assurer l’équilibre du système, d’éviter que trop de personnes partent avec des retraites trop faibles et de réguler les évolutions démographiques.</a:t>
            </a:r>
          </a:p>
          <a:p>
            <a:pPr lvl="1"/>
            <a:r>
              <a:rPr lang="fr-FR" sz="1800" dirty="0">
                <a:effectLst/>
                <a:latin typeface="Calibri" panose="020F0502020204030204" pitchFamily="34" charset="0"/>
                <a:ea typeface="Calibri" panose="020F0502020204030204" pitchFamily="34" charset="0"/>
                <a:cs typeface="Times New Roman" panose="02020603050405020304" pitchFamily="18" charset="0"/>
              </a:rPr>
              <a:t>ajusté en fonction de l’évolution réelle de l’espérance de vie avec une première évaluation avec les résultats du recensement de la population en Polynésie française qui pourrait intervenir en 2023.</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nécessité de revoir la gestion de la fin de carrière professionnelle des salariés, mais aussi la libération plus tardive des emplois pour les jeunes. Il faudra donc faciliter la transition entre l’emploi et la retraite, notamment en envisageant des systèmes de retraite progressive</a:t>
            </a:r>
            <a:endParaRPr lang="fr-FR" dirty="0"/>
          </a:p>
        </p:txBody>
      </p:sp>
    </p:spTree>
    <p:extLst>
      <p:ext uri="{BB962C8B-B14F-4D97-AF65-F5344CB8AC3E}">
        <p14:creationId xmlns:p14="http://schemas.microsoft.com/office/powerpoint/2010/main" val="1259916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CEB3AF-40CA-4A06-A372-17A502D0E5F7}"/>
              </a:ext>
            </a:extLst>
          </p:cNvPr>
          <p:cNvSpPr>
            <a:spLocks noGrp="1"/>
          </p:cNvSpPr>
          <p:nvPr>
            <p:ph type="title"/>
          </p:nvPr>
        </p:nvSpPr>
        <p:spPr/>
        <p:txBody>
          <a:bodyPr>
            <a:normAutofit fontScale="90000"/>
          </a:bodyPr>
          <a:lstStyle/>
          <a:p>
            <a:r>
              <a:rPr lang="fr-FR" sz="2400" b="1" i="1" dirty="0">
                <a:effectLst/>
                <a:latin typeface="Calibri" panose="020F0502020204030204" pitchFamily="34" charset="0"/>
                <a:ea typeface="Calibri" panose="020F0502020204030204" pitchFamily="34" charset="0"/>
                <a:cs typeface="Times New Roman" panose="02020603050405020304" pitchFamily="18" charset="0"/>
              </a:rPr>
              <a:t>Face au constat de non-viabilité de la tranche B, mettre fin à ce régime de retraite en sauvegardant autant que possible les droits acquis des actifs et des pensionnés actuels</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138B5108-EE38-44AB-870F-28B1DF18AF61}"/>
              </a:ext>
            </a:extLst>
          </p:cNvPr>
          <p:cNvSpPr>
            <a:spLocks noGrp="1"/>
          </p:cNvSpPr>
          <p:nvPr>
            <p:ph idx="1"/>
          </p:nvPr>
        </p:nvSpPr>
        <p:spPr/>
        <p:txBody>
          <a:bodyPr>
            <a:normAutofit fontScale="77500" lnSpcReduction="20000"/>
          </a:bodyPr>
          <a:lstStyle/>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Le régime de la tranche B a été créé en 1995 avec des paramètres qui s’avèrent rendre impossible sa survie à moyen terme : validation des gratuite des services passés, taux de rendement élevé, insuffisance des taux de cotisations.</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Hypothèse 1 : remboursement des cotisations versées ou indemnisation des droits acquis</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Hypothèse 2 : fusion avec la tranche A</a:t>
            </a: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Sachant que la majorité des ressortissants des ressortissants ne cotisent pas ou peu à la tranche B, la reprise des engagements par la tranche A ferait peser sur tous, et notamment sur les petits salaires, le financement des droits acquis par ceux dont les revenus excèdent le plafond de la tranche A. Cette solution n’est donc pas acceptable en l’état.</a:t>
            </a: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Aligner dès que possible le taux de cotisations sur celui de la tranche A, c’est-à-dire le porter de 17.43% à 22.00% </a:t>
            </a: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Mettre en place une contribution sur les points tranche B non cotisés (périodes avant 1995), ou une valeur de service particulière sur ces points</a:t>
            </a: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Décorréler les valeurs d’acquisition et de service du point</a:t>
            </a:r>
          </a:p>
          <a:p>
            <a:pPr marL="0" indent="0">
              <a:buNone/>
            </a:pPr>
            <a:r>
              <a:rPr lang="fr-FR" dirty="0">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Baisser la valeur de service du point afin d’aligner le taux de rendement du régime a minima sur celui de la tranche A</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Hypothèse 3 : reprise des engagements par une autre caisse de retraite</a:t>
            </a:r>
          </a:p>
          <a:p>
            <a:endParaRPr lang="fr-FR" dirty="0"/>
          </a:p>
        </p:txBody>
      </p:sp>
    </p:spTree>
    <p:extLst>
      <p:ext uri="{BB962C8B-B14F-4D97-AF65-F5344CB8AC3E}">
        <p14:creationId xmlns:p14="http://schemas.microsoft.com/office/powerpoint/2010/main" val="3260373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627CD4-14C6-4230-8C0B-A4BC6B9DD1FB}"/>
              </a:ext>
            </a:extLst>
          </p:cNvPr>
          <p:cNvSpPr>
            <a:spLocks noGrp="1"/>
          </p:cNvSpPr>
          <p:nvPr>
            <p:ph type="title"/>
          </p:nvPr>
        </p:nvSpPr>
        <p:spPr/>
        <p:txBody>
          <a:bodyPr>
            <a:normAutofit fontScale="90000"/>
          </a:bodyPr>
          <a:lstStyle/>
          <a:p>
            <a:r>
              <a:rPr lang="fr-FR" sz="2400" b="1" i="1" dirty="0">
                <a:effectLst/>
                <a:latin typeface="Calibri" panose="020F0502020204030204" pitchFamily="34" charset="0"/>
                <a:ea typeface="Calibri" panose="020F0502020204030204" pitchFamily="34" charset="0"/>
                <a:cs typeface="Times New Roman" panose="02020603050405020304" pitchFamily="18" charset="0"/>
              </a:rPr>
              <a:t>Garantir que toute personne ayant une activité salariée ou non salariée cotise à un système d’assurance vieillesse</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A2540A4A-58CC-42D1-B31C-D234F66AB209}"/>
              </a:ext>
            </a:extLst>
          </p:cNvPr>
          <p:cNvSpPr>
            <a:spLocks noGrp="1"/>
          </p:cNvSpPr>
          <p:nvPr>
            <p:ph idx="1"/>
          </p:nvPr>
        </p:nvSpPr>
        <p:spPr/>
        <p:txBody>
          <a:bodyPr>
            <a:normAutofit lnSpcReduction="10000"/>
          </a:bodyPr>
          <a:lstStyle/>
          <a:p>
            <a:pPr marL="342900" lvl="0" indent="-342900">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Adhésion au nouveau régime de retraite fusionné des salariés ; une des questions sera la prise en compte ou non des particularités des travailleurs indépendants qui n’ont pas d’employeur pour participer au financement de leur protection sociale, et dont la base déclarative n’est pas la même que celle des salariés (ainsi en Métropole il a été envisagé un abattement forfaitaire appliqué au revenu déclaré comptablement avant prélèvements sociaux).</a:t>
            </a:r>
          </a:p>
          <a:p>
            <a:pPr marL="342900" lvl="0" indent="-342900">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Création d’un régime spécial pour ces populations ; elle ne nous paraît pas viable compte tenu du faible nombre et de la diversité des personnes concernées</a:t>
            </a:r>
          </a:p>
          <a:p>
            <a:pPr marL="342900" lvl="0" indent="-342900">
              <a:lnSpc>
                <a:spcPct val="107000"/>
              </a:lnSpc>
              <a:spcAft>
                <a:spcPts val="800"/>
              </a:spcAft>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Adhésion à un ou plusieurs régimes de retraite extérieurs existants ; dans ce cas les modalités devront être clairement définies (choix ou pas entre répartition et capitalisation, conditions d’âge pour bénéficier de la retraite, plafonds…), et devront assurer a minima une pension égale au minimum vieillesse pour une carrière complète.</a:t>
            </a:r>
          </a:p>
          <a:p>
            <a:endParaRPr lang="fr-FR" dirty="0"/>
          </a:p>
        </p:txBody>
      </p:sp>
    </p:spTree>
    <p:extLst>
      <p:ext uri="{BB962C8B-B14F-4D97-AF65-F5344CB8AC3E}">
        <p14:creationId xmlns:p14="http://schemas.microsoft.com/office/powerpoint/2010/main" val="3566993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1D824B-28EC-4C5B-B550-05D14E42A859}"/>
              </a:ext>
            </a:extLst>
          </p:cNvPr>
          <p:cNvSpPr>
            <a:spLocks noGrp="1"/>
          </p:cNvSpPr>
          <p:nvPr>
            <p:ph type="title"/>
          </p:nvPr>
        </p:nvSpPr>
        <p:spPr/>
        <p:txBody>
          <a:bodyPr/>
          <a:lstStyle/>
          <a:p>
            <a:r>
              <a:rPr lang="fr-FR" sz="2400" b="1" i="1" dirty="0">
                <a:effectLst/>
                <a:latin typeface="Calibri" panose="020F0502020204030204" pitchFamily="34" charset="0"/>
                <a:ea typeface="Calibri" panose="020F0502020204030204" pitchFamily="34" charset="0"/>
                <a:cs typeface="Times New Roman" panose="02020603050405020304" pitchFamily="18" charset="0"/>
              </a:rPr>
              <a:t>Lutter contre le travail dissimulé et améliorer le contrôle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41EE8D32-08B7-4A31-B4AA-ADCFFBC6321A}"/>
              </a:ext>
            </a:extLst>
          </p:cNvPr>
          <p:cNvSpPr>
            <a:spLocks noGrp="1"/>
          </p:cNvSpPr>
          <p:nvPr>
            <p:ph idx="1"/>
          </p:nvPr>
        </p:nvSpPr>
        <p:spPr/>
        <p:txBody>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Nous proposons donc d’étudier la création d’un organisme type URSSAF, qui aurait pour mission la collecte et le contrôle des cotisations et des contributions sociales, et serait doté des moyens humains, techniques et juridiques pour accomplir cette tâche.</a:t>
            </a:r>
          </a:p>
          <a:p>
            <a:endParaRPr lang="fr-FR" dirty="0"/>
          </a:p>
        </p:txBody>
      </p:sp>
    </p:spTree>
    <p:extLst>
      <p:ext uri="{BB962C8B-B14F-4D97-AF65-F5344CB8AC3E}">
        <p14:creationId xmlns:p14="http://schemas.microsoft.com/office/powerpoint/2010/main" val="2946846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ACDD8A-2A48-42F6-948D-4E00CB56BF3D}"/>
              </a:ext>
            </a:extLst>
          </p:cNvPr>
          <p:cNvSpPr>
            <a:spLocks noGrp="1"/>
          </p:cNvSpPr>
          <p:nvPr>
            <p:ph type="title"/>
          </p:nvPr>
        </p:nvSpPr>
        <p:spPr/>
        <p:txBody>
          <a:bodyPr/>
          <a:lstStyle/>
          <a:p>
            <a:r>
              <a:rPr lang="fr-FR" sz="2400" b="1" i="1" dirty="0">
                <a:effectLst/>
                <a:latin typeface="Calibri" panose="020F0502020204030204" pitchFamily="34" charset="0"/>
                <a:ea typeface="Calibri" panose="020F0502020204030204" pitchFamily="34" charset="0"/>
                <a:cs typeface="Times New Roman" panose="02020603050405020304" pitchFamily="18" charset="0"/>
              </a:rPr>
              <a:t>Etudier l’intérêt et les modalités d’un régime vieillesse universel</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C8A74F0A-F613-4EF8-B99A-16B1B9F2CCB4}"/>
              </a:ext>
            </a:extLst>
          </p:cNvPr>
          <p:cNvSpPr>
            <a:spLocks noGrp="1"/>
          </p:cNvSpPr>
          <p:nvPr>
            <p:ph idx="1"/>
          </p:nvPr>
        </p:nvSpPr>
        <p:spPr/>
        <p:txBody>
          <a:bodyPr/>
          <a:lstStyle/>
          <a:p>
            <a:pPr indent="449580">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Plusieurs pays étudient ou ont mis en place une pension forfaitaire, universelle, ouverte à tous les citoyens et proportionnelle à la durée de résidence dans le pays, financée par la fiscalité.</a:t>
            </a:r>
          </a:p>
          <a:p>
            <a:pPr indent="449580">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A cette pension forfaitaire s’ajoutent des systèmes d’assurance retraite collectifs, par répartition ou par capitalisation. A titre individuel, les assurés peuvent se constituer un « troisième étage » de retraite en adhérant à des contrats type « assurance vie » à des conditions fiscales très avantageuses.</a:t>
            </a:r>
          </a:p>
          <a:p>
            <a:endParaRPr lang="fr-FR" dirty="0"/>
          </a:p>
        </p:txBody>
      </p:sp>
    </p:spTree>
    <p:extLst>
      <p:ext uri="{BB962C8B-B14F-4D97-AF65-F5344CB8AC3E}">
        <p14:creationId xmlns:p14="http://schemas.microsoft.com/office/powerpoint/2010/main" val="1569182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E24902-0C93-4B3C-809C-62008F190220}"/>
              </a:ext>
            </a:extLst>
          </p:cNvPr>
          <p:cNvSpPr>
            <a:spLocks noGrp="1"/>
          </p:cNvSpPr>
          <p:nvPr>
            <p:ph type="title"/>
          </p:nvPr>
        </p:nvSpPr>
        <p:spPr/>
        <p:txBody>
          <a:bodyPr/>
          <a:lstStyle/>
          <a:p>
            <a:r>
              <a:rPr lang="fr-FR" sz="3200" u="sng" dirty="0">
                <a:effectLst/>
                <a:latin typeface="Calibri" panose="020F0502020204030204" pitchFamily="34" charset="0"/>
                <a:ea typeface="Calibri" panose="020F0502020204030204" pitchFamily="34" charset="0"/>
                <a:cs typeface="Times New Roman" panose="02020603050405020304" pitchFamily="18" charset="0"/>
              </a:rPr>
              <a:t>Conclusion et perspectives:</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F3C8F9CE-F830-4CF6-AD84-573ECC441835}"/>
              </a:ext>
            </a:extLst>
          </p:cNvPr>
          <p:cNvSpPr>
            <a:spLocks noGrp="1"/>
          </p:cNvSpPr>
          <p:nvPr>
            <p:ph idx="1"/>
          </p:nvPr>
        </p:nvSpPr>
        <p:spPr>
          <a:xfrm>
            <a:off x="2414725" y="1464815"/>
            <a:ext cx="9339309" cy="5113537"/>
          </a:xfrm>
        </p:spPr>
        <p:txBody>
          <a:bodyPr>
            <a:normAutofit lnSpcReduction="10000"/>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Les présentes préconisations ne représentent à ce stade que des orientations</a:t>
            </a:r>
          </a:p>
          <a:p>
            <a:pPr lvl="1"/>
            <a:r>
              <a:rPr lang="fr-FR" dirty="0">
                <a:latin typeface="Calibri" panose="020F0502020204030204" pitchFamily="34" charset="0"/>
                <a:ea typeface="Calibri" panose="020F0502020204030204" pitchFamily="34" charset="0"/>
                <a:cs typeface="Times New Roman" panose="02020603050405020304" pitchFamily="18" charset="0"/>
              </a:rPr>
              <a:t>Etudes de faisabilité technique et juridique complémentaires</a:t>
            </a:r>
          </a:p>
          <a:p>
            <a:pPr lvl="1"/>
            <a:r>
              <a:rPr lang="fr-FR" dirty="0">
                <a:effectLst/>
                <a:latin typeface="Calibri" panose="020F0502020204030204" pitchFamily="34" charset="0"/>
                <a:ea typeface="Calibri" panose="020F0502020204030204" pitchFamily="34" charset="0"/>
                <a:cs typeface="Times New Roman" panose="02020603050405020304" pitchFamily="18" charset="0"/>
              </a:rPr>
              <a:t>Etude actuarielle pour déterminer les paramètres (objectif 2040)</a:t>
            </a:r>
          </a:p>
          <a:p>
            <a:pPr lvl="1"/>
            <a:r>
              <a:rPr lang="fr-FR" dirty="0">
                <a:effectLst/>
                <a:latin typeface="Calibri" panose="020F0502020204030204" pitchFamily="34" charset="0"/>
                <a:ea typeface="Calibri" panose="020F0502020204030204" pitchFamily="34" charset="0"/>
                <a:cs typeface="Times New Roman" panose="02020603050405020304" pitchFamily="18" charset="0"/>
              </a:rPr>
              <a:t>Communication et consultations en vue de vérifier leur acceptabilité</a:t>
            </a:r>
          </a:p>
          <a:p>
            <a:pPr lvl="2"/>
            <a:r>
              <a:rPr lang="fr-FR" dirty="0">
                <a:latin typeface="Calibri" panose="020F0502020204030204" pitchFamily="34" charset="0"/>
                <a:ea typeface="Calibri" panose="020F0502020204030204" pitchFamily="34" charset="0"/>
                <a:cs typeface="Times New Roman" panose="02020603050405020304" pitchFamily="18" charset="0"/>
              </a:rPr>
              <a:t>Retraités actuels et futurs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lvl="2"/>
            <a:r>
              <a:rPr lang="fr-FR" dirty="0">
                <a:effectLst/>
                <a:latin typeface="Calibri" panose="020F0502020204030204" pitchFamily="34" charset="0"/>
                <a:ea typeface="Calibri" panose="020F0502020204030204" pitchFamily="34" charset="0"/>
                <a:cs typeface="Times New Roman" panose="02020603050405020304" pitchFamily="18" charset="0"/>
              </a:rPr>
              <a:t>Cotisants</a:t>
            </a:r>
          </a:p>
          <a:p>
            <a:pPr lvl="2"/>
            <a:r>
              <a:rPr lang="fr-FR" dirty="0">
                <a:effectLst/>
                <a:latin typeface="Calibri" panose="020F0502020204030204" pitchFamily="34" charset="0"/>
                <a:ea typeface="Calibri" panose="020F0502020204030204" pitchFamily="34" charset="0"/>
                <a:cs typeface="Times New Roman" panose="02020603050405020304" pitchFamily="18" charset="0"/>
              </a:rPr>
              <a:t>Employeurs</a:t>
            </a:r>
          </a:p>
          <a:p>
            <a:pPr lvl="2"/>
            <a:r>
              <a:rPr lang="fr-FR" dirty="0">
                <a:effectLst/>
                <a:latin typeface="Calibri" panose="020F0502020204030204" pitchFamily="34" charset="0"/>
                <a:ea typeface="Calibri" panose="020F0502020204030204" pitchFamily="34" charset="0"/>
                <a:cs typeface="Times New Roman" panose="02020603050405020304" pitchFamily="18" charset="0"/>
              </a:rPr>
              <a:t>Jeunes générations</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Planning proposé:</a:t>
            </a:r>
          </a:p>
          <a:p>
            <a:pPr lvl="1"/>
            <a:r>
              <a:rPr lang="fr-FR" dirty="0">
                <a:effectLst/>
                <a:latin typeface="Calibri" panose="020F0502020204030204" pitchFamily="34" charset="0"/>
                <a:ea typeface="Calibri" panose="020F0502020204030204" pitchFamily="34" charset="0"/>
                <a:cs typeface="Times New Roman" panose="02020603050405020304" pitchFamily="18" charset="0"/>
              </a:rPr>
              <a:t>Lois de Pays ou arrêtés CM: premier semestre 2022 </a:t>
            </a:r>
          </a:p>
          <a:p>
            <a:pPr lvl="1"/>
            <a:r>
              <a:rPr lang="fr-FR" dirty="0">
                <a:latin typeface="Calibri" panose="020F0502020204030204" pitchFamily="34" charset="0"/>
                <a:ea typeface="Calibri" panose="020F0502020204030204" pitchFamily="34" charset="0"/>
                <a:cs typeface="Times New Roman" panose="02020603050405020304" pitchFamily="18" charset="0"/>
              </a:rPr>
              <a:t>Mise en application progressive à partir de 2022 / 2023</a:t>
            </a:r>
          </a:p>
          <a:p>
            <a:pPr lvl="1"/>
            <a:r>
              <a:rPr lang="fr-FR" dirty="0">
                <a:effectLst/>
                <a:latin typeface="Calibri" panose="020F0502020204030204" pitchFamily="34" charset="0"/>
                <a:ea typeface="Calibri" panose="020F0502020204030204" pitchFamily="34" charset="0"/>
                <a:cs typeface="Times New Roman" panose="02020603050405020304" pitchFamily="18" charset="0"/>
              </a:rPr>
              <a:t>Mise en œuvre du système rénové au 1</a:t>
            </a:r>
            <a:r>
              <a:rPr lang="fr-FR" baseline="30000" dirty="0">
                <a:effectLst/>
                <a:latin typeface="Calibri" panose="020F0502020204030204" pitchFamily="34" charset="0"/>
                <a:ea typeface="Calibri" panose="020F0502020204030204" pitchFamily="34" charset="0"/>
                <a:cs typeface="Times New Roman" panose="02020603050405020304" pitchFamily="18" charset="0"/>
              </a:rPr>
              <a:t>er</a:t>
            </a:r>
            <a:r>
              <a:rPr lang="fr-FR" dirty="0">
                <a:effectLst/>
                <a:latin typeface="Calibri" panose="020F0502020204030204" pitchFamily="34" charset="0"/>
                <a:ea typeface="Calibri" panose="020F0502020204030204" pitchFamily="34" charset="0"/>
                <a:cs typeface="Times New Roman" panose="02020603050405020304" pitchFamily="18" charset="0"/>
              </a:rPr>
              <a:t> janvier 2025</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L’augmentation de l’espérance de vie et le ralentissement de la croissance ne permettront plus de perpétrer le modèle actuel, sauf à faire hériter un fardeau insupportable pour les générations à venir.</a:t>
            </a:r>
            <a:endParaRPr lang="fr-FR" dirty="0"/>
          </a:p>
        </p:txBody>
      </p:sp>
    </p:spTree>
    <p:extLst>
      <p:ext uri="{BB962C8B-B14F-4D97-AF65-F5344CB8AC3E}">
        <p14:creationId xmlns:p14="http://schemas.microsoft.com/office/powerpoint/2010/main" val="3123467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70E928-F84A-460A-9B5E-C373ACF73D7A}"/>
              </a:ext>
            </a:extLst>
          </p:cNvPr>
          <p:cNvSpPr>
            <a:spLocks noGrp="1"/>
          </p:cNvSpPr>
          <p:nvPr>
            <p:ph type="title"/>
          </p:nvPr>
        </p:nvSpPr>
        <p:spPr/>
        <p:txBody>
          <a:bodyPr/>
          <a:lstStyle/>
          <a:p>
            <a:r>
              <a:rPr lang="fr-FR" sz="3200" u="sng" dirty="0">
                <a:effectLst/>
                <a:latin typeface="Calibri" panose="020F0502020204030204" pitchFamily="34" charset="0"/>
                <a:ea typeface="Calibri" panose="020F0502020204030204" pitchFamily="34" charset="0"/>
                <a:cs typeface="Times New Roman" panose="02020603050405020304" pitchFamily="18" charset="0"/>
              </a:rPr>
              <a:t>Introduction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2D01BA82-3358-44A6-B83D-ED9A2CBF7647}"/>
              </a:ext>
            </a:extLst>
          </p:cNvPr>
          <p:cNvSpPr>
            <a:spLocks noGrp="1"/>
          </p:cNvSpPr>
          <p:nvPr>
            <p:ph idx="1"/>
          </p:nvPr>
        </p:nvSpPr>
        <p:spPr>
          <a:xfrm>
            <a:off x="2589212" y="1571348"/>
            <a:ext cx="8915400" cy="4662542"/>
          </a:xfrm>
        </p:spPr>
        <p:txBody>
          <a:bodyPr>
            <a:normAutofit/>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Le COSR rappelle en préambule son attachement au système de retraite par répartition basé sur la solidarité intergénérationnelle et sur les cotisations des actifs qui financent les pensions de retraite aujourd’hui.</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De ce principe découle un second principe : la retraite versée doit être proportionnelle à l’effort contributif consenti durant la carrière</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Notre système de retraite a dû faire face ces dernières années à plusieurs défis majeurs :</a:t>
            </a:r>
          </a:p>
          <a:p>
            <a:pPr lvl="1"/>
            <a:r>
              <a:rPr lang="fr-FR" sz="1800" dirty="0">
                <a:effectLst/>
                <a:latin typeface="Calibri" panose="020F0502020204030204" pitchFamily="34" charset="0"/>
                <a:ea typeface="Calibri" panose="020F0502020204030204" pitchFamily="34" charset="0"/>
                <a:cs typeface="Times New Roman" panose="02020603050405020304" pitchFamily="18" charset="0"/>
              </a:rPr>
              <a:t>L’augmentation de l’espérance de vie de la population</a:t>
            </a:r>
          </a:p>
          <a:p>
            <a:pPr lvl="1"/>
            <a:r>
              <a:rPr lang="fr-FR" sz="1800" dirty="0">
                <a:effectLst/>
                <a:latin typeface="Calibri" panose="020F0502020204030204" pitchFamily="34" charset="0"/>
                <a:ea typeface="Calibri" panose="020F0502020204030204" pitchFamily="34" charset="0"/>
                <a:cs typeface="Times New Roman" panose="02020603050405020304" pitchFamily="18" charset="0"/>
              </a:rPr>
              <a:t>La stagnation de l’emploi salarié depuis 15 ans </a:t>
            </a:r>
          </a:p>
          <a:p>
            <a:pPr lvl="1"/>
            <a:r>
              <a:rPr lang="fr-FR" sz="1800" dirty="0">
                <a:effectLst/>
                <a:latin typeface="Calibri" panose="020F0502020204030204" pitchFamily="34" charset="0"/>
                <a:ea typeface="Calibri" panose="020F0502020204030204" pitchFamily="34" charset="0"/>
                <a:cs typeface="Times New Roman" panose="02020603050405020304" pitchFamily="18" charset="0"/>
              </a:rPr>
              <a:t>la crise économique liée à la crise sanitaire de la Covid-19 </a:t>
            </a:r>
          </a:p>
          <a:p>
            <a:pPr lvl="1"/>
            <a:r>
              <a:rPr lang="fr-FR" sz="1800" dirty="0">
                <a:effectLst/>
                <a:latin typeface="Calibri" panose="020F0502020204030204" pitchFamily="34" charset="0"/>
                <a:ea typeface="Calibri" panose="020F0502020204030204" pitchFamily="34" charset="0"/>
                <a:cs typeface="Times New Roman" panose="02020603050405020304" pitchFamily="18" charset="0"/>
              </a:rPr>
              <a:t>le régime de la tranche B, mis en place en 1995, a été instauré avec des paramètres et des taux de cotisations qui ne lui permettront pas de faire face à ses engagements envers les actuels et futurs retraités. </a:t>
            </a:r>
          </a:p>
          <a:p>
            <a:pPr marL="457200" lvl="1" indent="0">
              <a:buNone/>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37245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BF4460A-3F51-49B9-94CC-647FFF4F0348}"/>
              </a:ext>
            </a:extLst>
          </p:cNvPr>
          <p:cNvSpPr>
            <a:spLocks noGrp="1"/>
          </p:cNvSpPr>
          <p:nvPr>
            <p:ph idx="1"/>
          </p:nvPr>
        </p:nvSpPr>
        <p:spPr>
          <a:xfrm>
            <a:off x="2589212" y="1429305"/>
            <a:ext cx="8915400" cy="4481917"/>
          </a:xfrm>
        </p:spPr>
        <p:txBody>
          <a:bodyPr>
            <a:normAutofit lnSpcReduction="10000"/>
          </a:bodyPr>
          <a:lstStyle/>
          <a:p>
            <a:r>
              <a:rPr lang="fr-FR" dirty="0"/>
              <a:t>La réforme de 2019 était nécessaire mais est insuffisante</a:t>
            </a:r>
          </a:p>
          <a:p>
            <a:r>
              <a:rPr lang="fr-FR" dirty="0"/>
              <a:t>Les déficits se creusent</a:t>
            </a:r>
          </a:p>
          <a:p>
            <a:r>
              <a:rPr lang="fr-FR" dirty="0"/>
              <a:t>Un risque de cessation de paiements à court terme</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Dans le cadre des missions qui lui sont confiées par la loi, le COSR a donc décidé de faire des préconisations avec pour objectif de poser les bases d’un système de retraite refondé</a:t>
            </a:r>
            <a:r>
              <a:rPr lang="fr-FR"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et pérenne.</a:t>
            </a:r>
          </a:p>
          <a:p>
            <a:pPr lvl="1"/>
            <a:r>
              <a:rPr lang="fr-FR" dirty="0"/>
              <a:t>Nécessité d’une réforme structurelle : vers un régime unique par répartition et par points</a:t>
            </a:r>
          </a:p>
          <a:p>
            <a:pPr lvl="1"/>
            <a:r>
              <a:rPr lang="fr-FR" dirty="0"/>
              <a:t>Ajustement des paramètres</a:t>
            </a:r>
          </a:p>
          <a:p>
            <a:pPr lvl="1"/>
            <a:r>
              <a:rPr lang="fr-FR" dirty="0"/>
              <a:t>Besoins de financement à court terme</a:t>
            </a:r>
          </a:p>
          <a:p>
            <a:pPr>
              <a:buClr>
                <a:srgbClr val="A53010"/>
              </a:buClr>
              <a:defRPr/>
            </a:pPr>
            <a:r>
              <a:rPr kumimoji="0" lang="fr-F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Pas un catalogue: </a:t>
            </a:r>
            <a:r>
              <a:rPr lang="fr-FR" sz="1800" dirty="0">
                <a:effectLst/>
                <a:latin typeface="Calibri" panose="020F0502020204030204" pitchFamily="34" charset="0"/>
                <a:ea typeface="Calibri" panose="020F0502020204030204" pitchFamily="34" charset="0"/>
                <a:cs typeface="Times New Roman" panose="02020603050405020304" pitchFamily="18" charset="0"/>
              </a:rPr>
              <a:t>C’est un ensemble de mesures prises sur l’ensemble des paramètres des régimes de retraite, ainsi que des réformes plus structurelles, qui peuvent permettre de sauvegarder notre système de retraite (plan global)= équilibrer les efforts entre les cotisants et les actuels et futurs retraités pour rendre la réforme supportable</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endParaRPr kumimoji="0" lang="fr-FR"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457200" lvl="1" indent="0">
              <a:buNone/>
            </a:pPr>
            <a:endParaRPr lang="fr-FR" dirty="0"/>
          </a:p>
        </p:txBody>
      </p:sp>
    </p:spTree>
    <p:extLst>
      <p:ext uri="{BB962C8B-B14F-4D97-AF65-F5344CB8AC3E}">
        <p14:creationId xmlns:p14="http://schemas.microsoft.com/office/powerpoint/2010/main" val="243028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FAC3C6-39CF-4719-909A-E2DCB6302B08}"/>
              </a:ext>
            </a:extLst>
          </p:cNvPr>
          <p:cNvSpPr>
            <a:spLocks noGrp="1"/>
          </p:cNvSpPr>
          <p:nvPr>
            <p:ph type="title"/>
          </p:nvPr>
        </p:nvSpPr>
        <p:spPr/>
        <p:txBody>
          <a:bodyPr/>
          <a:lstStyle/>
          <a:p>
            <a:r>
              <a:rPr lang="fr-FR" sz="3200" u="sng" dirty="0">
                <a:effectLst/>
                <a:latin typeface="Calibri" panose="020F0502020204030204" pitchFamily="34" charset="0"/>
                <a:ea typeface="Calibri" panose="020F0502020204030204" pitchFamily="34" charset="0"/>
                <a:cs typeface="Times New Roman" panose="02020603050405020304" pitchFamily="18" charset="0"/>
              </a:rPr>
              <a:t>Les grandes orientations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D4B3F04F-BEAE-4C78-BA42-2C33626F3AB6}"/>
              </a:ext>
            </a:extLst>
          </p:cNvPr>
          <p:cNvSpPr>
            <a:spLocks noGrp="1"/>
          </p:cNvSpPr>
          <p:nvPr>
            <p:ph idx="1"/>
          </p:nvPr>
        </p:nvSpPr>
        <p:spPr>
          <a:xfrm>
            <a:off x="2589212" y="1609930"/>
            <a:ext cx="8915400" cy="4623960"/>
          </a:xfrm>
        </p:spPr>
        <p:txBody>
          <a:bodyPr>
            <a:normAutofit/>
          </a:bodyPr>
          <a:lstStyle/>
          <a:p>
            <a:r>
              <a:rPr lang="fr-FR" sz="2400" dirty="0">
                <a:latin typeface="Calibri" panose="020F0502020204030204" pitchFamily="34" charset="0"/>
                <a:ea typeface="Calibri" panose="020F0502020204030204" pitchFamily="34" charset="0"/>
                <a:cs typeface="Times New Roman" panose="02020603050405020304" pitchFamily="18" charset="0"/>
              </a:rPr>
              <a:t>Différencier ce qui ressort du système assurantiel et ce qui relève de la solidarité</a:t>
            </a:r>
          </a:p>
          <a:p>
            <a:r>
              <a:rPr lang="fr-FR" sz="2400" dirty="0">
                <a:latin typeface="Calibri" panose="020F0502020204030204" pitchFamily="34" charset="0"/>
                <a:ea typeface="Calibri" panose="020F0502020204030204" pitchFamily="34" charset="0"/>
                <a:cs typeface="Times New Roman" panose="02020603050405020304" pitchFamily="18" charset="0"/>
              </a:rPr>
              <a:t>Partager par tous l’effort de sauvegarde et de redressement de notre système de retraite.</a:t>
            </a:r>
          </a:p>
          <a:p>
            <a:r>
              <a:rPr lang="fr-FR" sz="2400" dirty="0">
                <a:latin typeface="Calibri" panose="020F0502020204030204" pitchFamily="34" charset="0"/>
                <a:ea typeface="Calibri" panose="020F0502020204030204" pitchFamily="34" charset="0"/>
                <a:cs typeface="Times New Roman" panose="02020603050405020304" pitchFamily="18" charset="0"/>
              </a:rPr>
              <a:t>S’assurer que toute personne ayant une activité souscrive à un régime d’assurance vieillesse</a:t>
            </a:r>
          </a:p>
          <a:p>
            <a:r>
              <a:rPr lang="fr-FR" sz="2400" dirty="0">
                <a:latin typeface="Calibri" panose="020F0502020204030204" pitchFamily="34" charset="0"/>
                <a:ea typeface="Calibri" panose="020F0502020204030204" pitchFamily="34" charset="0"/>
                <a:cs typeface="Times New Roman" panose="02020603050405020304" pitchFamily="18" charset="0"/>
              </a:rPr>
              <a:t>Limiter le coût du travail</a:t>
            </a:r>
          </a:p>
          <a:p>
            <a:r>
              <a:rPr lang="fr-FR" sz="2400" dirty="0">
                <a:latin typeface="Calibri" panose="020F0502020204030204" pitchFamily="34" charset="0"/>
                <a:ea typeface="Calibri" panose="020F0502020204030204" pitchFamily="34" charset="0"/>
                <a:cs typeface="Times New Roman" panose="02020603050405020304" pitchFamily="18" charset="0"/>
              </a:rPr>
              <a:t>Créer les conditions permettant le développement économique et la création d’emplois</a:t>
            </a:r>
          </a:p>
          <a:p>
            <a:r>
              <a:rPr lang="fr-FR" sz="2400" dirty="0">
                <a:latin typeface="Calibri" panose="020F0502020204030204" pitchFamily="34" charset="0"/>
                <a:ea typeface="Calibri" panose="020F0502020204030204" pitchFamily="34" charset="0"/>
                <a:cs typeface="Times New Roman" panose="02020603050405020304" pitchFamily="18" charset="0"/>
              </a:rPr>
              <a:t>Restaurer la confiance</a:t>
            </a:r>
          </a:p>
          <a:p>
            <a:endParaRPr lang="fr-FR" dirty="0"/>
          </a:p>
        </p:txBody>
      </p:sp>
    </p:spTree>
    <p:extLst>
      <p:ext uri="{BB962C8B-B14F-4D97-AF65-F5344CB8AC3E}">
        <p14:creationId xmlns:p14="http://schemas.microsoft.com/office/powerpoint/2010/main" val="4223935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786CF4-F2DD-4656-9896-746FA545AEB7}"/>
              </a:ext>
            </a:extLst>
          </p:cNvPr>
          <p:cNvSpPr>
            <a:spLocks noGrp="1"/>
          </p:cNvSpPr>
          <p:nvPr>
            <p:ph type="title"/>
          </p:nvPr>
        </p:nvSpPr>
        <p:spPr/>
        <p:txBody>
          <a:bodyPr>
            <a:normAutofit fontScale="90000"/>
          </a:bodyPr>
          <a:lstStyle/>
          <a:p>
            <a:r>
              <a:rPr lang="fr-FR" sz="3200" u="sng" dirty="0">
                <a:effectLst/>
                <a:latin typeface="Calibri" panose="020F0502020204030204" pitchFamily="34" charset="0"/>
                <a:ea typeface="Calibri" panose="020F0502020204030204" pitchFamily="34" charset="0"/>
                <a:cs typeface="Times New Roman" panose="02020603050405020304" pitchFamily="18" charset="0"/>
              </a:rPr>
              <a:t>Les propositions d’actions en vue de sauvegarder et pérenniser nos systèmes de retraite :</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4D8388D1-C6A3-4008-B530-EFE544340B6A}"/>
              </a:ext>
            </a:extLst>
          </p:cNvPr>
          <p:cNvSpPr>
            <a:spLocks noGrp="1"/>
          </p:cNvSpPr>
          <p:nvPr>
            <p:ph idx="1"/>
          </p:nvPr>
        </p:nvSpPr>
        <p:spPr>
          <a:xfrm>
            <a:off x="2592925" y="2095129"/>
            <a:ext cx="8915400" cy="3675355"/>
          </a:xfrm>
        </p:spPr>
        <p:txBody>
          <a:bodyPr/>
          <a:lstStyle/>
          <a:p>
            <a:pPr marL="0" indent="0">
              <a:buNone/>
            </a:pPr>
            <a:r>
              <a:rPr lang="fr-FR" sz="2800" b="1" i="1" dirty="0">
                <a:effectLst/>
                <a:latin typeface="Calibri" panose="020F0502020204030204" pitchFamily="34" charset="0"/>
                <a:ea typeface="Calibri" panose="020F0502020204030204" pitchFamily="34" charset="0"/>
                <a:cs typeface="Times New Roman" panose="02020603050405020304" pitchFamily="18" charset="0"/>
              </a:rPr>
              <a:t>Mettre en place une gouvernance et des méthodes de gestion permettant d’assurer la viabilité des régimes</a:t>
            </a:r>
          </a:p>
          <a:p>
            <a:pPr marL="0" indent="0">
              <a:buNone/>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fr-FR" sz="1800" dirty="0"/>
              <a:t>Responsabiliser les acteurs</a:t>
            </a:r>
          </a:p>
          <a:p>
            <a:pPr lvl="1"/>
            <a:r>
              <a:rPr lang="fr-FR" sz="1800" dirty="0"/>
              <a:t>Mettre en place des règles de gestion opposables</a:t>
            </a:r>
          </a:p>
          <a:p>
            <a:pPr lvl="1"/>
            <a:r>
              <a:rPr lang="fr-FR" sz="1800" dirty="0"/>
              <a:t>Donner de la visibilité aux ressortissants et aux entreprises</a:t>
            </a:r>
          </a:p>
          <a:p>
            <a:pPr lvl="1"/>
            <a:r>
              <a:rPr lang="fr-FR" sz="1800" dirty="0"/>
              <a:t>Redéfinir le niveau des réserves: créer un Fonds Spécial  dont le financement peut être différent des cotisations courantes</a:t>
            </a:r>
          </a:p>
          <a:p>
            <a:pPr marL="457200" lvl="1" indent="0">
              <a:buNone/>
            </a:pPr>
            <a:endParaRPr lang="fr-FR" dirty="0"/>
          </a:p>
        </p:txBody>
      </p:sp>
    </p:spTree>
    <p:extLst>
      <p:ext uri="{BB962C8B-B14F-4D97-AF65-F5344CB8AC3E}">
        <p14:creationId xmlns:p14="http://schemas.microsoft.com/office/powerpoint/2010/main" val="407183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5D9C77-491A-47CB-86E3-0F3A20B7DD5B}"/>
              </a:ext>
            </a:extLst>
          </p:cNvPr>
          <p:cNvSpPr>
            <a:spLocks noGrp="1"/>
          </p:cNvSpPr>
          <p:nvPr>
            <p:ph type="title"/>
          </p:nvPr>
        </p:nvSpPr>
        <p:spPr/>
        <p:txBody>
          <a:bodyPr/>
          <a:lstStyle/>
          <a:p>
            <a:r>
              <a:rPr lang="fr-FR" sz="2800" b="1" i="1" dirty="0">
                <a:effectLst/>
                <a:latin typeface="Calibri" panose="020F0502020204030204" pitchFamily="34" charset="0"/>
                <a:ea typeface="Calibri" panose="020F0502020204030204" pitchFamily="34" charset="0"/>
                <a:cs typeface="Times New Roman" panose="02020603050405020304" pitchFamily="18" charset="0"/>
              </a:rPr>
              <a:t>Améliorer l’équité du système (1)</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8DD74D32-A132-40B9-91C6-35BCCB834B78}"/>
              </a:ext>
            </a:extLst>
          </p:cNvPr>
          <p:cNvSpPr>
            <a:spLocks noGrp="1"/>
          </p:cNvSpPr>
          <p:nvPr>
            <p:ph idx="1"/>
          </p:nvPr>
        </p:nvSpPr>
        <p:spPr>
          <a:xfrm>
            <a:off x="2589212" y="2133600"/>
            <a:ext cx="8915400" cy="4100290"/>
          </a:xfrm>
        </p:spPr>
        <p:txBody>
          <a:bodyPr/>
          <a:lstStyle/>
          <a:p>
            <a:r>
              <a:rPr lang="fr-FR" sz="2400" dirty="0">
                <a:effectLst/>
                <a:latin typeface="Calibri" panose="020F0502020204030204" pitchFamily="34" charset="0"/>
                <a:ea typeface="Calibri" panose="020F0502020204030204" pitchFamily="34" charset="0"/>
                <a:cs typeface="Times New Roman" panose="02020603050405020304" pitchFamily="18" charset="0"/>
              </a:rPr>
              <a:t>Retour de la retraite tranche A à une gestion par points</a:t>
            </a:r>
          </a:p>
          <a:p>
            <a:pPr lvl="1"/>
            <a:r>
              <a:rPr lang="fr-FR" sz="2000" dirty="0">
                <a:latin typeface="Calibri" panose="020F0502020204030204" pitchFamily="34" charset="0"/>
                <a:cs typeface="Times New Roman" panose="02020603050405020304" pitchFamily="18" charset="0"/>
              </a:rPr>
              <a:t>Équité entre salariés: créer un lien entre l’effort de cotisations et le niveau de retraite</a:t>
            </a:r>
          </a:p>
          <a:p>
            <a:pPr lvl="2"/>
            <a:r>
              <a:rPr lang="fr-FR" sz="2000" dirty="0">
                <a:latin typeface="Calibri" panose="020F0502020204030204" pitchFamily="34" charset="0"/>
                <a:cs typeface="Times New Roman" panose="02020603050405020304" pitchFamily="18" charset="0"/>
              </a:rPr>
              <a:t>Carrières ascendantes / carrières planes</a:t>
            </a:r>
          </a:p>
          <a:p>
            <a:pPr lvl="2"/>
            <a:r>
              <a:rPr lang="fr-FR" sz="2000" dirty="0">
                <a:latin typeface="Calibri" panose="020F0502020204030204" pitchFamily="34" charset="0"/>
                <a:cs typeface="Times New Roman" panose="02020603050405020304" pitchFamily="18" charset="0"/>
              </a:rPr>
              <a:t>Travail à temps partiel / travail intermittent</a:t>
            </a:r>
          </a:p>
          <a:p>
            <a:pPr lvl="1"/>
            <a:r>
              <a:rPr lang="fr-FR" sz="2000" dirty="0">
                <a:latin typeface="Calibri" panose="020F0502020204030204" pitchFamily="34" charset="0"/>
                <a:cs typeface="Times New Roman" panose="02020603050405020304" pitchFamily="18" charset="0"/>
              </a:rPr>
              <a:t>Visibilité pour les ressortissants</a:t>
            </a:r>
          </a:p>
          <a:p>
            <a:pPr lvl="2"/>
            <a:r>
              <a:rPr lang="fr-FR" sz="2000" dirty="0">
                <a:latin typeface="Calibri" panose="020F0502020204030204" pitchFamily="34" charset="0"/>
                <a:cs typeface="Times New Roman" panose="02020603050405020304" pitchFamily="18" charset="0"/>
              </a:rPr>
              <a:t>Connaître sa situation à tout moment de sa carrière</a:t>
            </a:r>
          </a:p>
          <a:p>
            <a:pPr marL="742950" marR="0" lvl="1" indent="-28575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fr-FR" sz="20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mn-ea"/>
                <a:cs typeface="Times New Roman" panose="02020603050405020304" pitchFamily="18" charset="0"/>
              </a:rPr>
              <a:t>Faciliter la gestion du régime: suivi des valeurs de rendement</a:t>
            </a:r>
          </a:p>
          <a:p>
            <a:pPr marL="457200" lvl="1" indent="0">
              <a:buNone/>
            </a:pPr>
            <a:endParaRPr lang="fr-FR" dirty="0"/>
          </a:p>
        </p:txBody>
      </p:sp>
    </p:spTree>
    <p:extLst>
      <p:ext uri="{BB962C8B-B14F-4D97-AF65-F5344CB8AC3E}">
        <p14:creationId xmlns:p14="http://schemas.microsoft.com/office/powerpoint/2010/main" val="2902031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1AE734-FD62-42A8-BA51-6DC6D76A2577}"/>
              </a:ext>
            </a:extLst>
          </p:cNvPr>
          <p:cNvSpPr>
            <a:spLocks noGrp="1"/>
          </p:cNvSpPr>
          <p:nvPr>
            <p:ph type="title"/>
          </p:nvPr>
        </p:nvSpPr>
        <p:spPr/>
        <p:txBody>
          <a:bodyPr>
            <a:normAutofit/>
          </a:bodyPr>
          <a:lstStyle/>
          <a:p>
            <a:r>
              <a:rPr lang="fr-FR" sz="2800" b="1" i="1" dirty="0">
                <a:effectLst/>
                <a:latin typeface="Calibri" panose="020F0502020204030204" pitchFamily="34" charset="0"/>
                <a:ea typeface="Calibri" panose="020F0502020204030204" pitchFamily="34" charset="0"/>
                <a:cs typeface="Times New Roman" panose="02020603050405020304" pitchFamily="18" charset="0"/>
              </a:rPr>
              <a:t>Améliorer l’équité du système (2)</a:t>
            </a:r>
            <a:endParaRPr lang="fr-FR" sz="2800" dirty="0"/>
          </a:p>
        </p:txBody>
      </p:sp>
      <p:sp>
        <p:nvSpPr>
          <p:cNvPr id="3" name="Espace réservé du contenu 2">
            <a:extLst>
              <a:ext uri="{FF2B5EF4-FFF2-40B4-BE49-F238E27FC236}">
                <a16:creationId xmlns:a16="http://schemas.microsoft.com/office/drawing/2014/main" id="{17B14806-B459-4BBE-805C-2F3EF78863A4}"/>
              </a:ext>
            </a:extLst>
          </p:cNvPr>
          <p:cNvSpPr>
            <a:spLocks noGrp="1"/>
          </p:cNvSpPr>
          <p:nvPr>
            <p:ph idx="1"/>
          </p:nvPr>
        </p:nvSpPr>
        <p:spPr/>
        <p:txBody>
          <a:bodyPr>
            <a:normAutofit fontScale="92500" lnSpcReduction="10000"/>
          </a:bodyPr>
          <a:lstStyle/>
          <a:p>
            <a:pPr>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Agir contre les iniquités du minimum vieillesse par rapport aux cotisants au régime de retraite (= récompenser l’effort de cotisations)</a:t>
            </a:r>
          </a:p>
          <a:p>
            <a:pPr lvl="1">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La garantie d’une pension minimale pour ceux qui ont travaillé plus élevée que le minimum vieillesse</a:t>
            </a:r>
          </a:p>
          <a:p>
            <a:pPr lvl="1">
              <a:lnSpc>
                <a:spcPct val="107000"/>
              </a:lnSpc>
              <a:spcAft>
                <a:spcPts val="800"/>
              </a:spcAft>
            </a:pPr>
            <a:r>
              <a:rPr lang="fr-FR" sz="2000" dirty="0">
                <a:effectLst/>
                <a:latin typeface="Calibri" panose="020F0502020204030204" pitchFamily="34" charset="0"/>
                <a:ea typeface="Calibri" panose="020F0502020204030204" pitchFamily="34" charset="0"/>
                <a:cs typeface="Times New Roman" panose="02020603050405020304" pitchFamily="18" charset="0"/>
              </a:rPr>
              <a:t>L’harmonisation des majorations pour conjoint et enfants à charge</a:t>
            </a:r>
          </a:p>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lang="fr-FR" sz="2000" dirty="0">
                <a:effectLst/>
                <a:latin typeface="Calibri" panose="020F0502020204030204" pitchFamily="34" charset="0"/>
                <a:ea typeface="Calibri" panose="020F0502020204030204" pitchFamily="34" charset="0"/>
                <a:cs typeface="Times New Roman" panose="02020603050405020304" pitchFamily="18" charset="0"/>
              </a:rPr>
              <a:t>Fin de l’acquisition gratuite de droits à retraite en cas de suspension du contrat de travail (indemnités journalières maladie, accident du travail et maternité) ; </a:t>
            </a:r>
          </a:p>
          <a:p>
            <a:r>
              <a:rPr lang="fr-FR" sz="2000" dirty="0">
                <a:effectLst/>
                <a:latin typeface="Calibri" panose="020F0502020204030204" pitchFamily="34" charset="0"/>
                <a:ea typeface="Calibri" panose="020F0502020204030204" pitchFamily="34" charset="0"/>
                <a:cs typeface="Times New Roman" panose="02020603050405020304" pitchFamily="18" charset="0"/>
              </a:rPr>
              <a:t>Mise sous condition de ressources des pensions de réversion ou plafonnement du cumul pension – réversion</a:t>
            </a:r>
          </a:p>
          <a:p>
            <a:r>
              <a:rPr lang="fr-FR" sz="2000" dirty="0">
                <a:effectLst/>
                <a:latin typeface="Calibri" panose="020F0502020204030204" pitchFamily="34" charset="0"/>
                <a:ea typeface="Calibri" panose="020F0502020204030204" pitchFamily="34" charset="0"/>
                <a:cs typeface="Times New Roman" panose="02020603050405020304" pitchFamily="18" charset="0"/>
              </a:rPr>
              <a:t>Débat autour du cumul activité – retraite</a:t>
            </a:r>
          </a:p>
          <a:p>
            <a:endParaRPr lang="fr-FR" dirty="0"/>
          </a:p>
        </p:txBody>
      </p:sp>
    </p:spTree>
    <p:extLst>
      <p:ext uri="{BB962C8B-B14F-4D97-AF65-F5344CB8AC3E}">
        <p14:creationId xmlns:p14="http://schemas.microsoft.com/office/powerpoint/2010/main" val="346881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2FA998-09F6-428E-8F23-BE2AF0F574E3}"/>
              </a:ext>
            </a:extLst>
          </p:cNvPr>
          <p:cNvSpPr>
            <a:spLocks noGrp="1"/>
          </p:cNvSpPr>
          <p:nvPr>
            <p:ph type="title"/>
          </p:nvPr>
        </p:nvSpPr>
        <p:spPr/>
        <p:txBody>
          <a:bodyPr>
            <a:normAutofit fontScale="90000"/>
          </a:bodyPr>
          <a:lstStyle/>
          <a:p>
            <a:r>
              <a:rPr lang="fr-FR" sz="2800" b="1" i="1" dirty="0">
                <a:effectLst/>
                <a:latin typeface="Calibri" panose="020F0502020204030204" pitchFamily="34" charset="0"/>
                <a:ea typeface="Calibri" panose="020F0502020204030204" pitchFamily="34" charset="0"/>
                <a:cs typeface="Times New Roman" panose="02020603050405020304" pitchFamily="18" charset="0"/>
              </a:rPr>
              <a:t>Faire prendre en charge les dépenses de solidarité par la fiscalité</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26AF2BC3-EBE8-4230-8424-6A8813385223}"/>
              </a:ext>
            </a:extLst>
          </p:cNvPr>
          <p:cNvSpPr>
            <a:spLocks noGrp="1"/>
          </p:cNvSpPr>
          <p:nvPr>
            <p:ph idx="1"/>
          </p:nvPr>
        </p:nvSpPr>
        <p:spPr/>
        <p:txBody>
          <a:bodyPr/>
          <a:lstStyle/>
          <a:p>
            <a:r>
              <a:rPr lang="fr-FR" sz="2000" dirty="0">
                <a:effectLst/>
                <a:latin typeface="Calibri" panose="020F0502020204030204" pitchFamily="34" charset="0"/>
                <a:ea typeface="Calibri" panose="020F0502020204030204" pitchFamily="34" charset="0"/>
                <a:cs typeface="Times New Roman" panose="02020603050405020304" pitchFamily="18" charset="0"/>
              </a:rPr>
              <a:t>création d’un Fonds de Solidarité Vieillesse (FSV), financé par des taxes affectées ou des subventions du Pays, prenant ainsi en charge à terme: </a:t>
            </a:r>
          </a:p>
          <a:p>
            <a:pPr marL="0" indent="0">
              <a:buNone/>
            </a:pPr>
            <a:r>
              <a:rPr lang="fr-FR" dirty="0"/>
              <a:t>• les minima de retraite (ASPA et ACR), quelles que soient les durées de cotisations des ressortissants,</a:t>
            </a:r>
          </a:p>
          <a:p>
            <a:pPr marL="0" indent="0">
              <a:buNone/>
            </a:pPr>
            <a:r>
              <a:rPr lang="fr-FR" dirty="0"/>
              <a:t>• les dispositifs de départs anticipés (RATP, inaptitude, etc.),</a:t>
            </a:r>
          </a:p>
          <a:p>
            <a:pPr marL="0" indent="0">
              <a:buNone/>
            </a:pPr>
            <a:r>
              <a:rPr lang="fr-FR" dirty="0"/>
              <a:t>• les aides sociales à l’attention des retraités (Fonds Social de Retraite),</a:t>
            </a:r>
          </a:p>
          <a:p>
            <a:pPr marL="0" indent="0">
              <a:buNone/>
            </a:pPr>
            <a:r>
              <a:rPr lang="fr-FR" dirty="0"/>
              <a:t>• les droits familiaux (compléments pour conjoint et enfants à charge),</a:t>
            </a:r>
          </a:p>
          <a:p>
            <a:pPr marL="0" indent="0">
              <a:buNone/>
            </a:pPr>
            <a:r>
              <a:rPr lang="fr-FR" dirty="0"/>
              <a:t>• éventuellement, l’attribution de points au titre des périodes d’interruptions d’activité subies (maladie, accident du travail, maternité, etc.),</a:t>
            </a:r>
          </a:p>
        </p:txBody>
      </p:sp>
    </p:spTree>
    <p:extLst>
      <p:ext uri="{BB962C8B-B14F-4D97-AF65-F5344CB8AC3E}">
        <p14:creationId xmlns:p14="http://schemas.microsoft.com/office/powerpoint/2010/main" val="1906958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49596F-4659-448E-8B8B-4A2B6947782D}"/>
              </a:ext>
            </a:extLst>
          </p:cNvPr>
          <p:cNvSpPr>
            <a:spLocks noGrp="1"/>
          </p:cNvSpPr>
          <p:nvPr>
            <p:ph type="title"/>
          </p:nvPr>
        </p:nvSpPr>
        <p:spPr/>
        <p:txBody>
          <a:bodyPr>
            <a:normAutofit fontScale="90000"/>
          </a:bodyPr>
          <a:lstStyle/>
          <a:p>
            <a:r>
              <a:rPr lang="fr-FR" sz="2400" b="1" i="1" dirty="0">
                <a:effectLst/>
                <a:latin typeface="Calibri" panose="020F0502020204030204" pitchFamily="34" charset="0"/>
                <a:ea typeface="Calibri" panose="020F0502020204030204" pitchFamily="34" charset="0"/>
                <a:cs typeface="Times New Roman" panose="02020603050405020304" pitchFamily="18" charset="0"/>
              </a:rPr>
              <a:t>Assurer les financements nécessaires afin d’assurer la viabilité de la tranche A à l’horizon 2040</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7C857F5F-FB96-4BAF-8524-0EE3C7FA7BAF}"/>
              </a:ext>
            </a:extLst>
          </p:cNvPr>
          <p:cNvSpPr>
            <a:spLocks noGrp="1"/>
          </p:cNvSpPr>
          <p:nvPr>
            <p:ph idx="1"/>
          </p:nvPr>
        </p:nvSpPr>
        <p:spPr/>
        <p:txBody>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Pour les besoins de financement immédiats et la reconstitution des réserves, la mise en place d’une contribution exceptionnelle affectant les revenus déplafonnés des salariés, les entreprises et les retraités, éventuellement appuyée par une participation du Pays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Compte tenu de l’absence de réserves liquides du régime tranche A, étudier l’intérêt d’une hausse significative et progressive de son plafond pendant la période précédant la fusion des deux régimes, qui permettrait de lui assurer des recettes supplémentaires</a:t>
            </a:r>
          </a:p>
          <a:p>
            <a:r>
              <a:rPr lang="fr-FR" dirty="0"/>
              <a:t>Pour les futurs besoins de financement courants, la fixation de règles de gestion concernant les évolutions de taux de cotisations et la mise en place éventuelle de taux d’appel non générateurs de droits.</a:t>
            </a:r>
          </a:p>
          <a:p>
            <a:r>
              <a:rPr lang="fr-FR" dirty="0"/>
              <a:t>Pour les aléas conjoncturels, l’utilisation du fonds de réserve selon des modalités et avec des limites à définir, pour garantir la valeur du point et le niveau des retraites face aux évolutions du cycle économique.</a:t>
            </a:r>
          </a:p>
          <a:p>
            <a:endParaRPr lang="fr-FR" dirty="0"/>
          </a:p>
        </p:txBody>
      </p:sp>
    </p:spTree>
    <p:extLst>
      <p:ext uri="{BB962C8B-B14F-4D97-AF65-F5344CB8AC3E}">
        <p14:creationId xmlns:p14="http://schemas.microsoft.com/office/powerpoint/2010/main" val="2934009926"/>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1440</TotalTime>
  <Words>1854</Words>
  <Application>Microsoft Office PowerPoint</Application>
  <PresentationFormat>Grand écran</PresentationFormat>
  <Paragraphs>115</Paragraphs>
  <Slides>15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Century Gothic</vt:lpstr>
      <vt:lpstr>Franklin Gothic Demi</vt:lpstr>
      <vt:lpstr>Times New Roman</vt:lpstr>
      <vt:lpstr>Wingdings 3</vt:lpstr>
      <vt:lpstr>Brin</vt:lpstr>
      <vt:lpstr>Présentation PowerPoint</vt:lpstr>
      <vt:lpstr>Introduction : </vt:lpstr>
      <vt:lpstr>Présentation PowerPoint</vt:lpstr>
      <vt:lpstr>Les grandes orientations : </vt:lpstr>
      <vt:lpstr>Les propositions d’actions en vue de sauvegarder et pérenniser nos systèmes de retraite : </vt:lpstr>
      <vt:lpstr>Améliorer l’équité du système (1) </vt:lpstr>
      <vt:lpstr>Améliorer l’équité du système (2)</vt:lpstr>
      <vt:lpstr>Faire prendre en charge les dépenses de solidarité par la fiscalité </vt:lpstr>
      <vt:lpstr>Assurer les financements nécessaires afin d’assurer la viabilité de la tranche A à l’horizon 2040 </vt:lpstr>
      <vt:lpstr>Faire évoluer l’âge de départ en retraite de façon à limiter la détérioration du ratio cotisants – retraités : </vt:lpstr>
      <vt:lpstr>Face au constat de non-viabilité de la tranche B, mettre fin à ce régime de retraite en sauvegardant autant que possible les droits acquis des actifs et des pensionnés actuels </vt:lpstr>
      <vt:lpstr>Garantir que toute personne ayant une activité salariée ou non salariée cotise à un système d’assurance vieillesse </vt:lpstr>
      <vt:lpstr>Lutter contre le travail dissimulé et améliorer le contrôle  </vt:lpstr>
      <vt:lpstr>Etudier l’intérêt et les modalités d’un régime vieillesse universel </vt:lpstr>
      <vt:lpstr>Conclusion et perspectives: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Thierry Mosser</dc:creator>
  <cp:lastModifiedBy>Eva AUCH</cp:lastModifiedBy>
  <cp:revision>5</cp:revision>
  <cp:lastPrinted>2021-10-19T04:07:25Z</cp:lastPrinted>
  <dcterms:created xsi:type="dcterms:W3CDTF">2021-10-13T20:29:54Z</dcterms:created>
  <dcterms:modified xsi:type="dcterms:W3CDTF">2021-10-26T17:49:51Z</dcterms:modified>
</cp:coreProperties>
</file>