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026" y="12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E101-55E0-4F6A-AA81-B59528D7A049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B616A-22CE-4688-B549-1104FBFC7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bventions.dcp@culture.gov.pf" TargetMode="External"/><Relationship Id="rId2" Type="http://schemas.openxmlformats.org/officeDocument/2006/relationships/hyperlink" Target="http://www.culture-patrimoine.pf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228"/>
          <p:cNvSpPr/>
          <p:nvPr/>
        </p:nvSpPr>
        <p:spPr>
          <a:xfrm>
            <a:off x="3573016" y="3851920"/>
            <a:ext cx="1440160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489848" y="1619672"/>
            <a:ext cx="1368152" cy="936104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Dossier incomplet 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Réclamations des pièces manquantes par courriel ou par courrier </a:t>
            </a:r>
            <a:endParaRPr kumimoji="0" lang="fr-FR" sz="1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696" y="0"/>
            <a:ext cx="5326062" cy="2515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Procédure de</a:t>
            </a:r>
            <a:r>
              <a:rPr kumimoji="0" 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demande de subvention formulée par une association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6672" y="323528"/>
            <a:ext cx="2736304" cy="100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Retrait du formulaire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 Direction de la culture et du patrimoine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 ligne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fr-FR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http://www.culture-patrimoine.pf/</a:t>
            </a:r>
            <a:r>
              <a:rPr kumimoji="0" lang="fr-FR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FR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courriel : 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subventions.dcp@culture.gov.pf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65104" y="4932040"/>
            <a:ext cx="1656184" cy="1152128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000" b="1" u="sng" dirty="0" smtClean="0">
                <a:latin typeface="Times New Roman" pitchFamily="18" charset="0"/>
                <a:cs typeface="Times New Roman" pitchFamily="18" charset="0"/>
              </a:rPr>
              <a:t>Avis défavorable</a:t>
            </a:r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Courrier de notification de l’avis du CASA à l’association mentionnant les motifs du refus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556792" y="6300192"/>
            <a:ext cx="1728192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kumimoji="0" lang="fr-FR" sz="100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877272" y="6516216"/>
            <a:ext cx="980728" cy="576064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000" b="1" u="sng" dirty="0" smtClean="0">
                <a:latin typeface="Times New Roman" pitchFamily="18" charset="0"/>
                <a:cs typeface="Times New Roman" pitchFamily="18" charset="0"/>
              </a:rPr>
              <a:t>Fin d’instruction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fr-FR" sz="1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348880" y="1619672"/>
            <a:ext cx="1368152" cy="936104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Dossier complet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564904" y="4932040"/>
            <a:ext cx="1656184" cy="1152128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Avis favorable</a:t>
            </a:r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Courrier de notification de l’avis du CASA  à l’association, mentionnant le montant</a:t>
            </a:r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de la subvention</a:t>
            </a:r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1052736" y="2771800"/>
            <a:ext cx="1080120" cy="9361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052736" y="2843808"/>
            <a:ext cx="1052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Subventions pour le </a:t>
            </a:r>
            <a:r>
              <a:rPr lang="fr-FR" sz="1000" dirty="0" err="1" smtClean="0">
                <a:latin typeface="Times New Roman" pitchFamily="18" charset="0"/>
                <a:cs typeface="Times New Roman" pitchFamily="18" charset="0"/>
              </a:rPr>
              <a:t>Heiva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et les grandes manifestations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3573016" y="2699792"/>
            <a:ext cx="1440160" cy="9361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573016" y="2699792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Subventions de fonctionnement pour les projets spécifiques et les subventions d’investissement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45024" y="3851920"/>
            <a:ext cx="1296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Examen par le Comité d’attribution de subventions aux associations  </a:t>
            </a:r>
            <a:endParaRPr lang="fr-FR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Text Box 16"/>
          <p:cNvSpPr txBox="1">
            <a:spLocks noChangeArrowheads="1"/>
          </p:cNvSpPr>
          <p:nvPr/>
        </p:nvSpPr>
        <p:spPr bwMode="auto">
          <a:xfrm>
            <a:off x="764704" y="4932040"/>
            <a:ext cx="1656184" cy="1152128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Validation du montant par le Ministre en charge de la culture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Text Box 3"/>
          <p:cNvSpPr txBox="1">
            <a:spLocks noChangeArrowheads="1"/>
          </p:cNvSpPr>
          <p:nvPr/>
        </p:nvSpPr>
        <p:spPr bwMode="auto">
          <a:xfrm>
            <a:off x="1412776" y="8028384"/>
            <a:ext cx="2016224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kumimoji="0" lang="fr-FR" sz="100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ZoneTexte 258"/>
          <p:cNvSpPr txBox="1"/>
          <p:nvPr/>
        </p:nvSpPr>
        <p:spPr>
          <a:xfrm>
            <a:off x="1556792" y="6300192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Rédaction et officialisation de l’arrêté portant attribution de la subvention</a:t>
            </a:r>
          </a:p>
        </p:txBody>
      </p:sp>
      <p:sp>
        <p:nvSpPr>
          <p:cNvPr id="260" name="ZoneTexte 259"/>
          <p:cNvSpPr txBox="1"/>
          <p:nvPr/>
        </p:nvSpPr>
        <p:spPr>
          <a:xfrm>
            <a:off x="1484784" y="802838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Liquidation de la subvention par  tranche 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1556792" y="7164288"/>
            <a:ext cx="1728192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kumimoji="0" lang="fr-FR" sz="100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556792" y="7164288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Lettre de notification de l’arrêté (et de la convention, le cas échéant) à l’association 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429000" y="323528"/>
            <a:ext cx="2880320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7" name="ZoneTexte 16"/>
          <p:cNvSpPr txBox="1"/>
          <p:nvPr/>
        </p:nvSpPr>
        <p:spPr>
          <a:xfrm>
            <a:off x="3429000" y="323528"/>
            <a:ext cx="295232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fr-FR" sz="1000" b="1" u="sng" dirty="0" smtClean="0">
                <a:latin typeface="Times New Roman" pitchFamily="18" charset="0"/>
                <a:cs typeface="Times New Roman" pitchFamily="18" charset="0"/>
              </a:rPr>
              <a:t>Dépôt du dossier: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500"/>
              </a:spcAft>
              <a:buFont typeface="Arial" pitchFamily="34" charset="0"/>
              <a:buChar char="•"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A la Direction de la culture et du patrimoine </a:t>
            </a:r>
          </a:p>
          <a:p>
            <a:pPr>
              <a:spcAft>
                <a:spcPts val="500"/>
              </a:spcAft>
              <a:buFont typeface="Arial" pitchFamily="34" charset="0"/>
              <a:buChar char="•"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Par courriel: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subventions.dcp@culture.gov.pf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  <a:buFont typeface="Arial" pitchFamily="34" charset="0"/>
              <a:buChar char="•"/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Par voie postale : BP 380 586 –  98 703 Punaauia</a:t>
            </a:r>
            <a:endParaRPr lang="fr-FR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0" name="Connecteur droit avec flèche 279"/>
          <p:cNvCxnSpPr>
            <a:stCxn id="6" idx="3"/>
            <a:endCxn id="278" idx="1"/>
          </p:cNvCxnSpPr>
          <p:nvPr/>
        </p:nvCxnSpPr>
        <p:spPr>
          <a:xfrm>
            <a:off x="3212976" y="8275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3" name="Connecteur droit avec flèche 282"/>
          <p:cNvCxnSpPr>
            <a:stCxn id="278" idx="2"/>
            <a:endCxn id="29" idx="0"/>
          </p:cNvCxnSpPr>
          <p:nvPr/>
        </p:nvCxnSpPr>
        <p:spPr>
          <a:xfrm flipH="1">
            <a:off x="3032956" y="1331640"/>
            <a:ext cx="183620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5" name="Connecteur droit avec flèche 284"/>
          <p:cNvCxnSpPr>
            <a:stCxn id="278" idx="2"/>
            <a:endCxn id="4" idx="0"/>
          </p:cNvCxnSpPr>
          <p:nvPr/>
        </p:nvCxnSpPr>
        <p:spPr>
          <a:xfrm>
            <a:off x="4869160" y="1331640"/>
            <a:ext cx="13047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7" name="Connecteur droit avec flèche 286"/>
          <p:cNvCxnSpPr>
            <a:stCxn id="29" idx="2"/>
            <a:endCxn id="51" idx="0"/>
          </p:cNvCxnSpPr>
          <p:nvPr/>
        </p:nvCxnSpPr>
        <p:spPr>
          <a:xfrm>
            <a:off x="3032956" y="2555776"/>
            <a:ext cx="12601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9" name="Connecteur droit avec flèche 288"/>
          <p:cNvCxnSpPr>
            <a:stCxn id="29" idx="2"/>
            <a:endCxn id="45" idx="0"/>
          </p:cNvCxnSpPr>
          <p:nvPr/>
        </p:nvCxnSpPr>
        <p:spPr>
          <a:xfrm flipH="1">
            <a:off x="1592796" y="2555776"/>
            <a:ext cx="14401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1" name="Connecteur droit avec flèche 290"/>
          <p:cNvCxnSpPr>
            <a:stCxn id="48" idx="2"/>
            <a:endCxn id="18" idx="0"/>
          </p:cNvCxnSpPr>
          <p:nvPr/>
        </p:nvCxnSpPr>
        <p:spPr>
          <a:xfrm>
            <a:off x="4293096" y="3635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5" name="Connecteur droit avec flèche 294"/>
          <p:cNvCxnSpPr>
            <a:stCxn id="45" idx="2"/>
            <a:endCxn id="178" idx="0"/>
          </p:cNvCxnSpPr>
          <p:nvPr/>
        </p:nvCxnSpPr>
        <p:spPr>
          <a:xfrm>
            <a:off x="1592796" y="3707904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7" name="Connecteur droit avec flèche 296"/>
          <p:cNvCxnSpPr>
            <a:stCxn id="229" idx="2"/>
            <a:endCxn id="30" idx="0"/>
          </p:cNvCxnSpPr>
          <p:nvPr/>
        </p:nvCxnSpPr>
        <p:spPr>
          <a:xfrm flipH="1">
            <a:off x="3392996" y="4788024"/>
            <a:ext cx="9001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9" name="Connecteur droit avec flèche 298"/>
          <p:cNvCxnSpPr>
            <a:stCxn id="229" idx="2"/>
            <a:endCxn id="13" idx="0"/>
          </p:cNvCxnSpPr>
          <p:nvPr/>
        </p:nvCxnSpPr>
        <p:spPr>
          <a:xfrm>
            <a:off x="4293096" y="4788024"/>
            <a:ext cx="9001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6" name="Connecteur droit avec flèche 355"/>
          <p:cNvCxnSpPr>
            <a:stCxn id="178" idx="2"/>
            <a:endCxn id="15" idx="0"/>
          </p:cNvCxnSpPr>
          <p:nvPr/>
        </p:nvCxnSpPr>
        <p:spPr>
          <a:xfrm>
            <a:off x="1592796" y="6084168"/>
            <a:ext cx="82809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8" name="Connecteur droit avec flèche 357"/>
          <p:cNvCxnSpPr>
            <a:stCxn id="30" idx="2"/>
            <a:endCxn id="15" idx="0"/>
          </p:cNvCxnSpPr>
          <p:nvPr/>
        </p:nvCxnSpPr>
        <p:spPr>
          <a:xfrm flipH="1">
            <a:off x="2420888" y="6084168"/>
            <a:ext cx="9721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1" name="Connecteur droit avec flèche 360"/>
          <p:cNvCxnSpPr>
            <a:stCxn id="15" idx="2"/>
            <a:endCxn id="71" idx="0"/>
          </p:cNvCxnSpPr>
          <p:nvPr/>
        </p:nvCxnSpPr>
        <p:spPr>
          <a:xfrm>
            <a:off x="2420888" y="69482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6" name="Connecteur droit avec flèche 365"/>
          <p:cNvCxnSpPr>
            <a:stCxn id="71" idx="2"/>
            <a:endCxn id="258" idx="0"/>
          </p:cNvCxnSpPr>
          <p:nvPr/>
        </p:nvCxnSpPr>
        <p:spPr>
          <a:xfrm>
            <a:off x="2420888" y="77403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6" name="Connecteur droit avec flèche 385"/>
          <p:cNvCxnSpPr>
            <a:endCxn id="22" idx="0"/>
          </p:cNvCxnSpPr>
          <p:nvPr/>
        </p:nvCxnSpPr>
        <p:spPr>
          <a:xfrm flipH="1">
            <a:off x="6367636" y="2555776"/>
            <a:ext cx="13692" cy="3960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1412776" y="8604448"/>
            <a:ext cx="2016224" cy="5395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Transmission par l’association des pièces justifiant l’emploi de la subvention (factures, reçus…)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6" name="Connecteur droit avec flèche 185"/>
          <p:cNvCxnSpPr>
            <a:stCxn id="258" idx="2"/>
            <a:endCxn id="184" idx="0"/>
          </p:cNvCxnSpPr>
          <p:nvPr/>
        </p:nvCxnSpPr>
        <p:spPr>
          <a:xfrm>
            <a:off x="2420888" y="83884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8" name="Connecteur droit 187"/>
          <p:cNvCxnSpPr/>
          <p:nvPr/>
        </p:nvCxnSpPr>
        <p:spPr>
          <a:xfrm>
            <a:off x="116632" y="2515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116632" y="251520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Connecteur droit 191"/>
          <p:cNvCxnSpPr/>
          <p:nvPr/>
        </p:nvCxnSpPr>
        <p:spPr>
          <a:xfrm>
            <a:off x="116632" y="14756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Connecteur droit 192"/>
          <p:cNvCxnSpPr/>
          <p:nvPr/>
        </p:nvCxnSpPr>
        <p:spPr>
          <a:xfrm>
            <a:off x="116632" y="154766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Connecteur droit 193"/>
          <p:cNvCxnSpPr/>
          <p:nvPr/>
        </p:nvCxnSpPr>
        <p:spPr>
          <a:xfrm>
            <a:off x="116632" y="1547664"/>
            <a:ext cx="0" cy="46085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6" name="Connecteur droit 195"/>
          <p:cNvCxnSpPr/>
          <p:nvPr/>
        </p:nvCxnSpPr>
        <p:spPr>
          <a:xfrm>
            <a:off x="116632" y="615617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8" name="Connecteur droit 197"/>
          <p:cNvCxnSpPr/>
          <p:nvPr/>
        </p:nvCxnSpPr>
        <p:spPr>
          <a:xfrm>
            <a:off x="116632" y="62281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9" name="Connecteur droit 198"/>
          <p:cNvCxnSpPr/>
          <p:nvPr/>
        </p:nvCxnSpPr>
        <p:spPr>
          <a:xfrm>
            <a:off x="116632" y="6228184"/>
            <a:ext cx="0" cy="2232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Connecteur droit 200"/>
          <p:cNvCxnSpPr/>
          <p:nvPr/>
        </p:nvCxnSpPr>
        <p:spPr>
          <a:xfrm>
            <a:off x="116632" y="846043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0" name="Connecteur droit 219"/>
          <p:cNvCxnSpPr/>
          <p:nvPr/>
        </p:nvCxnSpPr>
        <p:spPr>
          <a:xfrm>
            <a:off x="116632" y="853244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" name="Connecteur droit 220"/>
          <p:cNvCxnSpPr/>
          <p:nvPr/>
        </p:nvCxnSpPr>
        <p:spPr>
          <a:xfrm>
            <a:off x="116632" y="8532440"/>
            <a:ext cx="0" cy="611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>
            <a:off x="116632" y="9144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ZoneTexte 243"/>
          <p:cNvSpPr txBox="1"/>
          <p:nvPr/>
        </p:nvSpPr>
        <p:spPr>
          <a:xfrm rot="5400000">
            <a:off x="-387714" y="755866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Du 2 janvier au 31 juillet </a:t>
            </a:r>
            <a:endParaRPr lang="fr-FR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ZoneTexte 250"/>
          <p:cNvSpPr txBox="1"/>
          <p:nvPr/>
        </p:nvSpPr>
        <p:spPr>
          <a:xfrm rot="5400000">
            <a:off x="-922114" y="4027296"/>
            <a:ext cx="244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800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 CASA : mois de mai</a:t>
            </a:r>
          </a:p>
          <a:p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 CASA : mois  de septembre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2" name="ZoneTexte 251"/>
          <p:cNvSpPr txBox="1"/>
          <p:nvPr/>
        </p:nvSpPr>
        <p:spPr>
          <a:xfrm rot="5400000">
            <a:off x="-768660" y="7113476"/>
            <a:ext cx="223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Liquidation de la 1</a:t>
            </a:r>
            <a:r>
              <a:rPr lang="fr-FR" sz="800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  tranche :</a:t>
            </a:r>
          </a:p>
          <a:p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De mai à juillet (1</a:t>
            </a:r>
            <a:r>
              <a:rPr lang="fr-FR" sz="800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 CASA)</a:t>
            </a:r>
          </a:p>
          <a:p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D’octobre à novembre (2</a:t>
            </a:r>
            <a:r>
              <a:rPr lang="fr-FR" sz="800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 CASA)</a:t>
            </a:r>
          </a:p>
        </p:txBody>
      </p:sp>
      <p:sp>
        <p:nvSpPr>
          <p:cNvPr id="253" name="ZoneTexte 252"/>
          <p:cNvSpPr txBox="1"/>
          <p:nvPr/>
        </p:nvSpPr>
        <p:spPr>
          <a:xfrm rot="5400000">
            <a:off x="104107" y="8411401"/>
            <a:ext cx="755579" cy="85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Au plus tard le 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31/12 de l’année en cours  </a:t>
            </a:r>
            <a:r>
              <a:rPr lang="fr-FR" sz="800" dirty="0" smtClean="0">
                <a:latin typeface="Times New Roman" pitchFamily="18" charset="0"/>
                <a:cs typeface="Times New Roman" pitchFamily="18" charset="0"/>
              </a:rPr>
              <a:t>ou le 31/03  de l’année n+1</a:t>
            </a:r>
          </a:p>
        </p:txBody>
      </p:sp>
      <p:cxnSp>
        <p:nvCxnSpPr>
          <p:cNvPr id="61" name="Connecteur droit avec flèche 60"/>
          <p:cNvCxnSpPr>
            <a:stCxn id="4" idx="1"/>
            <a:endCxn id="29" idx="3"/>
          </p:cNvCxnSpPr>
          <p:nvPr/>
        </p:nvCxnSpPr>
        <p:spPr>
          <a:xfrm flipH="1">
            <a:off x="3717032" y="2087724"/>
            <a:ext cx="17728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157192" y="6084168"/>
            <a:ext cx="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endCxn id="22" idx="1"/>
          </p:cNvCxnSpPr>
          <p:nvPr/>
        </p:nvCxnSpPr>
        <p:spPr>
          <a:xfrm>
            <a:off x="5157192" y="68042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237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Service de l'Informatique de la Polynésie Française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mofaatau</dc:creator>
  <cp:lastModifiedBy>mofaatau</cp:lastModifiedBy>
  <cp:revision>60</cp:revision>
  <dcterms:created xsi:type="dcterms:W3CDTF">2022-06-28T18:36:49Z</dcterms:created>
  <dcterms:modified xsi:type="dcterms:W3CDTF">2022-07-12T20:28:09Z</dcterms:modified>
</cp:coreProperties>
</file>