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34"/>
  </p:notesMasterIdLst>
  <p:handoutMasterIdLst>
    <p:handoutMasterId r:id="rId35"/>
  </p:handoutMasterIdLst>
  <p:sldIdLst>
    <p:sldId id="257" r:id="rId2"/>
    <p:sldId id="291" r:id="rId3"/>
    <p:sldId id="302" r:id="rId4"/>
    <p:sldId id="383" r:id="rId5"/>
    <p:sldId id="301" r:id="rId6"/>
    <p:sldId id="352" r:id="rId7"/>
    <p:sldId id="368" r:id="rId8"/>
    <p:sldId id="353" r:id="rId9"/>
    <p:sldId id="354" r:id="rId10"/>
    <p:sldId id="367" r:id="rId11"/>
    <p:sldId id="369" r:id="rId12"/>
    <p:sldId id="384" r:id="rId13"/>
    <p:sldId id="344" r:id="rId14"/>
    <p:sldId id="375" r:id="rId15"/>
    <p:sldId id="355" r:id="rId16"/>
    <p:sldId id="370" r:id="rId17"/>
    <p:sldId id="376" r:id="rId18"/>
    <p:sldId id="356" r:id="rId19"/>
    <p:sldId id="371" r:id="rId20"/>
    <p:sldId id="377" r:id="rId21"/>
    <p:sldId id="358" r:id="rId22"/>
    <p:sldId id="374" r:id="rId23"/>
    <p:sldId id="362" r:id="rId24"/>
    <p:sldId id="378" r:id="rId25"/>
    <p:sldId id="339" r:id="rId26"/>
    <p:sldId id="309" r:id="rId27"/>
    <p:sldId id="315" r:id="rId28"/>
    <p:sldId id="382" r:id="rId29"/>
    <p:sldId id="305" r:id="rId30"/>
    <p:sldId id="380" r:id="rId31"/>
    <p:sldId id="381" r:id="rId32"/>
    <p:sldId id="290" r:id="rId33"/>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6600"/>
    <a:srgbClr val="0066CC"/>
    <a:srgbClr val="A50021"/>
    <a:srgbClr val="003300"/>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1579" autoAdjust="0"/>
  </p:normalViewPr>
  <p:slideViewPr>
    <p:cSldViewPr snapToGrid="0">
      <p:cViewPr varScale="1">
        <p:scale>
          <a:sx n="83" d="100"/>
          <a:sy n="83" d="100"/>
        </p:scale>
        <p:origin x="408" y="78"/>
      </p:cViewPr>
      <p:guideLst/>
    </p:cSldViewPr>
  </p:slideViewPr>
  <p:notesTextViewPr>
    <p:cViewPr>
      <p:scale>
        <a:sx n="1" d="1"/>
        <a:sy n="1" d="1"/>
      </p:scale>
      <p:origin x="0" y="0"/>
    </p:cViewPr>
  </p:notesTextViewPr>
  <p:notesViewPr>
    <p:cSldViewPr snapToGrid="0">
      <p:cViewPr varScale="1">
        <p:scale>
          <a:sx n="78" d="100"/>
          <a:sy n="78" d="100"/>
        </p:scale>
        <p:origin x="3978"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F8F557AE-BDE2-4694-8743-A1DCD8BEA807}"/>
              </a:ext>
            </a:extLst>
          </p:cNvPr>
          <p:cNvSpPr>
            <a:spLocks noGrp="1"/>
          </p:cNvSpPr>
          <p:nvPr>
            <p:ph type="hdr" sz="quarter"/>
          </p:nvPr>
        </p:nvSpPr>
        <p:spPr>
          <a:xfrm>
            <a:off x="0" y="1"/>
            <a:ext cx="2946400" cy="496889"/>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C8A94B8F-8979-4B59-AD43-ED3B004EA2FF}"/>
              </a:ext>
            </a:extLst>
          </p:cNvPr>
          <p:cNvSpPr>
            <a:spLocks noGrp="1"/>
          </p:cNvSpPr>
          <p:nvPr>
            <p:ph type="dt" sz="quarter" idx="1"/>
          </p:nvPr>
        </p:nvSpPr>
        <p:spPr>
          <a:xfrm>
            <a:off x="3849689" y="1"/>
            <a:ext cx="2946400" cy="496889"/>
          </a:xfrm>
          <a:prstGeom prst="rect">
            <a:avLst/>
          </a:prstGeom>
        </p:spPr>
        <p:txBody>
          <a:bodyPr vert="horz" lIns="91440" tIns="45720" rIns="91440" bIns="45720" rtlCol="0"/>
          <a:lstStyle>
            <a:lvl1pPr algn="r">
              <a:defRPr sz="1200"/>
            </a:lvl1pPr>
          </a:lstStyle>
          <a:p>
            <a:fld id="{C0536622-808A-4737-8062-2B1E1D3DEEC8}" type="datetimeFigureOut">
              <a:rPr lang="fr-FR" smtClean="0"/>
              <a:t>22/06/2023</a:t>
            </a:fld>
            <a:endParaRPr lang="fr-FR"/>
          </a:p>
        </p:txBody>
      </p:sp>
      <p:sp>
        <p:nvSpPr>
          <p:cNvPr id="4" name="Espace réservé du pied de page 3">
            <a:extLst>
              <a:ext uri="{FF2B5EF4-FFF2-40B4-BE49-F238E27FC236}">
                <a16:creationId xmlns:a16="http://schemas.microsoft.com/office/drawing/2014/main" id="{69BCCD38-B8D9-4FD2-A05E-C7745A15C24F}"/>
              </a:ext>
            </a:extLst>
          </p:cNvPr>
          <p:cNvSpPr>
            <a:spLocks noGrp="1"/>
          </p:cNvSpPr>
          <p:nvPr>
            <p:ph type="ftr" sz="quarter" idx="2"/>
          </p:nvPr>
        </p:nvSpPr>
        <p:spPr>
          <a:xfrm>
            <a:off x="0" y="9429750"/>
            <a:ext cx="2946400" cy="496889"/>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E33CEF6F-2F9C-49FC-AF8E-E6E335E6661D}"/>
              </a:ext>
            </a:extLst>
          </p:cNvPr>
          <p:cNvSpPr>
            <a:spLocks noGrp="1"/>
          </p:cNvSpPr>
          <p:nvPr>
            <p:ph type="sldNum" sz="quarter" idx="3"/>
          </p:nvPr>
        </p:nvSpPr>
        <p:spPr>
          <a:xfrm>
            <a:off x="3849689" y="9429750"/>
            <a:ext cx="2946400" cy="496889"/>
          </a:xfrm>
          <a:prstGeom prst="rect">
            <a:avLst/>
          </a:prstGeom>
        </p:spPr>
        <p:txBody>
          <a:bodyPr vert="horz" lIns="91440" tIns="45720" rIns="91440" bIns="45720" rtlCol="0" anchor="b"/>
          <a:lstStyle>
            <a:lvl1pPr algn="r">
              <a:defRPr sz="1200"/>
            </a:lvl1pPr>
          </a:lstStyle>
          <a:p>
            <a:fld id="{14D296F1-BA99-4154-8475-BC71DF99BBA0}" type="slidenum">
              <a:rPr lang="fr-FR" smtClean="0"/>
              <a:t>‹N°›</a:t>
            </a:fld>
            <a:endParaRPr lang="fr-FR"/>
          </a:p>
        </p:txBody>
      </p:sp>
    </p:spTree>
    <p:extLst>
      <p:ext uri="{BB962C8B-B14F-4D97-AF65-F5344CB8AC3E}">
        <p14:creationId xmlns:p14="http://schemas.microsoft.com/office/powerpoint/2010/main" val="25178859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3" y="3"/>
            <a:ext cx="2945659" cy="49805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6" y="3"/>
            <a:ext cx="2945659" cy="498055"/>
          </a:xfrm>
          <a:prstGeom prst="rect">
            <a:avLst/>
          </a:prstGeom>
        </p:spPr>
        <p:txBody>
          <a:bodyPr vert="horz" lIns="91440" tIns="45720" rIns="91440" bIns="45720" rtlCol="0"/>
          <a:lstStyle>
            <a:lvl1pPr algn="r">
              <a:defRPr sz="1200"/>
            </a:lvl1pPr>
          </a:lstStyle>
          <a:p>
            <a:fld id="{4474B162-C7B3-45BA-8A96-D2FCAD085F9F}" type="datetimeFigureOut">
              <a:rPr lang="fr-FR" smtClean="0"/>
              <a:t>22/06/2023</a:t>
            </a:fld>
            <a:endParaRPr lang="fr-FR"/>
          </a:p>
        </p:txBody>
      </p:sp>
      <p:sp>
        <p:nvSpPr>
          <p:cNvPr id="4" name="Espace réservé de l'image des diapositives 3"/>
          <p:cNvSpPr>
            <a:spLocks noGrp="1" noRot="1" noChangeAspect="1"/>
          </p:cNvSpPr>
          <p:nvPr>
            <p:ph type="sldImg" idx="2"/>
          </p:nvPr>
        </p:nvSpPr>
        <p:spPr>
          <a:xfrm>
            <a:off x="425450" y="1243013"/>
            <a:ext cx="5946775" cy="334645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77197"/>
            <a:ext cx="5438140" cy="3908614"/>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3" y="9428587"/>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6" y="9428587"/>
            <a:ext cx="2945659" cy="498055"/>
          </a:xfrm>
          <a:prstGeom prst="rect">
            <a:avLst/>
          </a:prstGeom>
        </p:spPr>
        <p:txBody>
          <a:bodyPr vert="horz" lIns="91440" tIns="45720" rIns="91440" bIns="45720" rtlCol="0" anchor="b"/>
          <a:lstStyle>
            <a:lvl1pPr algn="r">
              <a:defRPr sz="1200"/>
            </a:lvl1pPr>
          </a:lstStyle>
          <a:p>
            <a:fld id="{B9092E99-0FDD-4537-8574-08F407E85CB3}" type="slidenum">
              <a:rPr lang="fr-FR" smtClean="0"/>
              <a:t>‹N°›</a:t>
            </a:fld>
            <a:endParaRPr lang="fr-FR"/>
          </a:p>
        </p:txBody>
      </p:sp>
    </p:spTree>
    <p:extLst>
      <p:ext uri="{BB962C8B-B14F-4D97-AF65-F5344CB8AC3E}">
        <p14:creationId xmlns:p14="http://schemas.microsoft.com/office/powerpoint/2010/main" val="9526138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B9092E99-0FDD-4537-8574-08F407E85CB3}" type="slidenum">
              <a:rPr lang="fr-FR" smtClean="0"/>
              <a:t>1</a:t>
            </a:fld>
            <a:endParaRPr lang="fr-FR"/>
          </a:p>
        </p:txBody>
      </p:sp>
    </p:spTree>
    <p:extLst>
      <p:ext uri="{BB962C8B-B14F-4D97-AF65-F5344CB8AC3E}">
        <p14:creationId xmlns:p14="http://schemas.microsoft.com/office/powerpoint/2010/main" val="13110534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Ouverture du lien : Appuyer CTRL et cliquer</a:t>
            </a:r>
          </a:p>
          <a:p>
            <a:r>
              <a:rPr lang="fr-FR" dirty="0"/>
              <a:t>L’adresse de la plateforme du Service public sera disponible sur le site de la DJS.</a:t>
            </a:r>
          </a:p>
        </p:txBody>
      </p:sp>
      <p:sp>
        <p:nvSpPr>
          <p:cNvPr id="4" name="Espace réservé du numéro de diapositive 3"/>
          <p:cNvSpPr>
            <a:spLocks noGrp="1"/>
          </p:cNvSpPr>
          <p:nvPr>
            <p:ph type="sldNum" sz="quarter" idx="5"/>
          </p:nvPr>
        </p:nvSpPr>
        <p:spPr/>
        <p:txBody>
          <a:bodyPr/>
          <a:lstStyle/>
          <a:p>
            <a:fld id="{B9092E99-0FDD-4537-8574-08F407E85CB3}" type="slidenum">
              <a:rPr lang="fr-FR" smtClean="0"/>
              <a:t>10</a:t>
            </a:fld>
            <a:endParaRPr lang="fr-FR"/>
          </a:p>
        </p:txBody>
      </p:sp>
    </p:spTree>
    <p:extLst>
      <p:ext uri="{BB962C8B-B14F-4D97-AF65-F5344CB8AC3E}">
        <p14:creationId xmlns:p14="http://schemas.microsoft.com/office/powerpoint/2010/main" val="33590158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 DJS informera l’organisateur et le directeur par tél dans un premier temps et ensuite par courrier</a:t>
            </a:r>
          </a:p>
          <a:p>
            <a:endParaRPr lang="fr-FR" dirty="0"/>
          </a:p>
        </p:txBody>
      </p:sp>
      <p:sp>
        <p:nvSpPr>
          <p:cNvPr id="4" name="Espace réservé du numéro de diapositive 3"/>
          <p:cNvSpPr>
            <a:spLocks noGrp="1"/>
          </p:cNvSpPr>
          <p:nvPr>
            <p:ph type="sldNum" sz="quarter" idx="5"/>
          </p:nvPr>
        </p:nvSpPr>
        <p:spPr/>
        <p:txBody>
          <a:bodyPr/>
          <a:lstStyle/>
          <a:p>
            <a:fld id="{B9092E99-0FDD-4537-8574-08F407E85CB3}" type="slidenum">
              <a:rPr lang="fr-FR" smtClean="0"/>
              <a:t>11</a:t>
            </a:fld>
            <a:endParaRPr lang="fr-FR"/>
          </a:p>
        </p:txBody>
      </p:sp>
    </p:spTree>
    <p:extLst>
      <p:ext uri="{BB962C8B-B14F-4D97-AF65-F5344CB8AC3E}">
        <p14:creationId xmlns:p14="http://schemas.microsoft.com/office/powerpoint/2010/main" val="36581125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B9092E99-0FDD-4537-8574-08F407E85CB3}" type="slidenum">
              <a:rPr lang="fr-FR" smtClean="0"/>
              <a:t>12</a:t>
            </a:fld>
            <a:endParaRPr lang="fr-FR"/>
          </a:p>
        </p:txBody>
      </p:sp>
    </p:spTree>
    <p:extLst>
      <p:ext uri="{BB962C8B-B14F-4D97-AF65-F5344CB8AC3E}">
        <p14:creationId xmlns:p14="http://schemas.microsoft.com/office/powerpoint/2010/main" val="25007695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L’action de la DJS en matière de protection des mineurs en CVL se fonde sur l’arrêté d’organisation n°249/CM du 06 mars 2015 </a:t>
            </a:r>
          </a:p>
        </p:txBody>
      </p:sp>
      <p:sp>
        <p:nvSpPr>
          <p:cNvPr id="4" name="Espace réservé du numéro de diapositive 3"/>
          <p:cNvSpPr>
            <a:spLocks noGrp="1"/>
          </p:cNvSpPr>
          <p:nvPr>
            <p:ph type="sldNum" sz="quarter" idx="5"/>
          </p:nvPr>
        </p:nvSpPr>
        <p:spPr/>
        <p:txBody>
          <a:bodyPr/>
          <a:lstStyle/>
          <a:p>
            <a:fld id="{B9092E99-0FDD-4537-8574-08F407E85CB3}" type="slidenum">
              <a:rPr lang="fr-FR" smtClean="0"/>
              <a:t>13</a:t>
            </a:fld>
            <a:endParaRPr lang="fr-FR"/>
          </a:p>
        </p:txBody>
      </p:sp>
    </p:spTree>
    <p:extLst>
      <p:ext uri="{BB962C8B-B14F-4D97-AF65-F5344CB8AC3E}">
        <p14:creationId xmlns:p14="http://schemas.microsoft.com/office/powerpoint/2010/main" val="25757401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Se baser sur les récépissés d’ouverture CVL et déclaration d’ouverture de sessions de formation BAFA-BAFD</a:t>
            </a:r>
          </a:p>
        </p:txBody>
      </p:sp>
      <p:sp>
        <p:nvSpPr>
          <p:cNvPr id="4" name="Espace réservé du numéro de diapositive 3"/>
          <p:cNvSpPr>
            <a:spLocks noGrp="1"/>
          </p:cNvSpPr>
          <p:nvPr>
            <p:ph type="sldNum" sz="quarter" idx="5"/>
          </p:nvPr>
        </p:nvSpPr>
        <p:spPr/>
        <p:txBody>
          <a:bodyPr/>
          <a:lstStyle/>
          <a:p>
            <a:fld id="{B9092E99-0FDD-4537-8574-08F407E85CB3}" type="slidenum">
              <a:rPr lang="fr-FR" smtClean="0"/>
              <a:t>14</a:t>
            </a:fld>
            <a:endParaRPr lang="fr-FR"/>
          </a:p>
        </p:txBody>
      </p:sp>
    </p:spTree>
    <p:extLst>
      <p:ext uri="{BB962C8B-B14F-4D97-AF65-F5344CB8AC3E}">
        <p14:creationId xmlns:p14="http://schemas.microsoft.com/office/powerpoint/2010/main" val="38909672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B9092E99-0FDD-4537-8574-08F407E85CB3}" type="slidenum">
              <a:rPr lang="fr-FR" smtClean="0"/>
              <a:t>15</a:t>
            </a:fld>
            <a:endParaRPr lang="fr-FR"/>
          </a:p>
        </p:txBody>
      </p:sp>
    </p:spTree>
    <p:extLst>
      <p:ext uri="{BB962C8B-B14F-4D97-AF65-F5344CB8AC3E}">
        <p14:creationId xmlns:p14="http://schemas.microsoft.com/office/powerpoint/2010/main" val="18576004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Périodes scolaires : Les enfants sont en classe à l’école</a:t>
            </a:r>
          </a:p>
          <a:p>
            <a:r>
              <a:rPr lang="fr-FR" dirty="0" err="1"/>
              <a:t>Péri-scolaire</a:t>
            </a:r>
            <a:r>
              <a:rPr lang="fr-FR" dirty="0"/>
              <a:t> : Avant la classe, pendant la pause méridienne et après la classe</a:t>
            </a:r>
          </a:p>
          <a:p>
            <a:r>
              <a:rPr lang="fr-FR" dirty="0"/>
              <a:t>Extra-scolaire : mercredi, vendredi PM et samedi AM (CLSH permanents) WE et vacances scolaires (CVH, CLSH normal)</a:t>
            </a:r>
          </a:p>
        </p:txBody>
      </p:sp>
      <p:sp>
        <p:nvSpPr>
          <p:cNvPr id="4" name="Espace réservé du numéro de diapositive 3"/>
          <p:cNvSpPr>
            <a:spLocks noGrp="1"/>
          </p:cNvSpPr>
          <p:nvPr>
            <p:ph type="sldNum" sz="quarter" idx="5"/>
          </p:nvPr>
        </p:nvSpPr>
        <p:spPr/>
        <p:txBody>
          <a:bodyPr/>
          <a:lstStyle/>
          <a:p>
            <a:fld id="{B9092E99-0FDD-4537-8574-08F407E85CB3}" type="slidenum">
              <a:rPr lang="fr-FR" smtClean="0"/>
              <a:t>16</a:t>
            </a:fld>
            <a:endParaRPr lang="fr-FR"/>
          </a:p>
        </p:txBody>
      </p:sp>
    </p:spTree>
    <p:extLst>
      <p:ext uri="{BB962C8B-B14F-4D97-AF65-F5344CB8AC3E}">
        <p14:creationId xmlns:p14="http://schemas.microsoft.com/office/powerpoint/2010/main" val="32098581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Cotisation étudiante RGS : 21 ans à 25 ans révolus</a:t>
            </a:r>
          </a:p>
          <a:p>
            <a:r>
              <a:rPr lang="fr-FR" dirty="0"/>
              <a:t>Avant 21 ans : affiliés au régime couverture sociale des parents</a:t>
            </a:r>
          </a:p>
          <a:p>
            <a:r>
              <a:rPr lang="fr-FR" dirty="0"/>
              <a:t>Après 25 ans : affiliés à 1 des régimes de couverture sociale existants (RGS, RNS, RSPF)</a:t>
            </a:r>
          </a:p>
        </p:txBody>
      </p:sp>
      <p:sp>
        <p:nvSpPr>
          <p:cNvPr id="4" name="Espace réservé du numéro de diapositive 3"/>
          <p:cNvSpPr>
            <a:spLocks noGrp="1"/>
          </p:cNvSpPr>
          <p:nvPr>
            <p:ph type="sldNum" sz="quarter" idx="5"/>
          </p:nvPr>
        </p:nvSpPr>
        <p:spPr/>
        <p:txBody>
          <a:bodyPr/>
          <a:lstStyle/>
          <a:p>
            <a:fld id="{B9092E99-0FDD-4537-8574-08F407E85CB3}" type="slidenum">
              <a:rPr lang="fr-FR" smtClean="0"/>
              <a:t>17</a:t>
            </a:fld>
            <a:endParaRPr lang="fr-FR"/>
          </a:p>
        </p:txBody>
      </p:sp>
    </p:spTree>
    <p:extLst>
      <p:ext uri="{BB962C8B-B14F-4D97-AF65-F5344CB8AC3E}">
        <p14:creationId xmlns:p14="http://schemas.microsoft.com/office/powerpoint/2010/main" val="3083832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B9092E99-0FDD-4537-8574-08F407E85CB3}" type="slidenum">
              <a:rPr lang="fr-FR" smtClean="0"/>
              <a:t>18</a:t>
            </a:fld>
            <a:endParaRPr lang="fr-FR"/>
          </a:p>
        </p:txBody>
      </p:sp>
    </p:spTree>
    <p:extLst>
      <p:ext uri="{BB962C8B-B14F-4D97-AF65-F5344CB8AC3E}">
        <p14:creationId xmlns:p14="http://schemas.microsoft.com/office/powerpoint/2010/main" val="6927119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Temps de repos minimum justifié pour assurer la sécurité des mineurs</a:t>
            </a:r>
          </a:p>
        </p:txBody>
      </p:sp>
      <p:sp>
        <p:nvSpPr>
          <p:cNvPr id="4" name="Espace réservé du numéro de diapositive 3"/>
          <p:cNvSpPr>
            <a:spLocks noGrp="1"/>
          </p:cNvSpPr>
          <p:nvPr>
            <p:ph type="sldNum" sz="quarter" idx="5"/>
          </p:nvPr>
        </p:nvSpPr>
        <p:spPr/>
        <p:txBody>
          <a:bodyPr/>
          <a:lstStyle/>
          <a:p>
            <a:fld id="{B9092E99-0FDD-4537-8574-08F407E85CB3}" type="slidenum">
              <a:rPr lang="fr-FR" smtClean="0"/>
              <a:t>19</a:t>
            </a:fld>
            <a:endParaRPr lang="fr-FR"/>
          </a:p>
        </p:txBody>
      </p:sp>
    </p:spTree>
    <p:extLst>
      <p:ext uri="{BB962C8B-B14F-4D97-AF65-F5344CB8AC3E}">
        <p14:creationId xmlns:p14="http://schemas.microsoft.com/office/powerpoint/2010/main" val="3681806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B9092E99-0FDD-4537-8574-08F407E85CB3}" type="slidenum">
              <a:rPr lang="fr-FR" smtClean="0"/>
              <a:t>2</a:t>
            </a:fld>
            <a:endParaRPr lang="fr-FR"/>
          </a:p>
        </p:txBody>
      </p:sp>
    </p:spTree>
    <p:extLst>
      <p:ext uri="{BB962C8B-B14F-4D97-AF65-F5344CB8AC3E}">
        <p14:creationId xmlns:p14="http://schemas.microsoft.com/office/powerpoint/2010/main" val="13627265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Réduire le taux d’encadrement.</a:t>
            </a:r>
          </a:p>
        </p:txBody>
      </p:sp>
      <p:sp>
        <p:nvSpPr>
          <p:cNvPr id="4" name="Espace réservé du numéro de diapositive 3"/>
          <p:cNvSpPr>
            <a:spLocks noGrp="1"/>
          </p:cNvSpPr>
          <p:nvPr>
            <p:ph type="sldNum" sz="quarter" idx="5"/>
          </p:nvPr>
        </p:nvSpPr>
        <p:spPr/>
        <p:txBody>
          <a:bodyPr/>
          <a:lstStyle/>
          <a:p>
            <a:fld id="{B9092E99-0FDD-4537-8574-08F407E85CB3}" type="slidenum">
              <a:rPr lang="fr-FR" smtClean="0"/>
              <a:t>20</a:t>
            </a:fld>
            <a:endParaRPr lang="fr-FR"/>
          </a:p>
        </p:txBody>
      </p:sp>
    </p:spTree>
    <p:extLst>
      <p:ext uri="{BB962C8B-B14F-4D97-AF65-F5344CB8AC3E}">
        <p14:creationId xmlns:p14="http://schemas.microsoft.com/office/powerpoint/2010/main" val="23793813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72 mineurs : 12 = 6</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Rouge : jours de congés des animateurs</a:t>
            </a:r>
          </a:p>
          <a:p>
            <a:r>
              <a:rPr lang="fr-FR" dirty="0"/>
              <a:t>Jaune : activité de l’animateur volant qui remplace l’animateur en congés</a:t>
            </a:r>
          </a:p>
        </p:txBody>
      </p:sp>
      <p:sp>
        <p:nvSpPr>
          <p:cNvPr id="4" name="Espace réservé du numéro de diapositive 3"/>
          <p:cNvSpPr>
            <a:spLocks noGrp="1"/>
          </p:cNvSpPr>
          <p:nvPr>
            <p:ph type="sldNum" sz="quarter" idx="5"/>
          </p:nvPr>
        </p:nvSpPr>
        <p:spPr/>
        <p:txBody>
          <a:bodyPr/>
          <a:lstStyle/>
          <a:p>
            <a:fld id="{B9092E99-0FDD-4537-8574-08F407E85CB3}" type="slidenum">
              <a:rPr lang="fr-FR" smtClean="0"/>
              <a:t>21</a:t>
            </a:fld>
            <a:endParaRPr lang="fr-FR"/>
          </a:p>
        </p:txBody>
      </p:sp>
    </p:spTree>
    <p:extLst>
      <p:ext uri="{BB962C8B-B14F-4D97-AF65-F5344CB8AC3E}">
        <p14:creationId xmlns:p14="http://schemas.microsoft.com/office/powerpoint/2010/main" val="36683864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Coût pour l’organisateur &lt; montant de la bourse = 3000 FCP par jour</a:t>
            </a:r>
          </a:p>
        </p:txBody>
      </p:sp>
      <p:sp>
        <p:nvSpPr>
          <p:cNvPr id="4" name="Espace réservé du numéro de diapositive 3"/>
          <p:cNvSpPr>
            <a:spLocks noGrp="1"/>
          </p:cNvSpPr>
          <p:nvPr>
            <p:ph type="sldNum" sz="quarter" idx="5"/>
          </p:nvPr>
        </p:nvSpPr>
        <p:spPr/>
        <p:txBody>
          <a:bodyPr/>
          <a:lstStyle/>
          <a:p>
            <a:fld id="{B9092E99-0FDD-4537-8574-08F407E85CB3}" type="slidenum">
              <a:rPr lang="fr-FR" smtClean="0"/>
              <a:t>22</a:t>
            </a:fld>
            <a:endParaRPr lang="fr-FR"/>
          </a:p>
        </p:txBody>
      </p:sp>
    </p:spTree>
    <p:extLst>
      <p:ext uri="{BB962C8B-B14F-4D97-AF65-F5344CB8AC3E}">
        <p14:creationId xmlns:p14="http://schemas.microsoft.com/office/powerpoint/2010/main" val="36159597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 titre de comparaison :</a:t>
            </a:r>
          </a:p>
          <a:p>
            <a:r>
              <a:rPr lang="fr-FR" u="sng" dirty="0"/>
              <a:t>Tarif pour 1 mineur en CVH sur 5 jours </a:t>
            </a:r>
            <a:r>
              <a:rPr lang="fr-FR" dirty="0"/>
              <a:t>: 3000 x 5 = 15 000 FCP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							</a:t>
            </a:r>
          </a:p>
        </p:txBody>
      </p:sp>
      <p:sp>
        <p:nvSpPr>
          <p:cNvPr id="4" name="Espace réservé du numéro de diapositive 3"/>
          <p:cNvSpPr>
            <a:spLocks noGrp="1"/>
          </p:cNvSpPr>
          <p:nvPr>
            <p:ph type="sldNum" sz="quarter" idx="5"/>
          </p:nvPr>
        </p:nvSpPr>
        <p:spPr/>
        <p:txBody>
          <a:bodyPr/>
          <a:lstStyle/>
          <a:p>
            <a:fld id="{B9092E99-0FDD-4537-8574-08F407E85CB3}" type="slidenum">
              <a:rPr lang="fr-FR" smtClean="0"/>
              <a:t>23</a:t>
            </a:fld>
            <a:endParaRPr lang="fr-FR"/>
          </a:p>
        </p:txBody>
      </p:sp>
    </p:spTree>
    <p:extLst>
      <p:ext uri="{BB962C8B-B14F-4D97-AF65-F5344CB8AC3E}">
        <p14:creationId xmlns:p14="http://schemas.microsoft.com/office/powerpoint/2010/main" val="38073887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Pour la DMO : la déposer à la CPS dès la fermeture du centre.</a:t>
            </a:r>
          </a:p>
          <a:p>
            <a:r>
              <a:rPr lang="fr-FR" dirty="0"/>
              <a:t>Classement des contraventions par ordre de gravité : du + petit (1</a:t>
            </a:r>
            <a:r>
              <a:rPr lang="fr-FR" baseline="30000" dirty="0"/>
              <a:t>ère</a:t>
            </a:r>
            <a:r>
              <a:rPr lang="fr-FR" dirty="0"/>
              <a:t> classe) au plus grave (5</a:t>
            </a:r>
            <a:r>
              <a:rPr lang="fr-FR" baseline="30000" dirty="0"/>
              <a:t>ème</a:t>
            </a:r>
            <a:r>
              <a:rPr lang="fr-FR" dirty="0"/>
              <a:t> classe)</a:t>
            </a:r>
          </a:p>
          <a:p>
            <a:r>
              <a:rPr lang="fr-FR" dirty="0"/>
              <a:t>Exemples de contraventions de 4</a:t>
            </a:r>
            <a:r>
              <a:rPr lang="fr-FR" baseline="30000" dirty="0"/>
              <a:t>ème</a:t>
            </a:r>
            <a:r>
              <a:rPr lang="fr-FR" dirty="0"/>
              <a:t> classe : conduite en état d’ivresse, sens interdit, refus de priorité, non respect du feu rouge, franchissement d’une ligne continue … (10 000 à 90 000 FCP).</a:t>
            </a:r>
          </a:p>
          <a:p>
            <a:r>
              <a:rPr lang="fr-FR" dirty="0"/>
              <a:t>Ordre de classement des amendes : 1</a:t>
            </a:r>
            <a:r>
              <a:rPr lang="fr-FR" baseline="30000" dirty="0"/>
              <a:t>ère</a:t>
            </a:r>
            <a:r>
              <a:rPr lang="fr-FR" dirty="0"/>
              <a:t> classe (4500 FCP) à 5</a:t>
            </a:r>
            <a:r>
              <a:rPr lang="fr-FR" baseline="30000" dirty="0"/>
              <a:t>ème</a:t>
            </a:r>
            <a:r>
              <a:rPr lang="fr-FR" dirty="0"/>
              <a:t> classe (180 000 FCP et 360 000 FCP en cas de récidive).</a:t>
            </a:r>
          </a:p>
        </p:txBody>
      </p:sp>
      <p:sp>
        <p:nvSpPr>
          <p:cNvPr id="4" name="Espace réservé du numéro de diapositive 3"/>
          <p:cNvSpPr>
            <a:spLocks noGrp="1"/>
          </p:cNvSpPr>
          <p:nvPr>
            <p:ph type="sldNum" sz="quarter" idx="5"/>
          </p:nvPr>
        </p:nvSpPr>
        <p:spPr/>
        <p:txBody>
          <a:bodyPr/>
          <a:lstStyle/>
          <a:p>
            <a:fld id="{B9092E99-0FDD-4537-8574-08F407E85CB3}" type="slidenum">
              <a:rPr lang="fr-FR" smtClean="0"/>
              <a:t>24</a:t>
            </a:fld>
            <a:endParaRPr lang="fr-FR"/>
          </a:p>
        </p:txBody>
      </p:sp>
    </p:spTree>
    <p:extLst>
      <p:ext uri="{BB962C8B-B14F-4D97-AF65-F5344CB8AC3E}">
        <p14:creationId xmlns:p14="http://schemas.microsoft.com/office/powerpoint/2010/main" val="38308097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B9092E99-0FDD-4537-8574-08F407E85CB3}" type="slidenum">
              <a:rPr lang="fr-FR" smtClean="0"/>
              <a:t>25</a:t>
            </a:fld>
            <a:endParaRPr lang="fr-FR"/>
          </a:p>
        </p:txBody>
      </p:sp>
    </p:spTree>
    <p:extLst>
      <p:ext uri="{BB962C8B-B14F-4D97-AF65-F5344CB8AC3E}">
        <p14:creationId xmlns:p14="http://schemas.microsoft.com/office/powerpoint/2010/main" val="18534703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B9092E99-0FDD-4537-8574-08F407E85CB3}" type="slidenum">
              <a:rPr lang="fr-FR" smtClean="0"/>
              <a:t>26</a:t>
            </a:fld>
            <a:endParaRPr lang="fr-FR"/>
          </a:p>
        </p:txBody>
      </p:sp>
    </p:spTree>
    <p:extLst>
      <p:ext uri="{BB962C8B-B14F-4D97-AF65-F5344CB8AC3E}">
        <p14:creationId xmlns:p14="http://schemas.microsoft.com/office/powerpoint/2010/main" val="32428852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B9092E99-0FDD-4537-8574-08F407E85CB3}" type="slidenum">
              <a:rPr lang="fr-FR" smtClean="0"/>
              <a:t>27</a:t>
            </a:fld>
            <a:endParaRPr lang="fr-FR"/>
          </a:p>
        </p:txBody>
      </p:sp>
    </p:spTree>
    <p:extLst>
      <p:ext uri="{BB962C8B-B14F-4D97-AF65-F5344CB8AC3E}">
        <p14:creationId xmlns:p14="http://schemas.microsoft.com/office/powerpoint/2010/main" val="40315258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B9092E99-0FDD-4537-8574-08F407E85CB3}" type="slidenum">
              <a:rPr lang="fr-FR" smtClean="0"/>
              <a:t>28</a:t>
            </a:fld>
            <a:endParaRPr lang="fr-FR"/>
          </a:p>
        </p:txBody>
      </p:sp>
    </p:spTree>
    <p:extLst>
      <p:ext uri="{BB962C8B-B14F-4D97-AF65-F5344CB8AC3E}">
        <p14:creationId xmlns:p14="http://schemas.microsoft.com/office/powerpoint/2010/main" val="39293388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B9092E99-0FDD-4537-8574-08F407E85CB3}" type="slidenum">
              <a:rPr lang="fr-FR" smtClean="0"/>
              <a:t>29</a:t>
            </a:fld>
            <a:endParaRPr lang="fr-FR"/>
          </a:p>
        </p:txBody>
      </p:sp>
    </p:spTree>
    <p:extLst>
      <p:ext uri="{BB962C8B-B14F-4D97-AF65-F5344CB8AC3E}">
        <p14:creationId xmlns:p14="http://schemas.microsoft.com/office/powerpoint/2010/main" val="147576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CM : information au public des personnes en charge de présenter les 2 thématiques</a:t>
            </a:r>
          </a:p>
        </p:txBody>
      </p:sp>
      <p:sp>
        <p:nvSpPr>
          <p:cNvPr id="4" name="Espace réservé du numéro de diapositive 3"/>
          <p:cNvSpPr>
            <a:spLocks noGrp="1"/>
          </p:cNvSpPr>
          <p:nvPr>
            <p:ph type="sldNum" sz="quarter" idx="5"/>
          </p:nvPr>
        </p:nvSpPr>
        <p:spPr/>
        <p:txBody>
          <a:bodyPr/>
          <a:lstStyle/>
          <a:p>
            <a:fld id="{B9092E99-0FDD-4537-8574-08F407E85CB3}" type="slidenum">
              <a:rPr lang="fr-FR" smtClean="0"/>
              <a:t>3</a:t>
            </a:fld>
            <a:endParaRPr lang="fr-FR"/>
          </a:p>
        </p:txBody>
      </p:sp>
    </p:spTree>
    <p:extLst>
      <p:ext uri="{BB962C8B-B14F-4D97-AF65-F5344CB8AC3E}">
        <p14:creationId xmlns:p14="http://schemas.microsoft.com/office/powerpoint/2010/main" val="2145936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Point 2 : point soulevé lors du RV des CVL du 25 novembre 2022</a:t>
            </a:r>
          </a:p>
        </p:txBody>
      </p:sp>
      <p:sp>
        <p:nvSpPr>
          <p:cNvPr id="4" name="Espace réservé du numéro de diapositive 3"/>
          <p:cNvSpPr>
            <a:spLocks noGrp="1"/>
          </p:cNvSpPr>
          <p:nvPr>
            <p:ph type="sldNum" sz="quarter" idx="5"/>
          </p:nvPr>
        </p:nvSpPr>
        <p:spPr/>
        <p:txBody>
          <a:bodyPr/>
          <a:lstStyle/>
          <a:p>
            <a:fld id="{B9092E99-0FDD-4537-8574-08F407E85CB3}" type="slidenum">
              <a:rPr lang="fr-FR" smtClean="0"/>
              <a:t>30</a:t>
            </a:fld>
            <a:endParaRPr lang="fr-FR"/>
          </a:p>
        </p:txBody>
      </p:sp>
    </p:spTree>
    <p:extLst>
      <p:ext uri="{BB962C8B-B14F-4D97-AF65-F5344CB8AC3E}">
        <p14:creationId xmlns:p14="http://schemas.microsoft.com/office/powerpoint/2010/main" val="29970466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B9092E99-0FDD-4537-8574-08F407E85CB3}" type="slidenum">
              <a:rPr lang="fr-FR" smtClean="0"/>
              <a:t>31</a:t>
            </a:fld>
            <a:endParaRPr lang="fr-FR"/>
          </a:p>
        </p:txBody>
      </p:sp>
    </p:spTree>
    <p:extLst>
      <p:ext uri="{BB962C8B-B14F-4D97-AF65-F5344CB8AC3E}">
        <p14:creationId xmlns:p14="http://schemas.microsoft.com/office/powerpoint/2010/main" val="37209481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B9092E99-0FDD-4537-8574-08F407E85CB3}" type="slidenum">
              <a:rPr lang="fr-FR" smtClean="0"/>
              <a:t>32</a:t>
            </a:fld>
            <a:endParaRPr lang="fr-FR"/>
          </a:p>
        </p:txBody>
      </p:sp>
    </p:spTree>
    <p:extLst>
      <p:ext uri="{BB962C8B-B14F-4D97-AF65-F5344CB8AC3E}">
        <p14:creationId xmlns:p14="http://schemas.microsoft.com/office/powerpoint/2010/main" val="3640309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Questions à la fin de la présentation de la thématique</a:t>
            </a:r>
          </a:p>
          <a:p>
            <a:r>
              <a:rPr lang="fr-FR" sz="1200" b="0" i="0" u="none" strike="noStrike" kern="1200" dirty="0">
                <a:solidFill>
                  <a:schemeClr val="tx1"/>
                </a:solidFill>
                <a:effectLst/>
                <a:latin typeface="+mn-lt"/>
                <a:ea typeface="+mn-ea"/>
                <a:cs typeface="+mn-cs"/>
              </a:rPr>
              <a:t>Questions diverses à la fin de la séance</a:t>
            </a:r>
            <a:r>
              <a:rPr lang="fr-FR" dirty="0"/>
              <a:t> </a:t>
            </a:r>
          </a:p>
        </p:txBody>
      </p:sp>
      <p:sp>
        <p:nvSpPr>
          <p:cNvPr id="4" name="Espace réservé du numéro de diapositive 3"/>
          <p:cNvSpPr>
            <a:spLocks noGrp="1"/>
          </p:cNvSpPr>
          <p:nvPr>
            <p:ph type="sldNum" sz="quarter" idx="5"/>
          </p:nvPr>
        </p:nvSpPr>
        <p:spPr/>
        <p:txBody>
          <a:bodyPr/>
          <a:lstStyle/>
          <a:p>
            <a:fld id="{B9092E99-0FDD-4537-8574-08F407E85CB3}" type="slidenum">
              <a:rPr lang="fr-FR" smtClean="0"/>
              <a:t>4</a:t>
            </a:fld>
            <a:endParaRPr lang="fr-FR"/>
          </a:p>
        </p:txBody>
      </p:sp>
    </p:spTree>
    <p:extLst>
      <p:ext uri="{BB962C8B-B14F-4D97-AF65-F5344CB8AC3E}">
        <p14:creationId xmlns:p14="http://schemas.microsoft.com/office/powerpoint/2010/main" val="459048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B9092E99-0FDD-4537-8574-08F407E85CB3}" type="slidenum">
              <a:rPr lang="fr-FR" smtClean="0"/>
              <a:t>5</a:t>
            </a:fld>
            <a:endParaRPr lang="fr-FR"/>
          </a:p>
        </p:txBody>
      </p:sp>
    </p:spTree>
    <p:extLst>
      <p:ext uri="{BB962C8B-B14F-4D97-AF65-F5344CB8AC3E}">
        <p14:creationId xmlns:p14="http://schemas.microsoft.com/office/powerpoint/2010/main" val="41232347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 DJS est chargée de la vérification du personnel CVL en application de la </a:t>
            </a:r>
            <a:r>
              <a:rPr lang="fr-FR" dirty="0" err="1"/>
              <a:t>Délib</a:t>
            </a:r>
            <a:r>
              <a:rPr lang="fr-FR" dirty="0"/>
              <a:t> 99-71</a:t>
            </a:r>
          </a:p>
          <a:p>
            <a:r>
              <a:rPr lang="fr-FR" dirty="0"/>
              <a:t>La responsabilité d’assurer la sécurité des mineurs revient à l’organisateur. </a:t>
            </a:r>
          </a:p>
          <a:p>
            <a:r>
              <a:rPr lang="fr-FR" dirty="0"/>
              <a:t>Même s’il délègue tout ou en partie de cette opération au directeur, il doit s’assurer que le directeur la remplie pleinement.</a:t>
            </a:r>
          </a:p>
        </p:txBody>
      </p:sp>
      <p:sp>
        <p:nvSpPr>
          <p:cNvPr id="4" name="Espace réservé du numéro de diapositive 3"/>
          <p:cNvSpPr>
            <a:spLocks noGrp="1"/>
          </p:cNvSpPr>
          <p:nvPr>
            <p:ph type="sldNum" sz="quarter" idx="5"/>
          </p:nvPr>
        </p:nvSpPr>
        <p:spPr/>
        <p:txBody>
          <a:bodyPr/>
          <a:lstStyle/>
          <a:p>
            <a:fld id="{B9092E99-0FDD-4537-8574-08F407E85CB3}" type="slidenum">
              <a:rPr lang="fr-FR" smtClean="0"/>
              <a:t>6</a:t>
            </a:fld>
            <a:endParaRPr lang="fr-FR"/>
          </a:p>
        </p:txBody>
      </p:sp>
    </p:spTree>
    <p:extLst>
      <p:ext uri="{BB962C8B-B14F-4D97-AF65-F5344CB8AC3E}">
        <p14:creationId xmlns:p14="http://schemas.microsoft.com/office/powerpoint/2010/main" val="779504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Point 1 : C’est le bulletin judiciaire qui l’attestera (voir slide suivante) : interdictions pénales (décision rendue par le juge)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Point 2 : Si l’intéressé(e) figure sur la liste des personnes interdites d’exercer en CVL établie par la DJS (interdictions administratives prises par le ministère de tutelle)</a:t>
            </a:r>
          </a:p>
        </p:txBody>
      </p:sp>
      <p:sp>
        <p:nvSpPr>
          <p:cNvPr id="4" name="Espace réservé du numéro de diapositive 3"/>
          <p:cNvSpPr>
            <a:spLocks noGrp="1"/>
          </p:cNvSpPr>
          <p:nvPr>
            <p:ph type="sldNum" sz="quarter" idx="5"/>
          </p:nvPr>
        </p:nvSpPr>
        <p:spPr/>
        <p:txBody>
          <a:bodyPr/>
          <a:lstStyle/>
          <a:p>
            <a:fld id="{B9092E99-0FDD-4537-8574-08F407E85CB3}" type="slidenum">
              <a:rPr lang="fr-FR" smtClean="0"/>
              <a:t>7</a:t>
            </a:fld>
            <a:endParaRPr lang="fr-FR"/>
          </a:p>
        </p:txBody>
      </p:sp>
    </p:spTree>
    <p:extLst>
      <p:ext uri="{BB962C8B-B14F-4D97-AF65-F5344CB8AC3E}">
        <p14:creationId xmlns:p14="http://schemas.microsoft.com/office/powerpoint/2010/main" val="12478437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bulletins du casier judiciaire sont établis selon un ordre dit « de complétude » : </a:t>
            </a:r>
          </a:p>
          <a:p>
            <a:r>
              <a:rPr lang="fr-FR" dirty="0"/>
              <a:t>B1 : le plus complet (jusqu’au plus petites contraventions). Sollicité que par les autorités judicaires et pénitentiaires </a:t>
            </a:r>
          </a:p>
          <a:p>
            <a:r>
              <a:rPr lang="fr-FR" dirty="0"/>
              <a:t>B2 : Un peu moins complet (condamnations pénales impliquant la prison ferme). Sollicités que par les autorités publiques et les employeurs privés.</a:t>
            </a:r>
          </a:p>
          <a:p>
            <a:r>
              <a:rPr lang="fr-FR" dirty="0"/>
              <a:t>B3 : Encore moins complet  (condamnations pénales les plus graves). Sollicités que par l’intéressé(e). Par ex : interdiction d’exercer une activité en relation avec des mineurs,</a:t>
            </a:r>
          </a:p>
        </p:txBody>
      </p:sp>
      <p:sp>
        <p:nvSpPr>
          <p:cNvPr id="4" name="Espace réservé du numéro de diapositive 3"/>
          <p:cNvSpPr>
            <a:spLocks noGrp="1"/>
          </p:cNvSpPr>
          <p:nvPr>
            <p:ph type="sldNum" sz="quarter" idx="5"/>
          </p:nvPr>
        </p:nvSpPr>
        <p:spPr/>
        <p:txBody>
          <a:bodyPr/>
          <a:lstStyle/>
          <a:p>
            <a:fld id="{B9092E99-0FDD-4537-8574-08F407E85CB3}" type="slidenum">
              <a:rPr lang="fr-FR" smtClean="0"/>
              <a:t>8</a:t>
            </a:fld>
            <a:endParaRPr lang="fr-FR"/>
          </a:p>
        </p:txBody>
      </p:sp>
    </p:spTree>
    <p:extLst>
      <p:ext uri="{BB962C8B-B14F-4D97-AF65-F5344CB8AC3E}">
        <p14:creationId xmlns:p14="http://schemas.microsoft.com/office/powerpoint/2010/main" val="23023495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Pour ceux qui adressent la liste de leur personnel habituel en début d’année civile ou scolaire, ils devront adresser la liste de leur personnel occasionnel avant l’ouverture du centre.</a:t>
            </a:r>
          </a:p>
          <a:p>
            <a:r>
              <a:rPr lang="fr-FR" dirty="0"/>
              <a:t>Sinon, demander eux-mêmes le B3 de leur personnel.</a:t>
            </a:r>
          </a:p>
        </p:txBody>
      </p:sp>
      <p:sp>
        <p:nvSpPr>
          <p:cNvPr id="4" name="Espace réservé du numéro de diapositive 3"/>
          <p:cNvSpPr>
            <a:spLocks noGrp="1"/>
          </p:cNvSpPr>
          <p:nvPr>
            <p:ph type="sldNum" sz="quarter" idx="5"/>
          </p:nvPr>
        </p:nvSpPr>
        <p:spPr/>
        <p:txBody>
          <a:bodyPr/>
          <a:lstStyle/>
          <a:p>
            <a:fld id="{B9092E99-0FDD-4537-8574-08F407E85CB3}" type="slidenum">
              <a:rPr lang="fr-FR" smtClean="0"/>
              <a:t>9</a:t>
            </a:fld>
            <a:endParaRPr lang="fr-FR"/>
          </a:p>
        </p:txBody>
      </p:sp>
    </p:spTree>
    <p:extLst>
      <p:ext uri="{BB962C8B-B14F-4D97-AF65-F5344CB8AC3E}">
        <p14:creationId xmlns:p14="http://schemas.microsoft.com/office/powerpoint/2010/main" val="2555275751"/>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8"/>
            <a:ext cx="10363200" cy="1470025"/>
          </a:xfrm>
        </p:spPr>
        <p:txBody>
          <a:bodyPr/>
          <a:lstStyle/>
          <a:p>
            <a:r>
              <a:rPr lang="fr-FR" dirty="0"/>
              <a:t>Modifiez le style du titre</a:t>
            </a: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lvl1pPr>
              <a:defRPr/>
            </a:lvl1pPr>
          </a:lstStyle>
          <a:p>
            <a:r>
              <a:rPr lang="fr-FR" dirty="0"/>
              <a:t>19/03/2022</a:t>
            </a: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6125F53-F212-41A6-9F0B-E636FE5120CE}" type="slidenum">
              <a:rPr lang="fr-FR" smtClean="0"/>
              <a:t>‹N°›</a:t>
            </a:fld>
            <a:endParaRPr lang="fr-FR"/>
          </a:p>
        </p:txBody>
      </p:sp>
      <p:pic>
        <p:nvPicPr>
          <p:cNvPr id="8" name="Image 7">
            <a:extLst>
              <a:ext uri="{FF2B5EF4-FFF2-40B4-BE49-F238E27FC236}">
                <a16:creationId xmlns:a16="http://schemas.microsoft.com/office/drawing/2014/main" id="{F9075535-4409-4773-86BE-78883BCC0D16}"/>
              </a:ext>
            </a:extLst>
          </p:cNvPr>
          <p:cNvPicPr>
            <a:picLocks noChangeAspect="1"/>
          </p:cNvPicPr>
          <p:nvPr userDrawn="1"/>
        </p:nvPicPr>
        <p:blipFill rotWithShape="1">
          <a:blip r:embed="rId2">
            <a:duotone>
              <a:schemeClr val="bg2">
                <a:shade val="45000"/>
                <a:satMod val="135000"/>
              </a:schemeClr>
              <a:prstClr val="white"/>
            </a:duotone>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t="-596" b="7555"/>
          <a:stretch/>
        </p:blipFill>
        <p:spPr>
          <a:xfrm>
            <a:off x="9102436" y="0"/>
            <a:ext cx="3089564" cy="6858000"/>
          </a:xfrm>
          <a:prstGeom prst="rect">
            <a:avLst/>
          </a:prstGeom>
        </p:spPr>
      </p:pic>
    </p:spTree>
    <p:extLst>
      <p:ext uri="{BB962C8B-B14F-4D97-AF65-F5344CB8AC3E}">
        <p14:creationId xmlns:p14="http://schemas.microsoft.com/office/powerpoint/2010/main" val="174338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8E6ED35-BABC-469C-BF97-D9E16E1DCFFD}" type="datetimeFigureOut">
              <a:rPr lang="fr-FR" smtClean="0"/>
              <a:t>22/06/2023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6125F53-F212-41A6-9F0B-E636FE5120CE}" type="slidenum">
              <a:rPr lang="fr-FR" smtClean="0"/>
              <a:t>‹N°›</a:t>
            </a:fld>
            <a:endParaRPr lang="fr-FR"/>
          </a:p>
        </p:txBody>
      </p:sp>
    </p:spTree>
    <p:extLst>
      <p:ext uri="{BB962C8B-B14F-4D97-AF65-F5344CB8AC3E}">
        <p14:creationId xmlns:p14="http://schemas.microsoft.com/office/powerpoint/2010/main" val="1844814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8E6ED35-BABC-469C-BF97-D9E16E1DCFFD}" type="datetimeFigureOut">
              <a:rPr lang="fr-FR" smtClean="0"/>
              <a:t>22/06/2023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6125F53-F212-41A6-9F0B-E636FE5120CE}" type="slidenum">
              <a:rPr lang="fr-FR" smtClean="0"/>
              <a:t>‹N°›</a:t>
            </a:fld>
            <a:endParaRPr lang="fr-FR"/>
          </a:p>
        </p:txBody>
      </p:sp>
    </p:spTree>
    <p:extLst>
      <p:ext uri="{BB962C8B-B14F-4D97-AF65-F5344CB8AC3E}">
        <p14:creationId xmlns:p14="http://schemas.microsoft.com/office/powerpoint/2010/main" val="7109157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58229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 picture portfolio">
    <p:spTree>
      <p:nvGrpSpPr>
        <p:cNvPr id="1" name=""/>
        <p:cNvGrpSpPr/>
        <p:nvPr/>
      </p:nvGrpSpPr>
      <p:grpSpPr>
        <a:xfrm>
          <a:off x="0" y="0"/>
          <a:ext cx="0" cy="0"/>
          <a:chOff x="0" y="0"/>
          <a:chExt cx="0" cy="0"/>
        </a:xfrm>
      </p:grpSpPr>
      <p:sp>
        <p:nvSpPr>
          <p:cNvPr id="17" name="Date Placeholder 3"/>
          <p:cNvSpPr>
            <a:spLocks noGrp="1"/>
          </p:cNvSpPr>
          <p:nvPr>
            <p:ph type="dt" sz="half" idx="10"/>
          </p:nvPr>
        </p:nvSpPr>
        <p:spPr>
          <a:xfrm>
            <a:off x="4031480" y="6356355"/>
            <a:ext cx="1543821" cy="365125"/>
          </a:xfrm>
        </p:spPr>
        <p:txBody>
          <a:bodyPr/>
          <a:lstStyle>
            <a:lvl1pPr>
              <a:defRPr>
                <a:solidFill>
                  <a:srgbClr val="273339"/>
                </a:solidFill>
              </a:defRPr>
            </a:lvl1pPr>
          </a:lstStyle>
          <a:p>
            <a:fld id="{68E6ED35-BABC-469C-BF97-D9E16E1DCFFD}" type="datetimeFigureOut">
              <a:rPr lang="fr-FR" smtClean="0"/>
              <a:t>22/06/2023</a:t>
            </a:fld>
            <a:endParaRPr lang="fr-FR"/>
          </a:p>
        </p:txBody>
      </p:sp>
      <p:sp>
        <p:nvSpPr>
          <p:cNvPr id="18" name="Footer Placeholder 4"/>
          <p:cNvSpPr>
            <a:spLocks noGrp="1"/>
          </p:cNvSpPr>
          <p:nvPr>
            <p:ph type="ftr" sz="quarter" idx="11"/>
          </p:nvPr>
        </p:nvSpPr>
        <p:spPr>
          <a:xfrm>
            <a:off x="5850147" y="6356355"/>
            <a:ext cx="4114800" cy="365125"/>
          </a:xfrm>
        </p:spPr>
        <p:txBody>
          <a:bodyPr/>
          <a:lstStyle>
            <a:lvl1pPr algn="ctr">
              <a:defRPr>
                <a:solidFill>
                  <a:srgbClr val="273339"/>
                </a:solidFill>
              </a:defRPr>
            </a:lvl1pPr>
          </a:lstStyle>
          <a:p>
            <a:endParaRPr lang="fr-FR"/>
          </a:p>
        </p:txBody>
      </p:sp>
      <p:sp>
        <p:nvSpPr>
          <p:cNvPr id="19" name="Slide Number Placeholder 5"/>
          <p:cNvSpPr>
            <a:spLocks noGrp="1"/>
          </p:cNvSpPr>
          <p:nvPr>
            <p:ph type="sldNum" sz="quarter" idx="12"/>
          </p:nvPr>
        </p:nvSpPr>
        <p:spPr>
          <a:xfrm>
            <a:off x="10239796" y="6356355"/>
            <a:ext cx="1114005" cy="365125"/>
          </a:xfrm>
        </p:spPr>
        <p:txBody>
          <a:bodyPr/>
          <a:lstStyle>
            <a:lvl1pPr>
              <a:defRPr>
                <a:solidFill>
                  <a:srgbClr val="273339"/>
                </a:solidFill>
              </a:defRPr>
            </a:lvl1pPr>
          </a:lstStyle>
          <a:p>
            <a:fld id="{66125F53-F212-41A6-9F0B-E636FE5120CE}" type="slidenum">
              <a:rPr lang="fr-FR" smtClean="0"/>
              <a:t>‹N°›</a:t>
            </a:fld>
            <a:endParaRPr lang="fr-FR"/>
          </a:p>
        </p:txBody>
      </p:sp>
      <p:sp>
        <p:nvSpPr>
          <p:cNvPr id="23" name="Text Placeholder 29"/>
          <p:cNvSpPr>
            <a:spLocks noGrp="1"/>
          </p:cNvSpPr>
          <p:nvPr>
            <p:ph type="body" sz="quarter" idx="27" hasCustomPrompt="1"/>
          </p:nvPr>
        </p:nvSpPr>
        <p:spPr>
          <a:xfrm>
            <a:off x="449647" y="3226805"/>
            <a:ext cx="2596896" cy="3170099"/>
          </a:xfrm>
        </p:spPr>
        <p:txBody>
          <a:bodyPr anchor="ctr">
            <a:spAutoFit/>
          </a:bodyPr>
          <a:lstStyle>
            <a:lvl1pPr marL="0" indent="457189" algn="just">
              <a:buNone/>
              <a:defRPr sz="2000">
                <a:solidFill>
                  <a:srgbClr val="324D5E"/>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27" name="Picture Placeholder 10"/>
          <p:cNvSpPr>
            <a:spLocks noGrp="1" noChangeAspect="1"/>
          </p:cNvSpPr>
          <p:nvPr>
            <p:ph type="pic" sz="quarter" idx="14"/>
          </p:nvPr>
        </p:nvSpPr>
        <p:spPr>
          <a:xfrm>
            <a:off x="3084295" y="1"/>
            <a:ext cx="9107711" cy="6858000"/>
          </a:xfrm>
          <a:solidFill>
            <a:srgbClr val="0095CD">
              <a:alpha val="30000"/>
            </a:srgbClr>
          </a:solidFill>
        </p:spPr>
        <p:txBody>
          <a:bodyPr vert="horz" lIns="91440" tIns="45720" rIns="91440" bIns="45720" rtlCol="0">
            <a:normAutofit/>
          </a:bodyPr>
          <a:lstStyle>
            <a:lvl1pPr>
              <a:defRPr lang="en-US"/>
            </a:lvl1pPr>
          </a:lstStyle>
          <a:p>
            <a:pPr lvl="0"/>
            <a:r>
              <a:rPr lang="fr-FR" dirty="0"/>
              <a:t>Cliquez sur l'icône pour ajouter une image</a:t>
            </a:r>
            <a:endParaRPr lang="en-US" dirty="0"/>
          </a:p>
        </p:txBody>
      </p:sp>
      <p:sp>
        <p:nvSpPr>
          <p:cNvPr id="20" name="Text Placeholder 29"/>
          <p:cNvSpPr>
            <a:spLocks noGrp="1"/>
          </p:cNvSpPr>
          <p:nvPr>
            <p:ph type="body" sz="quarter" idx="18" hasCustomPrompt="1"/>
          </p:nvPr>
        </p:nvSpPr>
        <p:spPr>
          <a:xfrm>
            <a:off x="647758" y="442839"/>
            <a:ext cx="5188204" cy="1138773"/>
          </a:xfrm>
        </p:spPr>
        <p:txBody>
          <a:bodyPr anchor="ctr">
            <a:spAutoFit/>
          </a:bodyPr>
          <a:lstStyle>
            <a:lvl1pPr marL="0" indent="0" algn="l">
              <a:buNone/>
              <a:defRPr sz="6600" b="1" cap="all" baseline="0">
                <a:solidFill>
                  <a:schemeClr val="tx2">
                    <a:lumMod val="50000"/>
                  </a:schemeClr>
                </a:solidFill>
              </a:defRPr>
            </a:lvl1pPr>
          </a:lstStyle>
          <a:p>
            <a:pPr lvl="0"/>
            <a:r>
              <a:rPr lang="en-US"/>
              <a:t>Name Here</a:t>
            </a:r>
          </a:p>
        </p:txBody>
      </p:sp>
      <p:sp>
        <p:nvSpPr>
          <p:cNvPr id="21" name="Text Placeholder 29"/>
          <p:cNvSpPr>
            <a:spLocks noGrp="1"/>
          </p:cNvSpPr>
          <p:nvPr>
            <p:ph type="body" sz="quarter" idx="22" hasCustomPrompt="1"/>
          </p:nvPr>
        </p:nvSpPr>
        <p:spPr>
          <a:xfrm>
            <a:off x="647758" y="1699089"/>
            <a:ext cx="5188204" cy="861775"/>
          </a:xfrm>
        </p:spPr>
        <p:txBody>
          <a:bodyPr anchor="t">
            <a:spAutoFit/>
          </a:bodyPr>
          <a:lstStyle>
            <a:lvl1pPr marL="0" indent="0" algn="l">
              <a:buNone/>
              <a:defRPr sz="4800" cap="none" baseline="0">
                <a:solidFill>
                  <a:schemeClr val="tx2">
                    <a:lumMod val="50000"/>
                  </a:schemeClr>
                </a:solidFill>
              </a:defRPr>
            </a:lvl1pPr>
          </a:lstStyle>
          <a:p>
            <a:pPr lvl="0"/>
            <a:r>
              <a:rPr lang="en-US"/>
              <a:t>Job Title Here</a:t>
            </a:r>
          </a:p>
        </p:txBody>
      </p:sp>
    </p:spTree>
    <p:extLst>
      <p:ext uri="{BB962C8B-B14F-4D97-AF65-F5344CB8AC3E}">
        <p14:creationId xmlns:p14="http://schemas.microsoft.com/office/powerpoint/2010/main" val="6809183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itle - Left">
    <p:spTree>
      <p:nvGrpSpPr>
        <p:cNvPr id="1" name=""/>
        <p:cNvGrpSpPr/>
        <p:nvPr/>
      </p:nvGrpSpPr>
      <p:grpSpPr>
        <a:xfrm>
          <a:off x="0" y="0"/>
          <a:ext cx="0" cy="0"/>
          <a:chOff x="0" y="0"/>
          <a:chExt cx="0" cy="0"/>
        </a:xfrm>
      </p:grpSpPr>
      <p:sp>
        <p:nvSpPr>
          <p:cNvPr id="2" name="Title 1"/>
          <p:cNvSpPr>
            <a:spLocks noGrp="1"/>
          </p:cNvSpPr>
          <p:nvPr>
            <p:ph type="title"/>
          </p:nvPr>
        </p:nvSpPr>
        <p:spPr>
          <a:xfrm>
            <a:off x="623889" y="137162"/>
            <a:ext cx="9797831" cy="707887"/>
          </a:xfrm>
        </p:spPr>
        <p:txBody>
          <a:bodyPr/>
          <a:lstStyle>
            <a:lvl1pPr algn="l">
              <a:defRPr/>
            </a:lvl1pPr>
          </a:lstStyle>
          <a:p>
            <a:r>
              <a:rPr lang="fr-FR"/>
              <a:t>Modifiez le style du titre</a:t>
            </a:r>
            <a:endParaRPr lang="en-US"/>
          </a:p>
        </p:txBody>
      </p:sp>
      <p:sp>
        <p:nvSpPr>
          <p:cNvPr id="3" name="Subtitle 2"/>
          <p:cNvSpPr>
            <a:spLocks noGrp="1"/>
          </p:cNvSpPr>
          <p:nvPr>
            <p:ph type="subTitle" idx="1"/>
          </p:nvPr>
        </p:nvSpPr>
        <p:spPr>
          <a:xfrm>
            <a:off x="623889" y="845046"/>
            <a:ext cx="9797831" cy="523220"/>
          </a:xfrm>
        </p:spPr>
        <p:txBody>
          <a:bodyPr wrap="square">
            <a:spAutoFit/>
          </a:bodyPr>
          <a:lstStyle>
            <a:lvl1pPr marL="0" indent="0" algn="l">
              <a:buNone/>
              <a:defRPr sz="2800">
                <a:solidFill>
                  <a:schemeClr val="accent1"/>
                </a:solidFill>
              </a:defRPr>
            </a:lvl1pPr>
            <a:lvl2pPr marL="457189" indent="0" algn="ctr">
              <a:buNone/>
              <a:defRPr sz="2000"/>
            </a:lvl2pPr>
            <a:lvl3pPr marL="914377" indent="0" algn="ctr">
              <a:buNone/>
              <a:defRPr sz="1867"/>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a:t>Modifiez le style des sous-titres du masque</a:t>
            </a:r>
            <a:endParaRPr lang="en-US"/>
          </a:p>
        </p:txBody>
      </p:sp>
      <p:grpSp>
        <p:nvGrpSpPr>
          <p:cNvPr id="5" name="Group 5"/>
          <p:cNvGrpSpPr/>
          <p:nvPr/>
        </p:nvGrpSpPr>
        <p:grpSpPr>
          <a:xfrm>
            <a:off x="328170" y="6237312"/>
            <a:ext cx="439241" cy="439240"/>
            <a:chOff x="186858" y="6096003"/>
            <a:chExt cx="580550" cy="580549"/>
          </a:xfrm>
          <a:solidFill>
            <a:schemeClr val="bg1">
              <a:lumMod val="75000"/>
              <a:alpha val="25000"/>
            </a:schemeClr>
          </a:solidFill>
        </p:grpSpPr>
        <p:sp>
          <p:nvSpPr>
            <p:cNvPr id="7" name="Rectangle 6"/>
            <p:cNvSpPr/>
            <p:nvPr userDrawn="1"/>
          </p:nvSpPr>
          <p:spPr>
            <a:xfrm>
              <a:off x="186859" y="6096003"/>
              <a:ext cx="580549" cy="580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atin typeface="Calibri Light" panose="020F0302020204030204" pitchFamily="34" charset="0"/>
              </a:endParaRPr>
            </a:p>
          </p:txBody>
        </p:sp>
        <p:sp>
          <p:nvSpPr>
            <p:cNvPr id="8" name="Rectangle 7"/>
            <p:cNvSpPr/>
            <p:nvPr userDrawn="1"/>
          </p:nvSpPr>
          <p:spPr>
            <a:xfrm>
              <a:off x="186858" y="6612049"/>
              <a:ext cx="580549" cy="645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a:p>
          </p:txBody>
        </p:sp>
      </p:grpSp>
      <p:sp>
        <p:nvSpPr>
          <p:cNvPr id="10" name="Slide Number Placeholder 5"/>
          <p:cNvSpPr>
            <a:spLocks noGrp="1"/>
          </p:cNvSpPr>
          <p:nvPr>
            <p:ph type="sldNum" sz="quarter" idx="12"/>
          </p:nvPr>
        </p:nvSpPr>
        <p:spPr>
          <a:xfrm>
            <a:off x="328170" y="6237312"/>
            <a:ext cx="439241" cy="390437"/>
          </a:xfrm>
          <a:prstGeom prst="rect">
            <a:avLst/>
          </a:prstGeom>
        </p:spPr>
        <p:txBody>
          <a:bodyPr anchor="ctr"/>
          <a:lstStyle>
            <a:lvl1pPr algn="ctr">
              <a:defRPr sz="1467">
                <a:solidFill>
                  <a:srgbClr val="2F3A46"/>
                </a:solidFill>
              </a:defRPr>
            </a:lvl1pPr>
          </a:lstStyle>
          <a:p>
            <a:fld id="{66125F53-F212-41A6-9F0B-E636FE5120CE}" type="slidenum">
              <a:rPr lang="fr-FR" smtClean="0"/>
              <a:t>‹N°›</a:t>
            </a:fld>
            <a:endParaRPr lang="fr-FR"/>
          </a:p>
        </p:txBody>
      </p:sp>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r="18500" b="19391"/>
          <a:stretch/>
        </p:blipFill>
        <p:spPr>
          <a:xfrm>
            <a:off x="11096512" y="5774480"/>
            <a:ext cx="1095488" cy="1083520"/>
          </a:xfrm>
          <a:prstGeom prst="rect">
            <a:avLst/>
          </a:prstGeom>
        </p:spPr>
      </p:pic>
      <p:sp>
        <p:nvSpPr>
          <p:cNvPr id="4" name="Rectangle 3">
            <a:extLst>
              <a:ext uri="{FF2B5EF4-FFF2-40B4-BE49-F238E27FC236}">
                <a16:creationId xmlns:a16="http://schemas.microsoft.com/office/drawing/2014/main" id="{3FAA1CCD-60C5-486B-ACAD-47D83FA9ECF8}"/>
              </a:ext>
            </a:extLst>
          </p:cNvPr>
          <p:cNvSpPr/>
          <p:nvPr/>
        </p:nvSpPr>
        <p:spPr>
          <a:xfrm>
            <a:off x="119336" y="6021290"/>
            <a:ext cx="936104" cy="7078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a:p>
        </p:txBody>
      </p:sp>
    </p:spTree>
    <p:extLst>
      <p:ext uri="{BB962C8B-B14F-4D97-AF65-F5344CB8AC3E}">
        <p14:creationId xmlns:p14="http://schemas.microsoft.com/office/powerpoint/2010/main" val="3570160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FR" dirty="0"/>
          </a:p>
        </p:txBody>
      </p:sp>
      <p:sp>
        <p:nvSpPr>
          <p:cNvPr id="3" name="Espace réservé du contenu 2"/>
          <p:cNvSpPr>
            <a:spLocks noGrp="1"/>
          </p:cNvSpPr>
          <p:nvPr>
            <p:ph idx="1"/>
          </p:nvPr>
        </p:nvSpPr>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p:txBody>
          <a:bodyPr/>
          <a:lstStyle>
            <a:lvl1pPr>
              <a:defRPr/>
            </a:lvl1pPr>
          </a:lstStyle>
          <a:p>
            <a:r>
              <a:rPr lang="fr-FR" dirty="0"/>
              <a:t>19/03/2022</a:t>
            </a: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6125F53-F212-41A6-9F0B-E636FE5120CE}" type="slidenum">
              <a:rPr lang="fr-FR" smtClean="0"/>
              <a:t>‹N°›</a:t>
            </a:fld>
            <a:endParaRPr lang="fr-FR"/>
          </a:p>
        </p:txBody>
      </p:sp>
      <p:pic>
        <p:nvPicPr>
          <p:cNvPr id="7" name="Image 6">
            <a:extLst>
              <a:ext uri="{FF2B5EF4-FFF2-40B4-BE49-F238E27FC236}">
                <a16:creationId xmlns:a16="http://schemas.microsoft.com/office/drawing/2014/main" id="{D28B01B0-5C0C-4B39-9D83-9A4DC22E82D5}"/>
              </a:ext>
            </a:extLst>
          </p:cNvPr>
          <p:cNvPicPr>
            <a:picLocks noChangeAspect="1"/>
          </p:cNvPicPr>
          <p:nvPr userDrawn="1"/>
        </p:nvPicPr>
        <p:blipFill rotWithShape="1">
          <a:blip r:embed="rId2">
            <a:duotone>
              <a:schemeClr val="bg2">
                <a:shade val="45000"/>
                <a:satMod val="135000"/>
              </a:schemeClr>
              <a:prstClr val="white"/>
            </a:duotone>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t="-596" b="7555"/>
          <a:stretch/>
        </p:blipFill>
        <p:spPr>
          <a:xfrm>
            <a:off x="9102436" y="0"/>
            <a:ext cx="3089564" cy="6858000"/>
          </a:xfrm>
          <a:prstGeom prst="rect">
            <a:avLst/>
          </a:prstGeom>
        </p:spPr>
      </p:pic>
    </p:spTree>
    <p:extLst>
      <p:ext uri="{BB962C8B-B14F-4D97-AF65-F5344CB8AC3E}">
        <p14:creationId xmlns:p14="http://schemas.microsoft.com/office/powerpoint/2010/main" val="518115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5333" b="1" cap="all"/>
            </a:lvl1pPr>
          </a:lstStyle>
          <a:p>
            <a:r>
              <a:rPr lang="fr-FR"/>
              <a:t>Modifiez le style du titre</a:t>
            </a: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lvl1pPr>
              <a:defRPr/>
            </a:lvl1pPr>
          </a:lstStyle>
          <a:p>
            <a:r>
              <a:rPr lang="fr-FR" dirty="0"/>
              <a:t>19/03/2022</a:t>
            </a: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6125F53-F212-41A6-9F0B-E636FE5120CE}" type="slidenum">
              <a:rPr lang="fr-FR" smtClean="0"/>
              <a:t>‹N°›</a:t>
            </a:fld>
            <a:endParaRPr lang="fr-FR"/>
          </a:p>
        </p:txBody>
      </p:sp>
    </p:spTree>
    <p:extLst>
      <p:ext uri="{BB962C8B-B14F-4D97-AF65-F5344CB8AC3E}">
        <p14:creationId xmlns:p14="http://schemas.microsoft.com/office/powerpoint/2010/main" val="2472110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r>
              <a:rPr lang="fr-FR" dirty="0"/>
              <a:t>19/03/2022</a:t>
            </a: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6125F53-F212-41A6-9F0B-E636FE5120CE}" type="slidenum">
              <a:rPr lang="fr-FR" smtClean="0"/>
              <a:t>‹N°›</a:t>
            </a:fld>
            <a:endParaRPr lang="fr-FR"/>
          </a:p>
        </p:txBody>
      </p:sp>
    </p:spTree>
    <p:extLst>
      <p:ext uri="{BB962C8B-B14F-4D97-AF65-F5344CB8AC3E}">
        <p14:creationId xmlns:p14="http://schemas.microsoft.com/office/powerpoint/2010/main" val="738970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fr-FR"/>
              <a:t>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72"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fr-FR"/>
              <a:t>Modifier les styles du texte du masque</a:t>
            </a:r>
          </a:p>
        </p:txBody>
      </p:sp>
      <p:sp>
        <p:nvSpPr>
          <p:cNvPr id="6" name="Espace réservé du contenu 5"/>
          <p:cNvSpPr>
            <a:spLocks noGrp="1"/>
          </p:cNvSpPr>
          <p:nvPr>
            <p:ph sz="quarter" idx="4"/>
          </p:nvPr>
        </p:nvSpPr>
        <p:spPr>
          <a:xfrm>
            <a:off x="6193372"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68E6ED35-BABC-469C-BF97-D9E16E1DCFFD}" type="datetimeFigureOut">
              <a:rPr lang="fr-FR" smtClean="0"/>
              <a:t>22/06/2023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6125F53-F212-41A6-9F0B-E636FE5120CE}" type="slidenum">
              <a:rPr lang="fr-FR" smtClean="0"/>
              <a:t>‹N°›</a:t>
            </a:fld>
            <a:endParaRPr lang="fr-FR"/>
          </a:p>
        </p:txBody>
      </p:sp>
    </p:spTree>
    <p:extLst>
      <p:ext uri="{BB962C8B-B14F-4D97-AF65-F5344CB8AC3E}">
        <p14:creationId xmlns:p14="http://schemas.microsoft.com/office/powerpoint/2010/main" val="3293368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68E6ED35-BABC-469C-BF97-D9E16E1DCFFD}" type="datetimeFigureOut">
              <a:rPr lang="fr-FR" smtClean="0"/>
              <a:t>22/06/2023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6125F53-F212-41A6-9F0B-E636FE5120CE}" type="slidenum">
              <a:rPr lang="fr-FR" smtClean="0"/>
              <a:t>‹N°›</a:t>
            </a:fld>
            <a:endParaRPr lang="fr-FR"/>
          </a:p>
        </p:txBody>
      </p:sp>
    </p:spTree>
    <p:extLst>
      <p:ext uri="{BB962C8B-B14F-4D97-AF65-F5344CB8AC3E}">
        <p14:creationId xmlns:p14="http://schemas.microsoft.com/office/powerpoint/2010/main" val="2533619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8E6ED35-BABC-469C-BF97-D9E16E1DCFFD}" type="datetimeFigureOut">
              <a:rPr lang="fr-FR" smtClean="0"/>
              <a:t>22/06/2023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6125F53-F212-41A6-9F0B-E636FE5120CE}" type="slidenum">
              <a:rPr lang="fr-FR" smtClean="0"/>
              <a:t>‹N°›</a:t>
            </a:fld>
            <a:endParaRPr lang="fr-FR"/>
          </a:p>
        </p:txBody>
      </p:sp>
    </p:spTree>
    <p:extLst>
      <p:ext uri="{BB962C8B-B14F-4D97-AF65-F5344CB8AC3E}">
        <p14:creationId xmlns:p14="http://schemas.microsoft.com/office/powerpoint/2010/main" val="2023645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3" y="273049"/>
            <a:ext cx="4011084" cy="1162051"/>
          </a:xfrm>
        </p:spPr>
        <p:txBody>
          <a:bodyPr anchor="b"/>
          <a:lstStyle>
            <a:lvl1pPr algn="l">
              <a:defRPr sz="2667" b="1"/>
            </a:lvl1pPr>
          </a:lstStyle>
          <a:p>
            <a:r>
              <a:rPr lang="fr-FR"/>
              <a:t>Modifiez le style du titre</a:t>
            </a:r>
          </a:p>
        </p:txBody>
      </p:sp>
      <p:sp>
        <p:nvSpPr>
          <p:cNvPr id="3" name="Espace réservé du contenu 2"/>
          <p:cNvSpPr>
            <a:spLocks noGrp="1"/>
          </p:cNvSpPr>
          <p:nvPr>
            <p:ph idx="1"/>
          </p:nvPr>
        </p:nvSpPr>
        <p:spPr>
          <a:xfrm>
            <a:off x="4766733" y="273053"/>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3" y="1435103"/>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68E6ED35-BABC-469C-BF97-D9E16E1DCFFD}" type="datetimeFigureOut">
              <a:rPr lang="fr-FR" smtClean="0"/>
              <a:t>22/06/2023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6125F53-F212-41A6-9F0B-E636FE5120CE}" type="slidenum">
              <a:rPr lang="fr-FR" smtClean="0"/>
              <a:t>‹N°›</a:t>
            </a:fld>
            <a:endParaRPr lang="fr-FR"/>
          </a:p>
        </p:txBody>
      </p:sp>
    </p:spTree>
    <p:extLst>
      <p:ext uri="{BB962C8B-B14F-4D97-AF65-F5344CB8AC3E}">
        <p14:creationId xmlns:p14="http://schemas.microsoft.com/office/powerpoint/2010/main" val="3838897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1"/>
            <a:ext cx="7315200" cy="566739"/>
          </a:xfrm>
        </p:spPr>
        <p:txBody>
          <a:bodyPr anchor="b"/>
          <a:lstStyle>
            <a:lvl1pPr algn="l">
              <a:defRPr sz="2667" b="1"/>
            </a:lvl1pPr>
          </a:lstStyle>
          <a:p>
            <a:r>
              <a:rPr lang="fr-FR"/>
              <a:t>Modifiez le style du titre</a:t>
            </a: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fr-FR"/>
              <a:t>Cliquez sur l'icône pour ajouter une image</a:t>
            </a:r>
          </a:p>
        </p:txBody>
      </p:sp>
      <p:sp>
        <p:nvSpPr>
          <p:cNvPr id="4" name="Espace réservé du texte 3"/>
          <p:cNvSpPr>
            <a:spLocks noGrp="1"/>
          </p:cNvSpPr>
          <p:nvPr>
            <p:ph type="body" sz="half" idx="2"/>
          </p:nvPr>
        </p:nvSpPr>
        <p:spPr>
          <a:xfrm>
            <a:off x="2389717" y="5367339"/>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68E6ED35-BABC-469C-BF97-D9E16E1DCFFD}" type="datetimeFigureOut">
              <a:rPr lang="fr-FR" smtClean="0"/>
              <a:t>22/06/2023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6125F53-F212-41A6-9F0B-E636FE5120CE}" type="slidenum">
              <a:rPr lang="fr-FR" smtClean="0"/>
              <a:t>‹N°›</a:t>
            </a:fld>
            <a:endParaRPr lang="fr-FR"/>
          </a:p>
        </p:txBody>
      </p:sp>
    </p:spTree>
    <p:extLst>
      <p:ext uri="{BB962C8B-B14F-4D97-AF65-F5344CB8AC3E}">
        <p14:creationId xmlns:p14="http://schemas.microsoft.com/office/powerpoint/2010/main" val="1747418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r>
              <a:rPr lang="fr-FR" dirty="0"/>
              <a:t>19/03/2022</a:t>
            </a:r>
          </a:p>
        </p:txBody>
      </p:sp>
      <p:sp>
        <p:nvSpPr>
          <p:cNvPr id="5" name="Espace réservé du pied de page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66125F53-F212-41A6-9F0B-E636FE5120CE}" type="slidenum">
              <a:rPr lang="fr-FR" smtClean="0"/>
              <a:t>‹N°›</a:t>
            </a:fld>
            <a:endParaRPr lang="fr-FR"/>
          </a:p>
        </p:txBody>
      </p:sp>
    </p:spTree>
    <p:extLst>
      <p:ext uri="{BB962C8B-B14F-4D97-AF65-F5344CB8AC3E}">
        <p14:creationId xmlns:p14="http://schemas.microsoft.com/office/powerpoint/2010/main" val="2139138478"/>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fr-FR"/>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hyperlink" Target="https://casier-judiciaire.justice.gouv.fr/mai-web-b3-presentation/pages/creation/orientation.xhtml"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hyperlink" Target="https://www.service-public.pf/djs/jeunesse/cvl/organisateurs-cvl/"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5.jpe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www.service-public.pf/djs/jeunesse/cvl/organisateurs-cvl/" TargetMode="External"/><Relationship Id="rId7" Type="http://schemas.openxmlformats.org/officeDocument/2006/relationships/hyperlink" Target="mailto:cecilia.manate@administration.gov.pf"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mailto:eliane.temauri@administration.gov.pf" TargetMode="External"/><Relationship Id="rId5" Type="http://schemas.openxmlformats.org/officeDocument/2006/relationships/hyperlink" Target="mailto:heiti.coppenrath@administration.gov.pf" TargetMode="External"/><Relationship Id="rId4" Type="http://schemas.openxmlformats.org/officeDocument/2006/relationships/hyperlink" Target="mailto:secretariat@jeunesse.gov.pf" TargetMode="External"/><Relationship Id="rId9" Type="http://schemas.openxmlformats.org/officeDocument/2006/relationships/image" Target="../media/image15.jpeg"/></Relationships>
</file>

<file path=ppt/slides/_rels/slide28.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hyperlink" Target="https://www.cps.pf/employeurs/formalites-dimmatriculation" TargetMode="External"/><Relationship Id="rId7"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s://www.cps.pf/assures/rgs/le-complement-familial" TargetMode="External"/><Relationship Id="rId5" Type="http://schemas.openxmlformats.org/officeDocument/2006/relationships/hyperlink" Target="https://www.cps.pf/employeurs/declaration-de-main-doeuvre" TargetMode="External"/><Relationship Id="rId4" Type="http://schemas.openxmlformats.org/officeDocument/2006/relationships/hyperlink" Target="https://www.cps.pf/employeurs/declaration-prealable-a-lembauche"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FAEEB1-2A13-480C-B3A3-8384B265810B}"/>
              </a:ext>
            </a:extLst>
          </p:cNvPr>
          <p:cNvSpPr>
            <a:spLocks noGrp="1"/>
          </p:cNvSpPr>
          <p:nvPr>
            <p:ph type="ctrTitle"/>
          </p:nvPr>
        </p:nvSpPr>
        <p:spPr>
          <a:xfrm>
            <a:off x="924729" y="2393136"/>
            <a:ext cx="10122408" cy="2322798"/>
          </a:xfrm>
        </p:spPr>
        <p:txBody>
          <a:bodyPr>
            <a:noAutofit/>
          </a:bodyPr>
          <a:lstStyle/>
          <a:p>
            <a:pPr defTabSz="914400"/>
            <a:br>
              <a:rPr lang="fr-FR" sz="7200" b="1" kern="10" dirty="0">
                <a:ln w="9525">
                  <a:noFill/>
                  <a:round/>
                  <a:headEnd/>
                  <a:tailEnd/>
                </a:ln>
                <a:solidFill>
                  <a:srgbClr val="0070C0"/>
                </a:solidFill>
                <a:latin typeface="Arial Narrow"/>
                <a:ea typeface="+mn-ea"/>
                <a:cs typeface="+mn-cs"/>
              </a:rPr>
            </a:br>
            <a:r>
              <a:rPr lang="fr-FR" sz="7200" b="1" kern="10" dirty="0">
                <a:ln w="9525">
                  <a:noFill/>
                  <a:round/>
                  <a:headEnd/>
                  <a:tailEnd/>
                </a:ln>
                <a:solidFill>
                  <a:srgbClr val="0070C0"/>
                </a:solidFill>
                <a:latin typeface="Arial Narrow"/>
                <a:ea typeface="+mn-ea"/>
                <a:cs typeface="+mn-cs"/>
              </a:rPr>
              <a:t>Les RDV des CVL</a:t>
            </a:r>
            <a:br>
              <a:rPr lang="fr-FR" sz="7200" b="1" kern="10" dirty="0">
                <a:ln w="9525">
                  <a:noFill/>
                  <a:round/>
                  <a:headEnd/>
                  <a:tailEnd/>
                </a:ln>
                <a:solidFill>
                  <a:srgbClr val="0070C0"/>
                </a:solidFill>
                <a:latin typeface="Arial Narrow"/>
                <a:ea typeface="+mn-ea"/>
                <a:cs typeface="+mn-cs"/>
              </a:rPr>
            </a:br>
            <a:r>
              <a:rPr lang="fr-FR" sz="7200" b="1" kern="10" dirty="0">
                <a:ln w="9525">
                  <a:noFill/>
                  <a:round/>
                  <a:headEnd/>
                  <a:tailEnd/>
                </a:ln>
                <a:solidFill>
                  <a:srgbClr val="0070C0"/>
                </a:solidFill>
                <a:latin typeface="Arial Narrow"/>
                <a:ea typeface="+mn-ea"/>
                <a:cs typeface="+mn-cs"/>
              </a:rPr>
              <a:t> </a:t>
            </a:r>
            <a:r>
              <a:rPr lang="fr-FR" sz="1800" b="1" i="1" kern="10" dirty="0">
                <a:ln w="9525">
                  <a:noFill/>
                  <a:round/>
                  <a:headEnd/>
                  <a:tailEnd/>
                </a:ln>
                <a:solidFill>
                  <a:srgbClr val="0070C0"/>
                </a:solidFill>
                <a:latin typeface="Arial Narrow"/>
                <a:ea typeface="+mn-ea"/>
                <a:cs typeface="+mn-cs"/>
              </a:rPr>
              <a:t>16 juin 2023 – Amphithéâtre de l’IJSPF</a:t>
            </a:r>
            <a:endParaRPr lang="fr-FR" sz="7200" b="1" i="1" kern="10" dirty="0">
              <a:ln w="9525">
                <a:noFill/>
                <a:round/>
                <a:headEnd/>
                <a:tailEnd/>
              </a:ln>
              <a:solidFill>
                <a:srgbClr val="0070C0"/>
              </a:solidFill>
              <a:latin typeface="Arial Narrow"/>
              <a:ea typeface="+mn-ea"/>
              <a:cs typeface="+mn-cs"/>
            </a:endParaRPr>
          </a:p>
        </p:txBody>
      </p:sp>
      <p:pic>
        <p:nvPicPr>
          <p:cNvPr id="4" name="Image 3">
            <a:extLst>
              <a:ext uri="{FF2B5EF4-FFF2-40B4-BE49-F238E27FC236}">
                <a16:creationId xmlns:a16="http://schemas.microsoft.com/office/drawing/2014/main" id="{A83E15BE-AD04-4FC4-97BC-4BBC024F1ADE}"/>
              </a:ext>
            </a:extLst>
          </p:cNvPr>
          <p:cNvPicPr/>
          <p:nvPr/>
        </p:nvPicPr>
        <p:blipFill>
          <a:blip r:embed="rId3" cstate="print">
            <a:clrChange>
              <a:clrFrom>
                <a:srgbClr val="FFFFFF"/>
              </a:clrFrom>
              <a:clrTo>
                <a:srgbClr val="FFFFFF">
                  <a:alpha val="0"/>
                </a:srgbClr>
              </a:clrTo>
            </a:clrChange>
          </a:blip>
          <a:srcRect/>
          <a:stretch>
            <a:fillRect/>
          </a:stretch>
        </p:blipFill>
        <p:spPr bwMode="auto">
          <a:xfrm>
            <a:off x="767850" y="86966"/>
            <a:ext cx="1437109" cy="1385120"/>
          </a:xfrm>
          <a:prstGeom prst="rect">
            <a:avLst/>
          </a:prstGeom>
          <a:noFill/>
          <a:ln w="9525">
            <a:noFill/>
            <a:miter lim="800000"/>
            <a:headEnd/>
            <a:tailEnd/>
          </a:ln>
        </p:spPr>
      </p:pic>
      <p:sp>
        <p:nvSpPr>
          <p:cNvPr id="6" name="Text Box 10">
            <a:extLst>
              <a:ext uri="{FF2B5EF4-FFF2-40B4-BE49-F238E27FC236}">
                <a16:creationId xmlns:a16="http://schemas.microsoft.com/office/drawing/2014/main" id="{18B50CB9-C9EB-4B07-852E-9B14B3DDC113}"/>
              </a:ext>
            </a:extLst>
          </p:cNvPr>
          <p:cNvSpPr txBox="1">
            <a:spLocks noChangeArrowheads="1"/>
          </p:cNvSpPr>
          <p:nvPr/>
        </p:nvSpPr>
        <p:spPr bwMode="auto">
          <a:xfrm>
            <a:off x="0" y="912959"/>
            <a:ext cx="3120581" cy="133369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endParaRPr kumimoji="0" lang="fr-FR" sz="1600" i="0" u="none" strike="noStrike" cap="none" normalizeH="0" baseline="0" dirty="0">
              <a:ln>
                <a:noFill/>
              </a:ln>
              <a:solidFill>
                <a:srgbClr val="00000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fr-FR" sz="600" i="0" u="none" strike="noStrike" cap="none" normalizeH="0" baseline="0" dirty="0">
              <a:ln>
                <a:noFill/>
              </a:ln>
              <a:solidFill>
                <a:srgbClr val="00000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buClrTx/>
              <a:buSzTx/>
              <a:buFontTx/>
              <a:buNone/>
              <a:tabLst/>
            </a:pPr>
            <a:r>
              <a:rPr kumimoji="0" lang="fr-FR" sz="1400" i="0" u="none" strike="noStrike" cap="none" normalizeH="0" baseline="0" dirty="0">
                <a:ln>
                  <a:noFill/>
                </a:ln>
                <a:solidFill>
                  <a:srgbClr val="000000"/>
                </a:solidFill>
                <a:effectLst/>
                <a:latin typeface="Times New Roman" pitchFamily="18" charset="0"/>
                <a:cs typeface="Times New Roman" pitchFamily="18" charset="0"/>
              </a:rPr>
              <a:t>MINISTERE DES SPORTS, DE LA JEUNESSE ET DE LA PREVENTION DE LA DELINQUANCE</a:t>
            </a:r>
          </a:p>
        </p:txBody>
      </p:sp>
      <p:pic>
        <p:nvPicPr>
          <p:cNvPr id="7" name="Image 6">
            <a:extLst>
              <a:ext uri="{FF2B5EF4-FFF2-40B4-BE49-F238E27FC236}">
                <a16:creationId xmlns:a16="http://schemas.microsoft.com/office/drawing/2014/main" id="{55C09384-A1BC-417C-80A8-A680BAB4E5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12597" y="3795822"/>
            <a:ext cx="3279403" cy="3279403"/>
          </a:xfrm>
          <a:prstGeom prst="rect">
            <a:avLst/>
          </a:prstGeom>
        </p:spPr>
      </p:pic>
    </p:spTree>
    <p:extLst>
      <p:ext uri="{BB962C8B-B14F-4D97-AF65-F5344CB8AC3E}">
        <p14:creationId xmlns:p14="http://schemas.microsoft.com/office/powerpoint/2010/main" val="1737966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9FD814-D339-4103-928D-455060E5C679}"/>
              </a:ext>
            </a:extLst>
          </p:cNvPr>
          <p:cNvSpPr>
            <a:spLocks noGrp="1"/>
          </p:cNvSpPr>
          <p:nvPr>
            <p:ph type="title"/>
          </p:nvPr>
        </p:nvSpPr>
        <p:spPr>
          <a:xfrm>
            <a:off x="736600" y="274639"/>
            <a:ext cx="9996357" cy="1113894"/>
          </a:xfrm>
        </p:spPr>
        <p:txBody>
          <a:bodyPr>
            <a:normAutofit/>
          </a:bodyPr>
          <a:lstStyle/>
          <a:p>
            <a:r>
              <a:rPr lang="fr-FR" sz="4400" b="1" dirty="0">
                <a:solidFill>
                  <a:schemeClr val="accent1"/>
                </a:solidFill>
                <a:latin typeface="Arial Narrow" panose="020B0606020202030204" pitchFamily="34" charset="0"/>
              </a:rPr>
              <a:t>Vérification du B3 par l’organisateur CVL</a:t>
            </a:r>
            <a:endParaRPr lang="fr-FR" b="1" dirty="0">
              <a:solidFill>
                <a:schemeClr val="accent1"/>
              </a:solidFill>
              <a:latin typeface="Arial Narrow" panose="020B0606020202030204" pitchFamily="34" charset="0"/>
            </a:endParaRPr>
          </a:p>
        </p:txBody>
      </p:sp>
      <p:sp>
        <p:nvSpPr>
          <p:cNvPr id="3" name="Espace réservé du contenu 2">
            <a:extLst>
              <a:ext uri="{FF2B5EF4-FFF2-40B4-BE49-F238E27FC236}">
                <a16:creationId xmlns:a16="http://schemas.microsoft.com/office/drawing/2014/main" id="{DB938497-029F-47B7-93E6-74FF309C8D88}"/>
              </a:ext>
            </a:extLst>
          </p:cNvPr>
          <p:cNvSpPr>
            <a:spLocks noGrp="1"/>
          </p:cNvSpPr>
          <p:nvPr>
            <p:ph sz="half" idx="1"/>
          </p:nvPr>
        </p:nvSpPr>
        <p:spPr>
          <a:xfrm>
            <a:off x="324091" y="1504708"/>
            <a:ext cx="11226778" cy="4965539"/>
          </a:xfrm>
        </p:spPr>
        <p:txBody>
          <a:bodyPr>
            <a:normAutofit/>
          </a:bodyPr>
          <a:lstStyle/>
          <a:p>
            <a:pPr marL="0" indent="0">
              <a:spcBef>
                <a:spcPts val="500"/>
              </a:spcBef>
              <a:buNone/>
            </a:pPr>
            <a:r>
              <a:rPr lang="fr-FR" sz="3500" b="1" dirty="0"/>
              <a:t>En cas de modification de la liste du personnel huit jours avant l’ouverture et/ou pendant le centre, </a:t>
            </a:r>
            <a:r>
              <a:rPr lang="fr-FR" sz="3500" u="sng" dirty="0"/>
              <a:t>l’organisateur</a:t>
            </a:r>
            <a:r>
              <a:rPr lang="fr-FR" sz="3500" dirty="0"/>
              <a:t> ou le.la </a:t>
            </a:r>
            <a:r>
              <a:rPr lang="fr-FR" sz="3500" dirty="0" err="1"/>
              <a:t>directeur.trice</a:t>
            </a:r>
            <a:r>
              <a:rPr lang="fr-FR" sz="3500" dirty="0"/>
              <a:t>  </a:t>
            </a:r>
            <a:r>
              <a:rPr lang="fr-FR" sz="3500" u="sng" dirty="0"/>
              <a:t>doit conditionner le recrutement du personnel à la fourniture de son B3 avant l’entrée en CVL</a:t>
            </a:r>
            <a:r>
              <a:rPr lang="fr-FR" sz="3500" dirty="0"/>
              <a:t>.</a:t>
            </a:r>
          </a:p>
          <a:p>
            <a:pPr marL="0" indent="0">
              <a:spcBef>
                <a:spcPts val="500"/>
              </a:spcBef>
              <a:buNone/>
            </a:pPr>
            <a:r>
              <a:rPr lang="fr-FR" sz="3500" b="1" dirty="0"/>
              <a:t> </a:t>
            </a:r>
            <a:r>
              <a:rPr lang="fr-FR" sz="3500" u="sng" dirty="0"/>
              <a:t>L’</a:t>
            </a:r>
            <a:r>
              <a:rPr lang="fr-FR" sz="3500" u="sng" dirty="0" err="1"/>
              <a:t>intéressé.e</a:t>
            </a:r>
            <a:r>
              <a:rPr lang="fr-FR" sz="3500" u="sng" dirty="0"/>
              <a:t> doit commander son B3 </a:t>
            </a:r>
            <a:r>
              <a:rPr lang="fr-FR" sz="3500" dirty="0"/>
              <a:t>via la plateforme : Service-Public. </a:t>
            </a:r>
            <a:r>
              <a:rPr lang="fr-FR" sz="3500" dirty="0">
                <a:hlinkClick r:id="rId3"/>
              </a:rPr>
              <a:t>https://casier-judiciaire.justice.gouv.fr/mai-web-b3-presentation/pages/creation/orientation.xhtml</a:t>
            </a:r>
            <a:endParaRPr lang="fr-FR" sz="3500" dirty="0"/>
          </a:p>
          <a:p>
            <a:endParaRPr lang="fr-FR" dirty="0"/>
          </a:p>
        </p:txBody>
      </p:sp>
      <p:sp>
        <p:nvSpPr>
          <p:cNvPr id="9" name="Rectangle 8">
            <a:extLst>
              <a:ext uri="{FF2B5EF4-FFF2-40B4-BE49-F238E27FC236}">
                <a16:creationId xmlns:a16="http://schemas.microsoft.com/office/drawing/2014/main" id="{F91F1F2F-C4AD-49A7-99D8-7700035E6772}"/>
              </a:ext>
            </a:extLst>
          </p:cNvPr>
          <p:cNvSpPr/>
          <p:nvPr/>
        </p:nvSpPr>
        <p:spPr>
          <a:xfrm>
            <a:off x="1355834" y="1071532"/>
            <a:ext cx="8849711" cy="457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pic>
        <p:nvPicPr>
          <p:cNvPr id="4" name="Image 3">
            <a:extLst>
              <a:ext uri="{FF2B5EF4-FFF2-40B4-BE49-F238E27FC236}">
                <a16:creationId xmlns:a16="http://schemas.microsoft.com/office/drawing/2014/main" id="{A11C1B36-6656-422F-8AAD-F0FB067BFB37}"/>
              </a:ext>
            </a:extLst>
          </p:cNvPr>
          <p:cNvPicPr>
            <a:picLocks noChangeAspect="1"/>
          </p:cNvPicPr>
          <p:nvPr/>
        </p:nvPicPr>
        <p:blipFill>
          <a:blip r:embed="rId4"/>
          <a:stretch>
            <a:fillRect/>
          </a:stretch>
        </p:blipFill>
        <p:spPr>
          <a:xfrm>
            <a:off x="10888617" y="274639"/>
            <a:ext cx="877900" cy="359695"/>
          </a:xfrm>
          <a:prstGeom prst="rect">
            <a:avLst/>
          </a:prstGeom>
        </p:spPr>
      </p:pic>
    </p:spTree>
    <p:extLst>
      <p:ext uri="{BB962C8B-B14F-4D97-AF65-F5344CB8AC3E}">
        <p14:creationId xmlns:p14="http://schemas.microsoft.com/office/powerpoint/2010/main" val="2011557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9FD814-D339-4103-928D-455060E5C679}"/>
              </a:ext>
            </a:extLst>
          </p:cNvPr>
          <p:cNvSpPr>
            <a:spLocks noGrp="1"/>
          </p:cNvSpPr>
          <p:nvPr>
            <p:ph type="title"/>
          </p:nvPr>
        </p:nvSpPr>
        <p:spPr>
          <a:xfrm>
            <a:off x="466250" y="153420"/>
            <a:ext cx="9385738" cy="1230070"/>
          </a:xfrm>
        </p:spPr>
        <p:txBody>
          <a:bodyPr>
            <a:normAutofit/>
          </a:bodyPr>
          <a:lstStyle/>
          <a:p>
            <a:pPr algn="l"/>
            <a:r>
              <a:rPr lang="fr-FR" sz="4400" b="1" dirty="0">
                <a:solidFill>
                  <a:schemeClr val="accent1"/>
                </a:solidFill>
                <a:latin typeface="Arial Narrow" panose="020B0606020202030204" pitchFamily="34" charset="0"/>
              </a:rPr>
              <a:t>En cas de B2 et B3 entachés</a:t>
            </a:r>
            <a:endParaRPr lang="fr-FR" b="1" dirty="0">
              <a:solidFill>
                <a:schemeClr val="accent1"/>
              </a:solidFill>
              <a:latin typeface="Arial Narrow" panose="020B0606020202030204" pitchFamily="34" charset="0"/>
            </a:endParaRPr>
          </a:p>
        </p:txBody>
      </p:sp>
      <p:sp>
        <p:nvSpPr>
          <p:cNvPr id="3" name="Espace réservé du contenu 2">
            <a:extLst>
              <a:ext uri="{FF2B5EF4-FFF2-40B4-BE49-F238E27FC236}">
                <a16:creationId xmlns:a16="http://schemas.microsoft.com/office/drawing/2014/main" id="{DB938497-029F-47B7-93E6-74FF309C8D88}"/>
              </a:ext>
            </a:extLst>
          </p:cNvPr>
          <p:cNvSpPr>
            <a:spLocks noGrp="1"/>
          </p:cNvSpPr>
          <p:nvPr>
            <p:ph sz="half" idx="1"/>
          </p:nvPr>
        </p:nvSpPr>
        <p:spPr>
          <a:xfrm>
            <a:off x="632725" y="1383490"/>
            <a:ext cx="11226778" cy="4965539"/>
          </a:xfrm>
        </p:spPr>
        <p:txBody>
          <a:bodyPr>
            <a:normAutofit/>
          </a:bodyPr>
          <a:lstStyle/>
          <a:p>
            <a:pPr marL="0" indent="0">
              <a:spcBef>
                <a:spcPts val="500"/>
              </a:spcBef>
              <a:spcAft>
                <a:spcPts val="600"/>
              </a:spcAft>
              <a:buNone/>
            </a:pPr>
            <a:r>
              <a:rPr lang="fr-FR" sz="3500" b="1" dirty="0"/>
              <a:t>B2 entaché :</a:t>
            </a:r>
          </a:p>
          <a:p>
            <a:pPr marL="0" indent="0">
              <a:spcBef>
                <a:spcPts val="500"/>
              </a:spcBef>
              <a:spcAft>
                <a:spcPts val="600"/>
              </a:spcAft>
              <a:buNone/>
            </a:pPr>
            <a:r>
              <a:rPr lang="fr-FR" sz="3500" dirty="0"/>
              <a:t>Selon la nature du délit ou du crime, l’</a:t>
            </a:r>
            <a:r>
              <a:rPr lang="fr-FR" sz="3500" dirty="0" err="1"/>
              <a:t>intéressé.e</a:t>
            </a:r>
            <a:r>
              <a:rPr lang="fr-FR" sz="3500" dirty="0"/>
              <a:t> pourrait faire l’objet d’une éviction du centre.</a:t>
            </a:r>
          </a:p>
          <a:p>
            <a:pPr marL="0" indent="0">
              <a:spcBef>
                <a:spcPts val="500"/>
              </a:spcBef>
              <a:spcAft>
                <a:spcPts val="600"/>
              </a:spcAft>
              <a:buNone/>
            </a:pPr>
            <a:r>
              <a:rPr lang="fr-FR" sz="3500" dirty="0"/>
              <a:t>L’organisateur ou le directeur seront contactés par la DJS.</a:t>
            </a:r>
            <a:endParaRPr lang="fr-FR" sz="3500" b="1" dirty="0"/>
          </a:p>
          <a:p>
            <a:pPr marL="0" indent="0">
              <a:spcBef>
                <a:spcPts val="500"/>
              </a:spcBef>
              <a:buNone/>
            </a:pPr>
            <a:r>
              <a:rPr lang="fr-FR" sz="3500" b="1" dirty="0"/>
              <a:t>B3 entaché :</a:t>
            </a:r>
            <a:endParaRPr lang="fr-FR" sz="3500" dirty="0"/>
          </a:p>
          <a:p>
            <a:pPr marL="0" indent="0">
              <a:buNone/>
            </a:pPr>
            <a:r>
              <a:rPr lang="fr-FR" sz="3500" dirty="0"/>
              <a:t>L’organisateur ou le directeur du centre devra en informer la DJS qui prendra les mesures qui s’imposent en fonction de la nature du délit ou du crime.</a:t>
            </a:r>
          </a:p>
        </p:txBody>
      </p:sp>
      <p:sp>
        <p:nvSpPr>
          <p:cNvPr id="9" name="Rectangle 8">
            <a:extLst>
              <a:ext uri="{FF2B5EF4-FFF2-40B4-BE49-F238E27FC236}">
                <a16:creationId xmlns:a16="http://schemas.microsoft.com/office/drawing/2014/main" id="{F91F1F2F-C4AD-49A7-99D8-7700035E6772}"/>
              </a:ext>
            </a:extLst>
          </p:cNvPr>
          <p:cNvSpPr/>
          <p:nvPr/>
        </p:nvSpPr>
        <p:spPr>
          <a:xfrm flipV="1">
            <a:off x="632725" y="1058331"/>
            <a:ext cx="6208342" cy="457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pic>
        <p:nvPicPr>
          <p:cNvPr id="4" name="Image 3">
            <a:extLst>
              <a:ext uri="{FF2B5EF4-FFF2-40B4-BE49-F238E27FC236}">
                <a16:creationId xmlns:a16="http://schemas.microsoft.com/office/drawing/2014/main" id="{69C6BD89-7C66-4FA5-81AA-F1DA65972D2A}"/>
              </a:ext>
            </a:extLst>
          </p:cNvPr>
          <p:cNvPicPr>
            <a:picLocks noChangeAspect="1"/>
          </p:cNvPicPr>
          <p:nvPr/>
        </p:nvPicPr>
        <p:blipFill>
          <a:blip r:embed="rId3"/>
          <a:stretch>
            <a:fillRect/>
          </a:stretch>
        </p:blipFill>
        <p:spPr>
          <a:xfrm>
            <a:off x="10981603" y="228913"/>
            <a:ext cx="877900" cy="359695"/>
          </a:xfrm>
          <a:prstGeom prst="rect">
            <a:avLst/>
          </a:prstGeom>
        </p:spPr>
      </p:pic>
    </p:spTree>
    <p:extLst>
      <p:ext uri="{BB962C8B-B14F-4D97-AF65-F5344CB8AC3E}">
        <p14:creationId xmlns:p14="http://schemas.microsoft.com/office/powerpoint/2010/main" val="2698296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6AFA2B-1536-4E57-96DB-AB855E28A2A9}"/>
              </a:ext>
            </a:extLst>
          </p:cNvPr>
          <p:cNvSpPr>
            <a:spLocks noGrp="1"/>
          </p:cNvSpPr>
          <p:nvPr>
            <p:ph type="title"/>
          </p:nvPr>
        </p:nvSpPr>
        <p:spPr>
          <a:xfrm>
            <a:off x="5094009" y="779488"/>
            <a:ext cx="6488390" cy="3207896"/>
          </a:xfrm>
        </p:spPr>
        <p:txBody>
          <a:bodyPr>
            <a:normAutofit/>
          </a:bodyPr>
          <a:lstStyle/>
          <a:p>
            <a:r>
              <a:rPr lang="fr-FR" dirty="0"/>
              <a:t>Avez-vous des questions ?</a:t>
            </a:r>
          </a:p>
        </p:txBody>
      </p:sp>
      <p:pic>
        <p:nvPicPr>
          <p:cNvPr id="3" name="Image 2">
            <a:extLst>
              <a:ext uri="{FF2B5EF4-FFF2-40B4-BE49-F238E27FC236}">
                <a16:creationId xmlns:a16="http://schemas.microsoft.com/office/drawing/2014/main" id="{1B822740-2507-4700-9C6A-675DBBDA2831}"/>
              </a:ext>
            </a:extLst>
          </p:cNvPr>
          <p:cNvPicPr>
            <a:picLocks noChangeAspect="1"/>
          </p:cNvPicPr>
          <p:nvPr/>
        </p:nvPicPr>
        <p:blipFill>
          <a:blip r:embed="rId3"/>
          <a:stretch>
            <a:fillRect/>
          </a:stretch>
        </p:blipFill>
        <p:spPr>
          <a:xfrm>
            <a:off x="844369" y="304609"/>
            <a:ext cx="1432684" cy="1383912"/>
          </a:xfrm>
          <a:prstGeom prst="rect">
            <a:avLst/>
          </a:prstGeom>
        </p:spPr>
      </p:pic>
      <p:pic>
        <p:nvPicPr>
          <p:cNvPr id="6" name="Image 5">
            <a:extLst>
              <a:ext uri="{FF2B5EF4-FFF2-40B4-BE49-F238E27FC236}">
                <a16:creationId xmlns:a16="http://schemas.microsoft.com/office/drawing/2014/main" id="{87AAF76C-11AB-48DA-BDCD-8424863E4BE6}"/>
              </a:ext>
            </a:extLst>
          </p:cNvPr>
          <p:cNvPicPr>
            <a:picLocks noChangeAspect="1"/>
          </p:cNvPicPr>
          <p:nvPr/>
        </p:nvPicPr>
        <p:blipFill>
          <a:blip r:embed="rId4"/>
          <a:stretch>
            <a:fillRect/>
          </a:stretch>
        </p:blipFill>
        <p:spPr>
          <a:xfrm>
            <a:off x="719528" y="2133408"/>
            <a:ext cx="5218851" cy="4419983"/>
          </a:xfrm>
          <a:prstGeom prst="rect">
            <a:avLst/>
          </a:prstGeom>
        </p:spPr>
      </p:pic>
      <p:pic>
        <p:nvPicPr>
          <p:cNvPr id="7" name="Image 6">
            <a:extLst>
              <a:ext uri="{FF2B5EF4-FFF2-40B4-BE49-F238E27FC236}">
                <a16:creationId xmlns:a16="http://schemas.microsoft.com/office/drawing/2014/main" id="{36C6D328-152C-45E1-B3BC-3EA19F825461}"/>
              </a:ext>
            </a:extLst>
          </p:cNvPr>
          <p:cNvPicPr>
            <a:picLocks noChangeAspect="1"/>
          </p:cNvPicPr>
          <p:nvPr/>
        </p:nvPicPr>
        <p:blipFill>
          <a:blip r:embed="rId5"/>
          <a:stretch>
            <a:fillRect/>
          </a:stretch>
        </p:blipFill>
        <p:spPr>
          <a:xfrm>
            <a:off x="9573181" y="4444583"/>
            <a:ext cx="2176461" cy="2176461"/>
          </a:xfrm>
          <a:prstGeom prst="rect">
            <a:avLst/>
          </a:prstGeom>
        </p:spPr>
      </p:pic>
      <p:pic>
        <p:nvPicPr>
          <p:cNvPr id="8" name="Image 7">
            <a:extLst>
              <a:ext uri="{FF2B5EF4-FFF2-40B4-BE49-F238E27FC236}">
                <a16:creationId xmlns:a16="http://schemas.microsoft.com/office/drawing/2014/main" id="{462EB68F-CE45-4D25-AA3B-A0A075AFD8CF}"/>
              </a:ext>
            </a:extLst>
          </p:cNvPr>
          <p:cNvPicPr>
            <a:picLocks noChangeAspect="1"/>
          </p:cNvPicPr>
          <p:nvPr/>
        </p:nvPicPr>
        <p:blipFill>
          <a:blip r:embed="rId6"/>
          <a:stretch>
            <a:fillRect/>
          </a:stretch>
        </p:blipFill>
        <p:spPr>
          <a:xfrm>
            <a:off x="0" y="1121464"/>
            <a:ext cx="3121423" cy="1579001"/>
          </a:xfrm>
          <a:prstGeom prst="rect">
            <a:avLst/>
          </a:prstGeom>
        </p:spPr>
      </p:pic>
    </p:spTree>
    <p:extLst>
      <p:ext uri="{BB962C8B-B14F-4D97-AF65-F5344CB8AC3E}">
        <p14:creationId xmlns:p14="http://schemas.microsoft.com/office/powerpoint/2010/main" val="34056533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FAEEB1-2A13-480C-B3A3-8384B265810B}"/>
              </a:ext>
            </a:extLst>
          </p:cNvPr>
          <p:cNvSpPr>
            <a:spLocks noGrp="1"/>
          </p:cNvSpPr>
          <p:nvPr>
            <p:ph type="ctrTitle"/>
          </p:nvPr>
        </p:nvSpPr>
        <p:spPr>
          <a:xfrm>
            <a:off x="325821" y="2298079"/>
            <a:ext cx="11473491" cy="3239554"/>
          </a:xfrm>
        </p:spPr>
        <p:txBody>
          <a:bodyPr>
            <a:noAutofit/>
          </a:bodyPr>
          <a:lstStyle/>
          <a:p>
            <a:pPr defTabSz="914400"/>
            <a:r>
              <a:rPr lang="fr-FR" sz="7200" b="1" kern="10" dirty="0">
                <a:ln w="9525">
                  <a:noFill/>
                  <a:round/>
                  <a:headEnd/>
                  <a:tailEnd/>
                </a:ln>
                <a:solidFill>
                  <a:srgbClr val="0070C0"/>
                </a:solidFill>
                <a:latin typeface="Arial Narrow"/>
                <a:ea typeface="+mn-ea"/>
                <a:cs typeface="+mn-cs"/>
              </a:rPr>
              <a:t>2) La Convention d’Engagement Educatif (CEE)</a:t>
            </a:r>
            <a:br>
              <a:rPr lang="fr-FR" sz="7200" b="1" kern="10" dirty="0">
                <a:ln w="9525">
                  <a:noFill/>
                  <a:round/>
                  <a:headEnd/>
                  <a:tailEnd/>
                </a:ln>
                <a:solidFill>
                  <a:srgbClr val="0070C0"/>
                </a:solidFill>
                <a:latin typeface="Arial Narrow"/>
                <a:ea typeface="+mn-ea"/>
                <a:cs typeface="+mn-cs"/>
              </a:rPr>
            </a:br>
            <a:endParaRPr lang="fr-FR" sz="7200" b="1" kern="10" dirty="0">
              <a:ln w="9525">
                <a:noFill/>
                <a:round/>
                <a:headEnd/>
                <a:tailEnd/>
              </a:ln>
              <a:solidFill>
                <a:srgbClr val="0070C0"/>
              </a:solidFill>
              <a:latin typeface="Arial Narrow"/>
              <a:ea typeface="+mn-ea"/>
              <a:cs typeface="+mn-cs"/>
            </a:endParaRPr>
          </a:p>
        </p:txBody>
      </p:sp>
      <p:pic>
        <p:nvPicPr>
          <p:cNvPr id="4" name="Image 3">
            <a:extLst>
              <a:ext uri="{FF2B5EF4-FFF2-40B4-BE49-F238E27FC236}">
                <a16:creationId xmlns:a16="http://schemas.microsoft.com/office/drawing/2014/main" id="{A83E15BE-AD04-4FC4-97BC-4BBC024F1ADE}"/>
              </a:ext>
            </a:extLst>
          </p:cNvPr>
          <p:cNvPicPr/>
          <p:nvPr/>
        </p:nvPicPr>
        <p:blipFill>
          <a:blip r:embed="rId3" cstate="print">
            <a:clrChange>
              <a:clrFrom>
                <a:srgbClr val="FFFFFF"/>
              </a:clrFrom>
              <a:clrTo>
                <a:srgbClr val="FFFFFF">
                  <a:alpha val="0"/>
                </a:srgbClr>
              </a:clrTo>
            </a:clrChange>
          </a:blip>
          <a:srcRect/>
          <a:stretch>
            <a:fillRect/>
          </a:stretch>
        </p:blipFill>
        <p:spPr bwMode="auto">
          <a:xfrm>
            <a:off x="767850" y="86966"/>
            <a:ext cx="1437109" cy="1385120"/>
          </a:xfrm>
          <a:prstGeom prst="rect">
            <a:avLst/>
          </a:prstGeom>
          <a:noFill/>
          <a:ln w="9525">
            <a:noFill/>
            <a:miter lim="800000"/>
            <a:headEnd/>
            <a:tailEnd/>
          </a:ln>
        </p:spPr>
      </p:pic>
      <p:pic>
        <p:nvPicPr>
          <p:cNvPr id="5" name="Image 4" descr="Logo_DJS_Header-2.png">
            <a:extLst>
              <a:ext uri="{FF2B5EF4-FFF2-40B4-BE49-F238E27FC236}">
                <a16:creationId xmlns:a16="http://schemas.microsoft.com/office/drawing/2014/main" id="{3A7D4E12-65A8-4219-8693-30CB94E938B9}"/>
              </a:ext>
            </a:extLst>
          </p:cNvPr>
          <p:cNvPicPr/>
          <p:nvPr/>
        </p:nvPicPr>
        <p:blipFill>
          <a:blip r:embed="rId4" cstate="print"/>
          <a:stretch>
            <a:fillRect/>
          </a:stretch>
        </p:blipFill>
        <p:spPr>
          <a:xfrm>
            <a:off x="9884876" y="5361202"/>
            <a:ext cx="1803916" cy="908099"/>
          </a:xfrm>
          <a:prstGeom prst="rect">
            <a:avLst/>
          </a:prstGeom>
        </p:spPr>
      </p:pic>
      <p:sp>
        <p:nvSpPr>
          <p:cNvPr id="6" name="Text Box 10">
            <a:extLst>
              <a:ext uri="{FF2B5EF4-FFF2-40B4-BE49-F238E27FC236}">
                <a16:creationId xmlns:a16="http://schemas.microsoft.com/office/drawing/2014/main" id="{18B50CB9-C9EB-4B07-852E-9B14B3DDC113}"/>
              </a:ext>
            </a:extLst>
          </p:cNvPr>
          <p:cNvSpPr txBox="1">
            <a:spLocks noChangeArrowheads="1"/>
          </p:cNvSpPr>
          <p:nvPr/>
        </p:nvSpPr>
        <p:spPr bwMode="auto">
          <a:xfrm>
            <a:off x="0" y="912959"/>
            <a:ext cx="3120581" cy="133369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endParaRPr kumimoji="0" lang="fr-FR" sz="1600" i="0" u="none" strike="noStrike" cap="none" normalizeH="0" baseline="0" dirty="0">
              <a:ln>
                <a:noFill/>
              </a:ln>
              <a:solidFill>
                <a:srgbClr val="00000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fr-FR" sz="600" i="0" u="none" strike="noStrike" cap="none" normalizeH="0" baseline="0" dirty="0">
              <a:ln>
                <a:noFill/>
              </a:ln>
              <a:solidFill>
                <a:srgbClr val="000000"/>
              </a:solidFill>
              <a:effectLst/>
              <a:latin typeface="Times New Roman" pitchFamily="18" charset="0"/>
              <a:cs typeface="Times New Roman" pitchFamily="18" charset="0"/>
            </a:endParaRPr>
          </a:p>
          <a:p>
            <a:pPr lvl="0" algn="ctr" fontAlgn="base">
              <a:spcBef>
                <a:spcPct val="0"/>
              </a:spcBef>
            </a:pPr>
            <a:r>
              <a:rPr lang="fr-FR" sz="1400" dirty="0">
                <a:solidFill>
                  <a:srgbClr val="000000"/>
                </a:solidFill>
                <a:latin typeface="Times New Roman" pitchFamily="18" charset="0"/>
                <a:cs typeface="Times New Roman" pitchFamily="18" charset="0"/>
              </a:rPr>
              <a:t>MINISTERE DES SPORTS, DE LA JEUNESSE ET DE LA PREVENTION DE LA DELINQUANCE</a:t>
            </a:r>
          </a:p>
        </p:txBody>
      </p:sp>
    </p:spTree>
    <p:extLst>
      <p:ext uri="{BB962C8B-B14F-4D97-AF65-F5344CB8AC3E}">
        <p14:creationId xmlns:p14="http://schemas.microsoft.com/office/powerpoint/2010/main" val="6284991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1">
            <a:extLst>
              <a:ext uri="{FF2B5EF4-FFF2-40B4-BE49-F238E27FC236}">
                <a16:creationId xmlns:a16="http://schemas.microsoft.com/office/drawing/2014/main" id="{1256BB89-1BC3-49A3-8448-79A1F3764588}"/>
              </a:ext>
            </a:extLst>
          </p:cNvPr>
          <p:cNvSpPr>
            <a:spLocks noGrp="1"/>
          </p:cNvSpPr>
          <p:nvPr>
            <p:ph type="title"/>
          </p:nvPr>
        </p:nvSpPr>
        <p:spPr>
          <a:xfrm>
            <a:off x="609600" y="224853"/>
            <a:ext cx="10258269" cy="775276"/>
          </a:xfrm>
        </p:spPr>
        <p:txBody>
          <a:bodyPr>
            <a:normAutofit/>
          </a:bodyPr>
          <a:lstStyle/>
          <a:p>
            <a:r>
              <a:rPr lang="fr-FR" sz="4400" b="1" kern="10" dirty="0">
                <a:ln w="9525">
                  <a:noFill/>
                  <a:round/>
                  <a:headEnd/>
                  <a:tailEnd/>
                </a:ln>
                <a:solidFill>
                  <a:srgbClr val="0070C0"/>
                </a:solidFill>
                <a:latin typeface="Arial Narrow"/>
                <a:ea typeface="ＭＳ Ｐゴシック" panose="020B0600070205080204" pitchFamily="34" charset="-128"/>
              </a:rPr>
              <a:t>Contexte, motif et utilité de la CEE ? </a:t>
            </a:r>
            <a:endParaRPr lang="fr-FR" sz="4400" dirty="0"/>
          </a:p>
        </p:txBody>
      </p:sp>
      <p:sp>
        <p:nvSpPr>
          <p:cNvPr id="13" name="Espace réservé du texte 12">
            <a:extLst>
              <a:ext uri="{FF2B5EF4-FFF2-40B4-BE49-F238E27FC236}">
                <a16:creationId xmlns:a16="http://schemas.microsoft.com/office/drawing/2014/main" id="{B79280C4-E301-494A-BC54-454C4620C55F}"/>
              </a:ext>
            </a:extLst>
          </p:cNvPr>
          <p:cNvSpPr>
            <a:spLocks noGrp="1"/>
          </p:cNvSpPr>
          <p:nvPr>
            <p:ph type="body" idx="1"/>
          </p:nvPr>
        </p:nvSpPr>
        <p:spPr>
          <a:xfrm>
            <a:off x="609600" y="1134533"/>
            <a:ext cx="5386917" cy="444657"/>
          </a:xfrm>
        </p:spPr>
        <p:txBody>
          <a:bodyPr>
            <a:normAutofit fontScale="85000" lnSpcReduction="20000"/>
          </a:bodyPr>
          <a:lstStyle/>
          <a:p>
            <a:r>
              <a:rPr lang="fr-FR" dirty="0"/>
              <a:t>Personnel bénévole</a:t>
            </a:r>
          </a:p>
        </p:txBody>
      </p:sp>
      <p:sp>
        <p:nvSpPr>
          <p:cNvPr id="14" name="Espace réservé du contenu 13">
            <a:extLst>
              <a:ext uri="{FF2B5EF4-FFF2-40B4-BE49-F238E27FC236}">
                <a16:creationId xmlns:a16="http://schemas.microsoft.com/office/drawing/2014/main" id="{2F86CC83-F359-49CB-B47C-C8D48551CD9B}"/>
              </a:ext>
            </a:extLst>
          </p:cNvPr>
          <p:cNvSpPr>
            <a:spLocks noGrp="1"/>
          </p:cNvSpPr>
          <p:nvPr>
            <p:ph sz="half" idx="2"/>
          </p:nvPr>
        </p:nvSpPr>
        <p:spPr>
          <a:xfrm>
            <a:off x="609600" y="1654438"/>
            <a:ext cx="5200651" cy="4660637"/>
          </a:xfrm>
        </p:spPr>
        <p:txBody>
          <a:bodyPr>
            <a:normAutofit fontScale="55000" lnSpcReduction="20000"/>
          </a:bodyPr>
          <a:lstStyle/>
          <a:p>
            <a:pPr marL="180975" indent="-180975">
              <a:spcAft>
                <a:spcPts val="600"/>
              </a:spcAft>
            </a:pPr>
            <a:r>
              <a:rPr lang="fr-FR" altLang="fr-FR" sz="3600" dirty="0">
                <a:latin typeface="Arial" panose="020B0604020202020204" pitchFamily="34" charset="0"/>
                <a:ea typeface="Times New Roman" panose="02020603050405020304" pitchFamily="18" charset="0"/>
                <a:cs typeface="Arial" panose="020B0604020202020204" pitchFamily="34" charset="0"/>
              </a:rPr>
              <a:t>La CPS considère comme du travail au noir les activités exercées par les personnes qui </a:t>
            </a:r>
            <a:r>
              <a:rPr lang="fr-FR" altLang="fr-FR" sz="3600" dirty="0" err="1">
                <a:latin typeface="Arial" panose="020B0604020202020204" pitchFamily="34" charset="0"/>
                <a:ea typeface="Times New Roman" panose="02020603050405020304" pitchFamily="18" charset="0"/>
                <a:cs typeface="Arial" panose="020B0604020202020204" pitchFamily="34" charset="0"/>
              </a:rPr>
              <a:t>oeuvrent</a:t>
            </a:r>
            <a:r>
              <a:rPr lang="fr-FR" altLang="fr-FR" sz="3600" dirty="0">
                <a:latin typeface="Arial" panose="020B0604020202020204" pitchFamily="34" charset="0"/>
                <a:ea typeface="Times New Roman" panose="02020603050405020304" pitchFamily="18" charset="0"/>
                <a:cs typeface="Arial" panose="020B0604020202020204" pitchFamily="34" charset="0"/>
              </a:rPr>
              <a:t> en CVL et dans le cadre des formations BAFA/BAFD, </a:t>
            </a:r>
            <a:r>
              <a:rPr lang="fr-FR" altLang="fr-FR" sz="3600" b="1" dirty="0">
                <a:latin typeface="Arial" panose="020B0604020202020204" pitchFamily="34" charset="0"/>
                <a:ea typeface="Times New Roman" panose="02020603050405020304" pitchFamily="18" charset="0"/>
                <a:cs typeface="Arial" panose="020B0604020202020204" pitchFamily="34" charset="0"/>
              </a:rPr>
              <a:t>dès lors qu’ils perçoivent une rétribution sans être déclaré à la CPS</a:t>
            </a:r>
            <a:r>
              <a:rPr lang="fr-FR" altLang="fr-FR" sz="3600" dirty="0">
                <a:latin typeface="Arial" panose="020B0604020202020204" pitchFamily="34" charset="0"/>
                <a:ea typeface="Times New Roman" panose="02020603050405020304" pitchFamily="18" charset="0"/>
                <a:cs typeface="Arial" panose="020B0604020202020204" pitchFamily="34" charset="0"/>
              </a:rPr>
              <a:t>.</a:t>
            </a:r>
          </a:p>
          <a:p>
            <a:pPr marL="180975" indent="-180975">
              <a:spcAft>
                <a:spcPts val="600"/>
              </a:spcAft>
            </a:pPr>
            <a:r>
              <a:rPr lang="fr-FR" altLang="fr-FR" sz="3600" dirty="0">
                <a:latin typeface="Arial" panose="020B0604020202020204" pitchFamily="34" charset="0"/>
                <a:ea typeface="Times New Roman" panose="02020603050405020304" pitchFamily="18" charset="0"/>
                <a:cs typeface="Arial" panose="020B0604020202020204" pitchFamily="34" charset="0"/>
              </a:rPr>
              <a:t>L’adoption de la Loi de Pays portant création de la </a:t>
            </a:r>
            <a:r>
              <a:rPr lang="fr-FR" altLang="fr-FR" sz="3600" b="1" dirty="0">
                <a:latin typeface="Arial" panose="020B0604020202020204" pitchFamily="34" charset="0"/>
                <a:ea typeface="Times New Roman" panose="02020603050405020304" pitchFamily="18" charset="0"/>
                <a:cs typeface="Arial" panose="020B0604020202020204" pitchFamily="34" charset="0"/>
              </a:rPr>
              <a:t>Convention d’engagement éducatif (CEE) </a:t>
            </a:r>
            <a:r>
              <a:rPr lang="fr-FR" altLang="fr-FR" sz="3600" dirty="0">
                <a:latin typeface="Arial" panose="020B0604020202020204" pitchFamily="34" charset="0"/>
                <a:ea typeface="Times New Roman" panose="02020603050405020304" pitchFamily="18" charset="0"/>
                <a:cs typeface="Arial" panose="020B0604020202020204" pitchFamily="34" charset="0"/>
              </a:rPr>
              <a:t>était nécessaire pour éviter que les organisateurs de CVL fassent l’objet d’un redressement judiciaire par la CPS.</a:t>
            </a:r>
          </a:p>
          <a:p>
            <a:pPr marL="180975" indent="-180975">
              <a:spcAft>
                <a:spcPts val="600"/>
              </a:spcAft>
            </a:pPr>
            <a:r>
              <a:rPr lang="fr-FR" altLang="fr-FR" sz="3600" dirty="0">
                <a:latin typeface="Arial" panose="020B0604020202020204" pitchFamily="34" charset="0"/>
                <a:ea typeface="Times New Roman" panose="02020603050405020304" pitchFamily="18" charset="0"/>
                <a:cs typeface="Arial" panose="020B0604020202020204" pitchFamily="34" charset="0"/>
              </a:rPr>
              <a:t>Seuls les bénévoles qui donnent de leur temps gratuitement et les salariés de droit commun déclarés à la CPS dérogent à la CEE.</a:t>
            </a:r>
          </a:p>
          <a:p>
            <a:endParaRPr lang="fr-FR" altLang="fr-FR" sz="1800" dirty="0">
              <a:latin typeface="Arial" panose="020B0604020202020204" pitchFamily="34" charset="0"/>
              <a:ea typeface="Times New Roman" panose="02020603050405020304" pitchFamily="18" charset="0"/>
              <a:cs typeface="Arial" panose="020B0604020202020204" pitchFamily="34" charset="0"/>
            </a:endParaRPr>
          </a:p>
          <a:p>
            <a:endParaRPr lang="fr-FR" sz="1800" dirty="0"/>
          </a:p>
        </p:txBody>
      </p:sp>
      <p:sp>
        <p:nvSpPr>
          <p:cNvPr id="15" name="Espace réservé du texte 14">
            <a:extLst>
              <a:ext uri="{FF2B5EF4-FFF2-40B4-BE49-F238E27FC236}">
                <a16:creationId xmlns:a16="http://schemas.microsoft.com/office/drawing/2014/main" id="{5B6B2165-44CF-4108-B9CB-CA2415E834DD}"/>
              </a:ext>
            </a:extLst>
          </p:cNvPr>
          <p:cNvSpPr>
            <a:spLocks noGrp="1"/>
          </p:cNvSpPr>
          <p:nvPr>
            <p:ph type="body" sz="quarter" idx="3"/>
          </p:nvPr>
        </p:nvSpPr>
        <p:spPr>
          <a:xfrm>
            <a:off x="6193372" y="1134533"/>
            <a:ext cx="5389033" cy="461281"/>
          </a:xfrm>
        </p:spPr>
        <p:txBody>
          <a:bodyPr>
            <a:normAutofit fontScale="85000" lnSpcReduction="20000"/>
          </a:bodyPr>
          <a:lstStyle/>
          <a:p>
            <a:r>
              <a:rPr lang="fr-FR" dirty="0"/>
              <a:t>Personnel CEE</a:t>
            </a:r>
          </a:p>
        </p:txBody>
      </p:sp>
      <p:sp>
        <p:nvSpPr>
          <p:cNvPr id="16" name="Espace réservé du contenu 15">
            <a:extLst>
              <a:ext uri="{FF2B5EF4-FFF2-40B4-BE49-F238E27FC236}">
                <a16:creationId xmlns:a16="http://schemas.microsoft.com/office/drawing/2014/main" id="{F0E72B2A-3EC0-4E7C-93AD-740E21478F57}"/>
              </a:ext>
            </a:extLst>
          </p:cNvPr>
          <p:cNvSpPr>
            <a:spLocks noGrp="1"/>
          </p:cNvSpPr>
          <p:nvPr>
            <p:ph sz="quarter" idx="4"/>
          </p:nvPr>
        </p:nvSpPr>
        <p:spPr>
          <a:xfrm>
            <a:off x="5972180" y="1595814"/>
            <a:ext cx="5831415" cy="4660637"/>
          </a:xfrm>
        </p:spPr>
        <p:txBody>
          <a:bodyPr>
            <a:noAutofit/>
          </a:bodyPr>
          <a:lstStyle/>
          <a:p>
            <a:pPr marL="266700" indent="-266700" algn="just" eaLnBrk="0" fontAlgn="base" hangingPunct="0">
              <a:spcBef>
                <a:spcPct val="0"/>
              </a:spcBef>
              <a:spcAft>
                <a:spcPts val="600"/>
              </a:spcAft>
              <a:tabLst>
                <a:tab pos="266700" algn="l"/>
              </a:tabLst>
            </a:pPr>
            <a:r>
              <a:rPr lang="fr-FR" altLang="fr-FR" sz="2000" dirty="0">
                <a:latin typeface="Arial" panose="020B0604020202020204" pitchFamily="34" charset="0"/>
                <a:ea typeface="Times New Roman" panose="02020603050405020304" pitchFamily="18" charset="0"/>
                <a:cs typeface="Arial" panose="020B0604020202020204" pitchFamily="34" charset="0"/>
              </a:rPr>
              <a:t>Les </a:t>
            </a:r>
            <a:r>
              <a:rPr lang="fr-FR" altLang="fr-FR" sz="2000" b="1" dirty="0">
                <a:latin typeface="Arial" panose="020B0604020202020204" pitchFamily="34" charset="0"/>
                <a:ea typeface="Times New Roman" panose="02020603050405020304" pitchFamily="18" charset="0"/>
                <a:cs typeface="Arial" panose="020B0604020202020204" pitchFamily="34" charset="0"/>
              </a:rPr>
              <a:t>personnels </a:t>
            </a:r>
            <a:r>
              <a:rPr lang="fr-FR" altLang="fr-FR" sz="2000" dirty="0">
                <a:latin typeface="Arial" panose="020B0604020202020204" pitchFamily="34" charset="0"/>
                <a:ea typeface="Times New Roman" panose="02020603050405020304" pitchFamily="18" charset="0"/>
                <a:cs typeface="Arial" panose="020B0604020202020204" pitchFamily="34" charset="0"/>
              </a:rPr>
              <a:t>déclaré à la CPS bénéficie, d’une couverture accident du travail et assurance maladie</a:t>
            </a:r>
            <a:endParaRPr lang="fr-FR" sz="2000" dirty="0"/>
          </a:p>
          <a:p>
            <a:pPr marL="449263" lvl="1" indent="-269875">
              <a:spcAft>
                <a:spcPts val="600"/>
              </a:spcAft>
              <a:buFont typeface="Courier New" panose="02070309020205020404" pitchFamily="49" charset="0"/>
              <a:buChar char="o"/>
            </a:pPr>
            <a:r>
              <a:rPr lang="fr-FR" sz="1800" u="sng" dirty="0"/>
              <a:t>Accident du travail</a:t>
            </a:r>
            <a:r>
              <a:rPr lang="fr-FR" sz="1800" dirty="0"/>
              <a:t> : accident du travail et maladies professionnelles ;</a:t>
            </a:r>
          </a:p>
          <a:p>
            <a:pPr marL="449263" lvl="1" indent="-269875">
              <a:spcAft>
                <a:spcPts val="600"/>
              </a:spcAft>
              <a:buFont typeface="Courier New" panose="02070309020205020404" pitchFamily="49" charset="0"/>
              <a:buChar char="o"/>
            </a:pPr>
            <a:r>
              <a:rPr lang="fr-FR" sz="1800" u="sng" dirty="0"/>
              <a:t>Assurance maladie </a:t>
            </a:r>
            <a:r>
              <a:rPr lang="fr-FR" altLang="fr-FR" sz="1800" u="sng" dirty="0">
                <a:ea typeface="Times New Roman" panose="02020603050405020304" pitchFamily="18" charset="0"/>
                <a:cs typeface="Arial" panose="020B0604020202020204" pitchFamily="34" charset="0"/>
              </a:rPr>
              <a:t>en nature</a:t>
            </a:r>
            <a:r>
              <a:rPr lang="fr-FR" altLang="fr-FR" sz="2000" dirty="0">
                <a:solidFill>
                  <a:srgbClr val="006600"/>
                </a:solidFill>
                <a:latin typeface="Arial" panose="020B0604020202020204" pitchFamily="34" charset="0"/>
                <a:ea typeface="Times New Roman" panose="02020603050405020304" pitchFamily="18" charset="0"/>
                <a:cs typeface="Arial" panose="020B0604020202020204" pitchFamily="34" charset="0"/>
              </a:rPr>
              <a:t>*</a:t>
            </a:r>
            <a:r>
              <a:rPr lang="fr-FR" altLang="fr-FR" sz="1800" u="sng" dirty="0">
                <a:ea typeface="Times New Roman" panose="02020603050405020304" pitchFamily="18" charset="0"/>
                <a:cs typeface="Arial" panose="020B0604020202020204" pitchFamily="34" charset="0"/>
              </a:rPr>
              <a:t> </a:t>
            </a:r>
            <a:r>
              <a:rPr lang="fr-FR" sz="1200" b="1" dirty="0">
                <a:solidFill>
                  <a:srgbClr val="0000FF"/>
                </a:solidFill>
                <a:latin typeface="Arial" panose="020B0604020202020204" pitchFamily="34" charset="0"/>
                <a:cs typeface="Arial" panose="020B0604020202020204" pitchFamily="34" charset="0"/>
              </a:rPr>
              <a:t>(art 7 LP 2014-19)</a:t>
            </a:r>
            <a:r>
              <a:rPr lang="fr-FR" altLang="fr-FR" sz="1600" dirty="0">
                <a:solidFill>
                  <a:srgbClr val="006600"/>
                </a:solidFill>
                <a:latin typeface="Arial" panose="020B0604020202020204" pitchFamily="34" charset="0"/>
                <a:ea typeface="Times New Roman" panose="02020603050405020304" pitchFamily="18" charset="0"/>
                <a:cs typeface="Arial" panose="020B0604020202020204" pitchFamily="34" charset="0"/>
              </a:rPr>
              <a:t> </a:t>
            </a:r>
            <a:r>
              <a:rPr lang="fr-FR" sz="1200" dirty="0">
                <a:solidFill>
                  <a:srgbClr val="0000FF"/>
                </a:solidFill>
              </a:rPr>
              <a:t>: </a:t>
            </a:r>
            <a:r>
              <a:rPr lang="fr-FR" sz="1800" dirty="0"/>
              <a:t>maladie, longue maladie,  maternité, chirurgie, invalidité, évasan</a:t>
            </a:r>
            <a:endParaRPr lang="fr-FR" sz="1800" dirty="0">
              <a:highlight>
                <a:srgbClr val="FFFF00"/>
              </a:highlight>
            </a:endParaRPr>
          </a:p>
          <a:p>
            <a:pPr marL="266700" indent="-266700">
              <a:spcBef>
                <a:spcPts val="1200"/>
              </a:spcBef>
              <a:spcAft>
                <a:spcPts val="1800"/>
              </a:spcAft>
            </a:pPr>
            <a:r>
              <a:rPr lang="fr-FR" sz="2000" dirty="0">
                <a:latin typeface="Arial" panose="020B0604020202020204" pitchFamily="34" charset="0"/>
                <a:cs typeface="Arial" panose="020B0604020202020204" pitchFamily="34" charset="0"/>
              </a:rPr>
              <a:t>Le titulaire CEE est couvert pour les périodes d’activités déclarées à la DJS</a:t>
            </a:r>
            <a:r>
              <a:rPr lang="fr-FR" sz="2000" dirty="0">
                <a:solidFill>
                  <a:srgbClr val="006600"/>
                </a:solidFill>
                <a:latin typeface="Arial" panose="020B0604020202020204" pitchFamily="34" charset="0"/>
                <a:cs typeface="Arial" panose="020B0604020202020204" pitchFamily="34" charset="0"/>
              </a:rPr>
              <a:t>¤</a:t>
            </a:r>
            <a:r>
              <a:rPr lang="fr-FR" sz="2000" dirty="0">
                <a:latin typeface="Arial" panose="020B0604020202020204" pitchFamily="34" charset="0"/>
                <a:cs typeface="Arial" panose="020B0604020202020204" pitchFamily="34" charset="0"/>
              </a:rPr>
              <a:t> </a:t>
            </a:r>
            <a:r>
              <a:rPr lang="fr-FR" sz="1200" b="1" dirty="0">
                <a:solidFill>
                  <a:srgbClr val="0000FF"/>
                </a:solidFill>
                <a:latin typeface="Arial" panose="020B0604020202020204" pitchFamily="34" charset="0"/>
                <a:cs typeface="Arial" panose="020B0604020202020204" pitchFamily="34" charset="0"/>
              </a:rPr>
              <a:t>(art 1</a:t>
            </a:r>
            <a:r>
              <a:rPr lang="fr-FR" sz="1200" b="1" baseline="30000" dirty="0">
                <a:solidFill>
                  <a:srgbClr val="0000FF"/>
                </a:solidFill>
                <a:latin typeface="Arial" panose="020B0604020202020204" pitchFamily="34" charset="0"/>
                <a:cs typeface="Arial" panose="020B0604020202020204" pitchFamily="34" charset="0"/>
              </a:rPr>
              <a:t>er</a:t>
            </a:r>
            <a:r>
              <a:rPr lang="fr-FR" sz="1200" b="1" dirty="0">
                <a:solidFill>
                  <a:srgbClr val="0000FF"/>
                </a:solidFill>
                <a:latin typeface="Arial" panose="020B0604020202020204" pitchFamily="34" charset="0"/>
                <a:cs typeface="Arial" panose="020B0604020202020204" pitchFamily="34" charset="0"/>
              </a:rPr>
              <a:t> LP 2014-19)</a:t>
            </a:r>
            <a:endParaRPr lang="fr-FR" sz="1200" dirty="0">
              <a:solidFill>
                <a:srgbClr val="006600"/>
              </a:solidFill>
            </a:endParaRPr>
          </a:p>
          <a:p>
            <a:pPr marL="0" indent="0">
              <a:spcBef>
                <a:spcPts val="0"/>
              </a:spcBef>
              <a:spcAft>
                <a:spcPts val="600"/>
              </a:spcAft>
              <a:buNone/>
            </a:pPr>
            <a:r>
              <a:rPr lang="fr-FR" sz="1600" dirty="0">
                <a:solidFill>
                  <a:srgbClr val="006600"/>
                </a:solidFill>
              </a:rPr>
              <a:t>* Les prestations en espèces, comme le remboursement des indemnités journalières, sont exclues. </a:t>
            </a:r>
          </a:p>
          <a:p>
            <a:pPr marL="0" indent="0">
              <a:spcBef>
                <a:spcPts val="0"/>
              </a:spcBef>
              <a:spcAft>
                <a:spcPts val="600"/>
              </a:spcAft>
              <a:buNone/>
            </a:pPr>
            <a:r>
              <a:rPr lang="fr-FR" sz="1600" dirty="0">
                <a:solidFill>
                  <a:srgbClr val="006600"/>
                </a:solidFill>
              </a:rPr>
              <a:t>¤ CEE exercée pour « assurer une présence auprès des mineurs en CVL» et « encadrer les stages de formation BAFA/BAFD ».</a:t>
            </a:r>
          </a:p>
        </p:txBody>
      </p:sp>
      <p:sp>
        <p:nvSpPr>
          <p:cNvPr id="8" name="Rectangle 7">
            <a:extLst>
              <a:ext uri="{FF2B5EF4-FFF2-40B4-BE49-F238E27FC236}">
                <a16:creationId xmlns:a16="http://schemas.microsoft.com/office/drawing/2014/main" id="{338046AA-11DA-40EF-9C27-3BD7B17CEBC8}"/>
              </a:ext>
            </a:extLst>
          </p:cNvPr>
          <p:cNvSpPr/>
          <p:nvPr/>
        </p:nvSpPr>
        <p:spPr>
          <a:xfrm flipV="1">
            <a:off x="1843105" y="858173"/>
            <a:ext cx="7433734" cy="457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pic>
        <p:nvPicPr>
          <p:cNvPr id="2" name="Image 1">
            <a:extLst>
              <a:ext uri="{FF2B5EF4-FFF2-40B4-BE49-F238E27FC236}">
                <a16:creationId xmlns:a16="http://schemas.microsoft.com/office/drawing/2014/main" id="{B1A30CDD-676C-4F4E-A9AB-53928F0479BE}"/>
              </a:ext>
            </a:extLst>
          </p:cNvPr>
          <p:cNvPicPr>
            <a:picLocks noChangeAspect="1"/>
          </p:cNvPicPr>
          <p:nvPr/>
        </p:nvPicPr>
        <p:blipFill>
          <a:blip r:embed="rId3"/>
          <a:stretch>
            <a:fillRect/>
          </a:stretch>
        </p:blipFill>
        <p:spPr>
          <a:xfrm>
            <a:off x="10868320" y="372142"/>
            <a:ext cx="877900" cy="359695"/>
          </a:xfrm>
          <a:prstGeom prst="rect">
            <a:avLst/>
          </a:prstGeom>
        </p:spPr>
      </p:pic>
    </p:spTree>
    <p:extLst>
      <p:ext uri="{BB962C8B-B14F-4D97-AF65-F5344CB8AC3E}">
        <p14:creationId xmlns:p14="http://schemas.microsoft.com/office/powerpoint/2010/main" val="40194014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6C9D40-0780-4F7C-BEF2-E1D628266763}"/>
              </a:ext>
            </a:extLst>
          </p:cNvPr>
          <p:cNvSpPr>
            <a:spLocks noGrp="1"/>
          </p:cNvSpPr>
          <p:nvPr>
            <p:ph type="title"/>
          </p:nvPr>
        </p:nvSpPr>
        <p:spPr>
          <a:xfrm>
            <a:off x="601132" y="490142"/>
            <a:ext cx="10972800" cy="948133"/>
          </a:xfrm>
        </p:spPr>
        <p:txBody>
          <a:bodyPr>
            <a:noAutofit/>
          </a:bodyPr>
          <a:lstStyle/>
          <a:p>
            <a:pPr algn="l"/>
            <a:br>
              <a:rPr lang="fr-FR" sz="4800" b="1" kern="10" dirty="0">
                <a:ln w="9525">
                  <a:noFill/>
                  <a:round/>
                  <a:headEnd/>
                  <a:tailEnd/>
                </a:ln>
                <a:solidFill>
                  <a:srgbClr val="0070C0"/>
                </a:solidFill>
                <a:latin typeface="Arial Narrow"/>
                <a:ea typeface="+mn-ea"/>
                <a:cs typeface="+mn-cs"/>
              </a:rPr>
            </a:br>
            <a:r>
              <a:rPr lang="fr-FR" sz="4800" b="1" kern="10" dirty="0">
                <a:ln w="9525">
                  <a:noFill/>
                  <a:round/>
                  <a:headEnd/>
                  <a:tailEnd/>
                </a:ln>
                <a:solidFill>
                  <a:srgbClr val="0070C0"/>
                </a:solidFill>
                <a:latin typeface="Arial Narrow"/>
                <a:ea typeface="+mn-ea"/>
                <a:cs typeface="+mn-cs"/>
              </a:rPr>
              <a:t>Personnes morales concernées </a:t>
            </a:r>
            <a:r>
              <a:rPr lang="fr-FR" altLang="fr-FR" sz="2000" b="1" dirty="0">
                <a:solidFill>
                  <a:srgbClr val="0000FF"/>
                </a:solidFill>
                <a:latin typeface="Calibri" panose="020F0502020204030204" pitchFamily="34" charset="0"/>
              </a:rPr>
              <a:t>(art 1</a:t>
            </a:r>
            <a:r>
              <a:rPr lang="fr-FR" altLang="fr-FR" sz="2000" b="1" baseline="30000" dirty="0">
                <a:solidFill>
                  <a:srgbClr val="0000FF"/>
                </a:solidFill>
                <a:latin typeface="Calibri" panose="020F0502020204030204" pitchFamily="34" charset="0"/>
              </a:rPr>
              <a:t>er</a:t>
            </a:r>
            <a:r>
              <a:rPr lang="fr-FR" altLang="fr-FR" sz="2000" b="1" dirty="0">
                <a:solidFill>
                  <a:srgbClr val="0000FF"/>
                </a:solidFill>
                <a:latin typeface="Calibri" panose="020F0502020204030204" pitchFamily="34" charset="0"/>
              </a:rPr>
              <a:t> de la LP 2014-19)</a:t>
            </a:r>
            <a:br>
              <a:rPr lang="fr-FR" altLang="fr-FR" sz="2400" dirty="0">
                <a:solidFill>
                  <a:srgbClr val="0000FF"/>
                </a:solidFill>
                <a:latin typeface="Calibri" panose="020F0502020204030204" pitchFamily="34" charset="0"/>
              </a:rPr>
            </a:br>
            <a:endParaRPr lang="fr-FR" sz="4800" b="1" kern="10" dirty="0">
              <a:ln w="9525">
                <a:noFill/>
                <a:round/>
                <a:headEnd/>
                <a:tailEnd/>
              </a:ln>
              <a:solidFill>
                <a:srgbClr val="0070C0"/>
              </a:solidFill>
              <a:latin typeface="Arial Narrow"/>
              <a:ea typeface="+mn-ea"/>
              <a:cs typeface="+mn-cs"/>
            </a:endParaRPr>
          </a:p>
        </p:txBody>
      </p:sp>
      <p:sp>
        <p:nvSpPr>
          <p:cNvPr id="3" name="Espace réservé du contenu 2">
            <a:extLst>
              <a:ext uri="{FF2B5EF4-FFF2-40B4-BE49-F238E27FC236}">
                <a16:creationId xmlns:a16="http://schemas.microsoft.com/office/drawing/2014/main" id="{B3C06C22-5DC5-4676-8FA9-2FEB4B2AF139}"/>
              </a:ext>
            </a:extLst>
          </p:cNvPr>
          <p:cNvSpPr>
            <a:spLocks noGrp="1"/>
          </p:cNvSpPr>
          <p:nvPr>
            <p:ph sz="half" idx="1"/>
          </p:nvPr>
        </p:nvSpPr>
        <p:spPr>
          <a:xfrm>
            <a:off x="609599" y="1820332"/>
            <a:ext cx="10803467" cy="3599393"/>
          </a:xfrm>
        </p:spPr>
        <p:txBody>
          <a:bodyPr>
            <a:normAutofit/>
          </a:bodyPr>
          <a:lstStyle/>
          <a:p>
            <a:pPr marL="0" lvl="1" indent="0">
              <a:spcBef>
                <a:spcPct val="0"/>
              </a:spcBef>
              <a:spcAft>
                <a:spcPts val="600"/>
              </a:spcAft>
              <a:buNone/>
              <a:defRPr/>
            </a:pPr>
            <a:r>
              <a:rPr lang="fr-FR" altLang="fr-FR" sz="3600" dirty="0">
                <a:latin typeface="Calibri" panose="020F0502020204030204" pitchFamily="34" charset="0"/>
              </a:rPr>
              <a:t>1 – Les </a:t>
            </a:r>
            <a:r>
              <a:rPr lang="fr-FR" altLang="fr-FR" sz="3600" b="1" dirty="0">
                <a:latin typeface="Calibri" panose="020F0502020204030204" pitchFamily="34" charset="0"/>
              </a:rPr>
              <a:t>organisateurs de centre de vacances et de loisirs</a:t>
            </a:r>
            <a:r>
              <a:rPr lang="fr-FR" altLang="fr-FR" sz="3600" dirty="0">
                <a:latin typeface="Calibri" panose="020F0502020204030204" pitchFamily="34" charset="0"/>
              </a:rPr>
              <a:t> bénéficiant d’une habilitation (CLSH) ou d’une autorisation (CVH) d’ouverture par la DJS </a:t>
            </a:r>
            <a:r>
              <a:rPr lang="fr-FR" altLang="fr-FR" sz="2000" b="1" dirty="0">
                <a:solidFill>
                  <a:srgbClr val="0000FF"/>
                </a:solidFill>
                <a:latin typeface="Calibri" panose="020F0502020204030204" pitchFamily="34" charset="0"/>
              </a:rPr>
              <a:t>(alinéa 1)</a:t>
            </a:r>
          </a:p>
          <a:p>
            <a:pPr marL="0" indent="0">
              <a:lnSpc>
                <a:spcPct val="120000"/>
              </a:lnSpc>
              <a:spcBef>
                <a:spcPts val="600"/>
              </a:spcBef>
              <a:buNone/>
            </a:pPr>
            <a:r>
              <a:rPr lang="fr-FR" altLang="fr-FR" sz="3600" dirty="0">
                <a:latin typeface="Calibri" panose="020F0502020204030204" pitchFamily="34" charset="0"/>
              </a:rPr>
              <a:t>2 - Les </a:t>
            </a:r>
            <a:r>
              <a:rPr lang="fr-FR" altLang="fr-FR" sz="3600" b="1" dirty="0">
                <a:latin typeface="Calibri" panose="020F0502020204030204" pitchFamily="34" charset="0"/>
              </a:rPr>
              <a:t>organismes de formation BAFA-BAFD </a:t>
            </a:r>
            <a:r>
              <a:rPr lang="fr-FR" altLang="fr-FR" sz="3600" dirty="0">
                <a:latin typeface="Calibri" panose="020F0502020204030204" pitchFamily="34" charset="0"/>
              </a:rPr>
              <a:t>ayant reçu une</a:t>
            </a:r>
            <a:r>
              <a:rPr lang="fr-FR" altLang="fr-FR" sz="3600" b="1" dirty="0">
                <a:latin typeface="Calibri" panose="020F0502020204030204" pitchFamily="34" charset="0"/>
              </a:rPr>
              <a:t> </a:t>
            </a:r>
            <a:r>
              <a:rPr lang="fr-FR" altLang="fr-FR" sz="3600" dirty="0">
                <a:latin typeface="Calibri" panose="020F0502020204030204" pitchFamily="34" charset="0"/>
              </a:rPr>
              <a:t>habilitation nationale </a:t>
            </a:r>
            <a:r>
              <a:rPr lang="fr-FR" altLang="fr-FR" sz="2000" b="1" dirty="0">
                <a:solidFill>
                  <a:srgbClr val="0000FF"/>
                </a:solidFill>
                <a:latin typeface="Calibri" panose="020F0502020204030204" pitchFamily="34" charset="0"/>
              </a:rPr>
              <a:t>(alinéa 2)</a:t>
            </a:r>
          </a:p>
          <a:p>
            <a:endParaRPr lang="fr-FR" dirty="0"/>
          </a:p>
        </p:txBody>
      </p:sp>
      <p:sp>
        <p:nvSpPr>
          <p:cNvPr id="5" name="Rectangle 4">
            <a:extLst>
              <a:ext uri="{FF2B5EF4-FFF2-40B4-BE49-F238E27FC236}">
                <a16:creationId xmlns:a16="http://schemas.microsoft.com/office/drawing/2014/main" id="{30AE98FE-FB3C-4C9E-8439-AECB7A15A3F5}"/>
              </a:ext>
            </a:extLst>
          </p:cNvPr>
          <p:cNvSpPr/>
          <p:nvPr/>
        </p:nvSpPr>
        <p:spPr>
          <a:xfrm flipV="1">
            <a:off x="699901" y="1320799"/>
            <a:ext cx="7504300" cy="499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pic>
        <p:nvPicPr>
          <p:cNvPr id="7" name="Image 6" descr="Logo_DJS_Header-2.png">
            <a:extLst>
              <a:ext uri="{FF2B5EF4-FFF2-40B4-BE49-F238E27FC236}">
                <a16:creationId xmlns:a16="http://schemas.microsoft.com/office/drawing/2014/main" id="{441A4E9A-DF44-4CF0-A001-52276632AB34}"/>
              </a:ext>
            </a:extLst>
          </p:cNvPr>
          <p:cNvPicPr/>
          <p:nvPr/>
        </p:nvPicPr>
        <p:blipFill>
          <a:blip r:embed="rId3" cstate="print"/>
          <a:stretch>
            <a:fillRect/>
          </a:stretch>
        </p:blipFill>
        <p:spPr>
          <a:xfrm>
            <a:off x="11142453" y="210742"/>
            <a:ext cx="879894" cy="365125"/>
          </a:xfrm>
          <a:prstGeom prst="rect">
            <a:avLst/>
          </a:prstGeom>
        </p:spPr>
      </p:pic>
    </p:spTree>
    <p:extLst>
      <p:ext uri="{BB962C8B-B14F-4D97-AF65-F5344CB8AC3E}">
        <p14:creationId xmlns:p14="http://schemas.microsoft.com/office/powerpoint/2010/main" val="20471797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6C9D40-0780-4F7C-BEF2-E1D628266763}"/>
              </a:ext>
            </a:extLst>
          </p:cNvPr>
          <p:cNvSpPr>
            <a:spLocks noGrp="1"/>
          </p:cNvSpPr>
          <p:nvPr>
            <p:ph type="title"/>
          </p:nvPr>
        </p:nvSpPr>
        <p:spPr>
          <a:xfrm>
            <a:off x="609600" y="484560"/>
            <a:ext cx="10972800" cy="726574"/>
          </a:xfrm>
        </p:spPr>
        <p:txBody>
          <a:bodyPr>
            <a:noAutofit/>
          </a:bodyPr>
          <a:lstStyle/>
          <a:p>
            <a:pPr algn="l"/>
            <a:r>
              <a:rPr lang="fr-FR" sz="4800" b="1" kern="10" dirty="0">
                <a:ln w="9525">
                  <a:noFill/>
                  <a:round/>
                  <a:headEnd/>
                  <a:tailEnd/>
                </a:ln>
                <a:solidFill>
                  <a:srgbClr val="0070C0"/>
                </a:solidFill>
                <a:latin typeface="Arial Narrow"/>
                <a:ea typeface="+mn-ea"/>
                <a:cs typeface="+mn-cs"/>
              </a:rPr>
              <a:t>Personnes physiques concernées </a:t>
            </a:r>
            <a:r>
              <a:rPr lang="fr-FR" altLang="fr-FR" sz="1500" b="1" dirty="0">
                <a:solidFill>
                  <a:srgbClr val="0000FF"/>
                </a:solidFill>
                <a:latin typeface="Calibri" panose="020F0502020204030204" pitchFamily="34" charset="0"/>
              </a:rPr>
              <a:t>(art 1</a:t>
            </a:r>
            <a:r>
              <a:rPr lang="fr-FR" altLang="fr-FR" sz="1500" b="1" baseline="30000" dirty="0">
                <a:solidFill>
                  <a:srgbClr val="0000FF"/>
                </a:solidFill>
                <a:latin typeface="Calibri" panose="020F0502020204030204" pitchFamily="34" charset="0"/>
              </a:rPr>
              <a:t>er</a:t>
            </a:r>
            <a:r>
              <a:rPr lang="fr-FR" altLang="fr-FR" sz="1500" b="1" dirty="0">
                <a:solidFill>
                  <a:srgbClr val="0000FF"/>
                </a:solidFill>
                <a:latin typeface="Calibri" panose="020F0502020204030204" pitchFamily="34" charset="0"/>
              </a:rPr>
              <a:t> de la LP 2014-19)</a:t>
            </a:r>
            <a:endParaRPr lang="fr-FR" sz="1500" b="1" kern="10" dirty="0">
              <a:ln w="9525">
                <a:noFill/>
                <a:round/>
                <a:headEnd/>
                <a:tailEnd/>
              </a:ln>
              <a:solidFill>
                <a:srgbClr val="0070C0"/>
              </a:solidFill>
              <a:latin typeface="Arial Narrow"/>
              <a:ea typeface="+mn-ea"/>
              <a:cs typeface="+mn-cs"/>
            </a:endParaRPr>
          </a:p>
        </p:txBody>
      </p:sp>
      <p:sp>
        <p:nvSpPr>
          <p:cNvPr id="3" name="Espace réservé du contenu 2">
            <a:extLst>
              <a:ext uri="{FF2B5EF4-FFF2-40B4-BE49-F238E27FC236}">
                <a16:creationId xmlns:a16="http://schemas.microsoft.com/office/drawing/2014/main" id="{B3C06C22-5DC5-4676-8FA9-2FEB4B2AF139}"/>
              </a:ext>
            </a:extLst>
          </p:cNvPr>
          <p:cNvSpPr>
            <a:spLocks noGrp="1"/>
          </p:cNvSpPr>
          <p:nvPr>
            <p:ph sz="half" idx="1"/>
          </p:nvPr>
        </p:nvSpPr>
        <p:spPr>
          <a:xfrm>
            <a:off x="304800" y="1600201"/>
            <a:ext cx="4995333" cy="4792132"/>
          </a:xfrm>
        </p:spPr>
        <p:txBody>
          <a:bodyPr>
            <a:normAutofit fontScale="55000" lnSpcReduction="20000"/>
          </a:bodyPr>
          <a:lstStyle/>
          <a:p>
            <a:pPr marL="608013" lvl="1" indent="-608013">
              <a:lnSpc>
                <a:spcPct val="90000"/>
              </a:lnSpc>
              <a:spcAft>
                <a:spcPts val="600"/>
              </a:spcAft>
              <a:buNone/>
              <a:defRPr/>
            </a:pPr>
            <a:r>
              <a:rPr lang="fr-FR" altLang="fr-FR" sz="5100" b="1" dirty="0">
                <a:latin typeface="Calibri" panose="020F0502020204030204" pitchFamily="34" charset="0"/>
              </a:rPr>
              <a:t>1 - Le personnel pédagogique des CVL</a:t>
            </a:r>
          </a:p>
          <a:p>
            <a:pPr>
              <a:lnSpc>
                <a:spcPct val="120000"/>
              </a:lnSpc>
              <a:spcBef>
                <a:spcPct val="0"/>
              </a:spcBef>
              <a:buFontTx/>
              <a:buChar char="-"/>
            </a:pPr>
            <a:r>
              <a:rPr lang="fr-FR" altLang="fr-FR" sz="4200" dirty="0">
                <a:latin typeface="Calibri" panose="020F0502020204030204" pitchFamily="34" charset="0"/>
              </a:rPr>
              <a:t>Les directeurs et animateurs de centres de vacances et de loisirs ;</a:t>
            </a:r>
          </a:p>
          <a:p>
            <a:pPr>
              <a:lnSpc>
                <a:spcPct val="120000"/>
              </a:lnSpc>
              <a:spcBef>
                <a:spcPct val="0"/>
              </a:spcBef>
              <a:buFontTx/>
              <a:buChar char="-"/>
            </a:pPr>
            <a:r>
              <a:rPr lang="fr-FR" altLang="fr-FR" sz="4200" dirty="0">
                <a:latin typeface="Calibri" panose="020F0502020204030204" pitchFamily="34" charset="0"/>
              </a:rPr>
              <a:t>L’assistant sanitaire s’il fait partie de l’équipe pédagogique ;</a:t>
            </a:r>
          </a:p>
          <a:p>
            <a:pPr>
              <a:lnSpc>
                <a:spcPct val="120000"/>
              </a:lnSpc>
              <a:spcBef>
                <a:spcPct val="0"/>
              </a:spcBef>
              <a:buFontTx/>
              <a:buChar char="-"/>
            </a:pPr>
            <a:r>
              <a:rPr lang="fr-FR" altLang="fr-FR" sz="4200" dirty="0">
                <a:latin typeface="Calibri" panose="020F0502020204030204" pitchFamily="34" charset="0"/>
              </a:rPr>
              <a:t>Le personnel technique s’il fait partie de l’équipe pédagogique.</a:t>
            </a:r>
          </a:p>
          <a:p>
            <a:pPr>
              <a:lnSpc>
                <a:spcPct val="120000"/>
              </a:lnSpc>
              <a:spcBef>
                <a:spcPct val="0"/>
              </a:spcBef>
              <a:buFontTx/>
              <a:buChar char="-"/>
            </a:pPr>
            <a:endParaRPr lang="fr-FR" altLang="fr-FR" sz="4000" dirty="0">
              <a:latin typeface="Calibri" panose="020F0502020204030204" pitchFamily="34" charset="0"/>
            </a:endParaRPr>
          </a:p>
          <a:p>
            <a:pPr marL="0" indent="0">
              <a:lnSpc>
                <a:spcPct val="120000"/>
              </a:lnSpc>
              <a:spcBef>
                <a:spcPts val="600"/>
              </a:spcBef>
              <a:buNone/>
            </a:pPr>
            <a:r>
              <a:rPr lang="fr-FR" altLang="fr-FR" sz="4400" b="1" dirty="0">
                <a:latin typeface="Calibri" panose="020F0502020204030204" pitchFamily="34" charset="0"/>
              </a:rPr>
              <a:t>2 – </a:t>
            </a:r>
            <a:r>
              <a:rPr lang="fr-FR" altLang="fr-FR" sz="5100" b="1" dirty="0">
                <a:latin typeface="Calibri" panose="020F0502020204030204" pitchFamily="34" charset="0"/>
              </a:rPr>
              <a:t>Le personnel de formation</a:t>
            </a:r>
            <a:endParaRPr lang="fr-FR" altLang="fr-FR" sz="2900" b="1" dirty="0">
              <a:solidFill>
                <a:srgbClr val="0000FF"/>
              </a:solidFill>
              <a:latin typeface="Calibri" panose="020F0502020204030204" pitchFamily="34" charset="0"/>
            </a:endParaRPr>
          </a:p>
          <a:p>
            <a:pPr>
              <a:lnSpc>
                <a:spcPct val="120000"/>
              </a:lnSpc>
              <a:spcBef>
                <a:spcPts val="600"/>
              </a:spcBef>
              <a:buFontTx/>
              <a:buChar char="-"/>
            </a:pPr>
            <a:r>
              <a:rPr lang="fr-FR" altLang="fr-FR" sz="4200" dirty="0">
                <a:latin typeface="Calibri" panose="020F0502020204030204" pitchFamily="34" charset="0"/>
              </a:rPr>
              <a:t>Les formateurs BAFA</a:t>
            </a:r>
          </a:p>
          <a:p>
            <a:pPr>
              <a:lnSpc>
                <a:spcPct val="120000"/>
              </a:lnSpc>
              <a:spcBef>
                <a:spcPts val="600"/>
              </a:spcBef>
              <a:buFontTx/>
              <a:buChar char="-"/>
            </a:pPr>
            <a:r>
              <a:rPr lang="fr-FR" altLang="fr-FR" sz="4200" dirty="0">
                <a:latin typeface="Calibri" panose="020F0502020204030204" pitchFamily="34" charset="0"/>
              </a:rPr>
              <a:t>Les formateurs BAFD</a:t>
            </a:r>
          </a:p>
        </p:txBody>
      </p:sp>
      <p:sp>
        <p:nvSpPr>
          <p:cNvPr id="4" name="Espace réservé du contenu 3">
            <a:extLst>
              <a:ext uri="{FF2B5EF4-FFF2-40B4-BE49-F238E27FC236}">
                <a16:creationId xmlns:a16="http://schemas.microsoft.com/office/drawing/2014/main" id="{EB39CABF-8AEA-4661-A6D2-5CC3E3083392}"/>
              </a:ext>
            </a:extLst>
          </p:cNvPr>
          <p:cNvSpPr>
            <a:spLocks noGrp="1"/>
          </p:cNvSpPr>
          <p:nvPr>
            <p:ph sz="half" idx="2"/>
          </p:nvPr>
        </p:nvSpPr>
        <p:spPr>
          <a:xfrm>
            <a:off x="5300133" y="1600201"/>
            <a:ext cx="6587067" cy="4792132"/>
          </a:xfrm>
        </p:spPr>
        <p:txBody>
          <a:bodyPr>
            <a:normAutofit fontScale="55000" lnSpcReduction="20000"/>
          </a:bodyPr>
          <a:lstStyle/>
          <a:p>
            <a:pPr marL="0" indent="0">
              <a:spcAft>
                <a:spcPts val="1200"/>
              </a:spcAft>
              <a:buNone/>
            </a:pPr>
            <a:r>
              <a:rPr lang="fr-FR" altLang="fr-FR" sz="5100" b="1" dirty="0">
                <a:solidFill>
                  <a:srgbClr val="FF0000"/>
                </a:solidFill>
                <a:latin typeface="Calibri" panose="020F0502020204030204" pitchFamily="34" charset="0"/>
              </a:rPr>
              <a:t>Ne sont pas concernés </a:t>
            </a:r>
            <a:r>
              <a:rPr lang="fr-FR" altLang="fr-FR" sz="2900" b="1" dirty="0">
                <a:solidFill>
                  <a:srgbClr val="0000FF"/>
                </a:solidFill>
                <a:latin typeface="Calibri" panose="020F0502020204030204" pitchFamily="34" charset="0"/>
              </a:rPr>
              <a:t>(art 1</a:t>
            </a:r>
            <a:r>
              <a:rPr lang="fr-FR" altLang="fr-FR" sz="2900" b="1" baseline="30000" dirty="0">
                <a:solidFill>
                  <a:srgbClr val="0000FF"/>
                </a:solidFill>
                <a:latin typeface="Calibri" panose="020F0502020204030204" pitchFamily="34" charset="0"/>
              </a:rPr>
              <a:t>er</a:t>
            </a:r>
            <a:r>
              <a:rPr lang="fr-FR" altLang="fr-FR" sz="2900" b="1" dirty="0">
                <a:solidFill>
                  <a:srgbClr val="0000FF"/>
                </a:solidFill>
                <a:latin typeface="Calibri" panose="020F0502020204030204" pitchFamily="34" charset="0"/>
              </a:rPr>
              <a:t> de l’arrêté 658/CM du 27 mai 2015)</a:t>
            </a:r>
            <a:endParaRPr lang="fr-FR" altLang="fr-FR" sz="2900" dirty="0">
              <a:solidFill>
                <a:srgbClr val="FF0000"/>
              </a:solidFill>
              <a:latin typeface="Calibri" panose="020F0502020204030204" pitchFamily="34" charset="0"/>
            </a:endParaRPr>
          </a:p>
          <a:p>
            <a:pPr>
              <a:spcBef>
                <a:spcPct val="0"/>
              </a:spcBef>
              <a:spcAft>
                <a:spcPts val="600"/>
              </a:spcAft>
              <a:buFontTx/>
              <a:buChar char="-"/>
            </a:pPr>
            <a:r>
              <a:rPr lang="fr-FR" altLang="fr-FR" sz="4200" dirty="0">
                <a:latin typeface="Calibri" panose="020F0502020204030204" pitchFamily="34" charset="0"/>
              </a:rPr>
              <a:t>Le personnel salarié de formation BAFA/BAFD ;</a:t>
            </a:r>
          </a:p>
          <a:p>
            <a:pPr>
              <a:spcBef>
                <a:spcPct val="0"/>
              </a:spcBef>
              <a:spcAft>
                <a:spcPts val="600"/>
              </a:spcAft>
              <a:buFontTx/>
              <a:buChar char="-"/>
            </a:pPr>
            <a:r>
              <a:rPr lang="fr-FR" altLang="fr-FR" sz="4200" dirty="0">
                <a:latin typeface="Calibri" panose="020F0502020204030204" pitchFamily="34" charset="0"/>
              </a:rPr>
              <a:t>Le personnel salarié des organisateurs CVL ;</a:t>
            </a:r>
          </a:p>
          <a:p>
            <a:pPr>
              <a:spcBef>
                <a:spcPct val="0"/>
              </a:spcBef>
              <a:spcAft>
                <a:spcPts val="600"/>
              </a:spcAft>
              <a:buFontTx/>
              <a:buChar char="-"/>
            </a:pPr>
            <a:r>
              <a:rPr lang="fr-FR" altLang="fr-FR" sz="4200" dirty="0">
                <a:latin typeface="Calibri" panose="020F0502020204030204" pitchFamily="34" charset="0"/>
              </a:rPr>
              <a:t>Le personnel des organisateurs CVL qui animent les accueils de mineurs en période scolaire.</a:t>
            </a:r>
            <a:endParaRPr lang="fr-FR" altLang="fr-FR" sz="4200" b="1" dirty="0">
              <a:solidFill>
                <a:srgbClr val="0000FF"/>
              </a:solidFill>
              <a:latin typeface="Calibri" panose="020F0502020204030204" pitchFamily="34" charset="0"/>
            </a:endParaRPr>
          </a:p>
          <a:p>
            <a:pPr marL="0" indent="0">
              <a:spcBef>
                <a:spcPct val="0"/>
              </a:spcBef>
              <a:buNone/>
            </a:pPr>
            <a:endParaRPr lang="fr-FR" altLang="fr-FR" sz="4000" dirty="0">
              <a:highlight>
                <a:srgbClr val="00FF00"/>
              </a:highlight>
              <a:latin typeface="Calibri" panose="020F0502020204030204" pitchFamily="34" charset="0"/>
            </a:endParaRPr>
          </a:p>
          <a:p>
            <a:pPr marL="0" indent="0">
              <a:spcBef>
                <a:spcPct val="0"/>
              </a:spcBef>
              <a:spcAft>
                <a:spcPts val="600"/>
              </a:spcAft>
              <a:buNone/>
            </a:pPr>
            <a:r>
              <a:rPr lang="fr-FR" altLang="fr-FR" sz="5100" b="1" dirty="0">
                <a:solidFill>
                  <a:srgbClr val="FF0000"/>
                </a:solidFill>
                <a:latin typeface="Calibri" panose="020F0502020204030204" pitchFamily="34" charset="0"/>
              </a:rPr>
              <a:t>Cas particuliers non concernés  :</a:t>
            </a:r>
          </a:p>
          <a:p>
            <a:pPr>
              <a:spcBef>
                <a:spcPct val="0"/>
              </a:spcBef>
              <a:spcAft>
                <a:spcPts val="600"/>
              </a:spcAft>
              <a:buFontTx/>
              <a:buChar char="-"/>
            </a:pPr>
            <a:r>
              <a:rPr lang="fr-FR" altLang="fr-FR" sz="4200" u="sng" dirty="0">
                <a:latin typeface="Calibri" panose="020F0502020204030204" pitchFamily="34" charset="0"/>
              </a:rPr>
              <a:t>Les patentés </a:t>
            </a:r>
            <a:r>
              <a:rPr lang="fr-FR" altLang="fr-FR" sz="4200" dirty="0">
                <a:latin typeface="Calibri" panose="020F0502020204030204" pitchFamily="34" charset="0"/>
              </a:rPr>
              <a:t>: Ils cotisent au régime de non salariés </a:t>
            </a:r>
            <a:r>
              <a:rPr lang="fr-FR" altLang="fr-FR" sz="4200" b="1" dirty="0">
                <a:latin typeface="Calibri" panose="020F0502020204030204" pitchFamily="34" charset="0"/>
              </a:rPr>
              <a:t>(RNS). </a:t>
            </a:r>
          </a:p>
          <a:p>
            <a:pPr>
              <a:spcBef>
                <a:spcPct val="0"/>
              </a:spcBef>
              <a:spcAft>
                <a:spcPts val="600"/>
              </a:spcAft>
              <a:buFontTx/>
              <a:buChar char="-"/>
            </a:pPr>
            <a:r>
              <a:rPr lang="fr-FR" altLang="fr-FR" sz="4200" u="sng" dirty="0">
                <a:latin typeface="Calibri" panose="020F0502020204030204" pitchFamily="34" charset="0"/>
              </a:rPr>
              <a:t>Les retraités </a:t>
            </a:r>
            <a:r>
              <a:rPr lang="fr-FR" altLang="fr-FR" sz="4200" dirty="0">
                <a:latin typeface="Calibri" panose="020F0502020204030204" pitchFamily="34" charset="0"/>
              </a:rPr>
              <a:t>: Ils ne sont plus en activités.</a:t>
            </a:r>
          </a:p>
          <a:p>
            <a:pPr marL="449263" indent="0">
              <a:spcBef>
                <a:spcPct val="0"/>
              </a:spcBef>
              <a:spcAft>
                <a:spcPts val="600"/>
              </a:spcAft>
              <a:buNone/>
            </a:pPr>
            <a:r>
              <a:rPr lang="fr-FR" altLang="fr-FR" sz="4200" dirty="0">
                <a:latin typeface="Calibri" panose="020F0502020204030204" pitchFamily="34" charset="0"/>
              </a:rPr>
              <a:t>En cas de reprise d’activités, leurs droits ou ceux de leur conjoint veuf sont suspendus pendant la durée de la CEE.</a:t>
            </a:r>
          </a:p>
          <a:p>
            <a:pPr marL="0" indent="0">
              <a:spcBef>
                <a:spcPct val="0"/>
              </a:spcBef>
              <a:buNone/>
            </a:pPr>
            <a:endParaRPr lang="fr-FR" altLang="fr-FR" sz="4000" dirty="0">
              <a:highlight>
                <a:srgbClr val="00FF00"/>
              </a:highlight>
              <a:latin typeface="Calibri" panose="020F0502020204030204" pitchFamily="34" charset="0"/>
            </a:endParaRPr>
          </a:p>
          <a:p>
            <a:endParaRPr lang="fr-FR" dirty="0"/>
          </a:p>
        </p:txBody>
      </p:sp>
      <p:sp>
        <p:nvSpPr>
          <p:cNvPr id="5" name="Rectangle 4">
            <a:extLst>
              <a:ext uri="{FF2B5EF4-FFF2-40B4-BE49-F238E27FC236}">
                <a16:creationId xmlns:a16="http://schemas.microsoft.com/office/drawing/2014/main" id="{30AE98FE-FB3C-4C9E-8439-AECB7A15A3F5}"/>
              </a:ext>
            </a:extLst>
          </p:cNvPr>
          <p:cNvSpPr/>
          <p:nvPr/>
        </p:nvSpPr>
        <p:spPr>
          <a:xfrm flipV="1">
            <a:off x="746198" y="1264800"/>
            <a:ext cx="8096967" cy="457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pic>
        <p:nvPicPr>
          <p:cNvPr id="7" name="Image 6" descr="Logo_DJS_Header-2.png">
            <a:extLst>
              <a:ext uri="{FF2B5EF4-FFF2-40B4-BE49-F238E27FC236}">
                <a16:creationId xmlns:a16="http://schemas.microsoft.com/office/drawing/2014/main" id="{441A4E9A-DF44-4CF0-A001-52276632AB34}"/>
              </a:ext>
            </a:extLst>
          </p:cNvPr>
          <p:cNvPicPr/>
          <p:nvPr/>
        </p:nvPicPr>
        <p:blipFill>
          <a:blip r:embed="rId3" cstate="print"/>
          <a:stretch>
            <a:fillRect/>
          </a:stretch>
        </p:blipFill>
        <p:spPr>
          <a:xfrm>
            <a:off x="11142453" y="210742"/>
            <a:ext cx="879894" cy="365125"/>
          </a:xfrm>
          <a:prstGeom prst="rect">
            <a:avLst/>
          </a:prstGeom>
        </p:spPr>
      </p:pic>
    </p:spTree>
    <p:extLst>
      <p:ext uri="{BB962C8B-B14F-4D97-AF65-F5344CB8AC3E}">
        <p14:creationId xmlns:p14="http://schemas.microsoft.com/office/powerpoint/2010/main" val="37589591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776CCFA-3027-41FF-9EB2-23C052D2B338}"/>
              </a:ext>
            </a:extLst>
          </p:cNvPr>
          <p:cNvSpPr>
            <a:spLocks noGrp="1"/>
          </p:cNvSpPr>
          <p:nvPr>
            <p:ph idx="1"/>
          </p:nvPr>
        </p:nvSpPr>
        <p:spPr>
          <a:xfrm>
            <a:off x="440267" y="1348160"/>
            <a:ext cx="11353800" cy="5299097"/>
          </a:xfrm>
        </p:spPr>
        <p:txBody>
          <a:bodyPr>
            <a:noAutofit/>
          </a:bodyPr>
          <a:lstStyle/>
          <a:p>
            <a:pPr marL="0" indent="0">
              <a:spcAft>
                <a:spcPts val="1200"/>
              </a:spcAft>
              <a:buNone/>
            </a:pPr>
            <a:r>
              <a:rPr lang="fr-FR" sz="2400" dirty="0"/>
              <a:t>Le titulaire CEE est affilié au </a:t>
            </a:r>
            <a:r>
              <a:rPr lang="fr-FR" sz="2400" b="1" dirty="0"/>
              <a:t>Régime Général des Salariés (RGS) </a:t>
            </a:r>
            <a:r>
              <a:rPr lang="fr-FR" sz="2400" dirty="0"/>
              <a:t>durant la durée de la CEE.</a:t>
            </a:r>
          </a:p>
          <a:p>
            <a:pPr>
              <a:spcBef>
                <a:spcPct val="0"/>
              </a:spcBef>
              <a:buFont typeface="Wingdings" panose="05000000000000000000" pitchFamily="2" charset="2"/>
              <a:buChar char="q"/>
            </a:pPr>
            <a:r>
              <a:rPr lang="fr-FR" altLang="fr-FR" sz="2400" u="sng" dirty="0"/>
              <a:t>Pour éviter </a:t>
            </a:r>
            <a:r>
              <a:rPr lang="fr-FR" altLang="fr-FR" sz="2400" dirty="0"/>
              <a:t>à l’organisateur la </a:t>
            </a:r>
            <a:r>
              <a:rPr lang="fr-FR" altLang="fr-FR" sz="2400" u="sng" dirty="0"/>
              <a:t>prise en charge le titulaire CEE au-delà du séjour</a:t>
            </a:r>
            <a:r>
              <a:rPr lang="fr-FR" altLang="fr-FR" sz="2400" dirty="0"/>
              <a:t>, il faut inscrire :</a:t>
            </a:r>
          </a:p>
          <a:p>
            <a:pPr marL="447675" indent="-447675">
              <a:spcBef>
                <a:spcPct val="0"/>
              </a:spcBef>
              <a:buFontTx/>
              <a:buChar char="-"/>
            </a:pPr>
            <a:r>
              <a:rPr lang="fr-FR" altLang="fr-FR" sz="2400" dirty="0"/>
              <a:t>les </a:t>
            </a:r>
            <a:r>
              <a:rPr lang="fr-FR" altLang="fr-FR" sz="2400" b="1" dirty="0"/>
              <a:t>dates de début et fin d’activités </a:t>
            </a:r>
            <a:r>
              <a:rPr lang="fr-FR" altLang="fr-FR" sz="2400" dirty="0"/>
              <a:t>sur la Déclaration </a:t>
            </a:r>
            <a:r>
              <a:rPr lang="fr-FR" altLang="fr-FR" sz="2400" u="sng" dirty="0"/>
              <a:t>Préalable</a:t>
            </a:r>
            <a:r>
              <a:rPr lang="fr-FR" altLang="fr-FR" sz="2400" dirty="0"/>
              <a:t> A l’Embauche (</a:t>
            </a:r>
            <a:r>
              <a:rPr lang="fr-FR" altLang="fr-FR" sz="2400" b="1" dirty="0"/>
              <a:t>DPAE) </a:t>
            </a:r>
            <a:r>
              <a:rPr lang="fr-FR" altLang="fr-FR" sz="2400" dirty="0"/>
              <a:t>;</a:t>
            </a:r>
          </a:p>
          <a:p>
            <a:pPr marL="447675" indent="-447675">
              <a:spcBef>
                <a:spcPct val="0"/>
              </a:spcBef>
              <a:buFontTx/>
              <a:buChar char="-"/>
            </a:pPr>
            <a:r>
              <a:rPr lang="fr-FR" altLang="fr-FR" sz="2400" dirty="0"/>
              <a:t>les </a:t>
            </a:r>
            <a:r>
              <a:rPr lang="fr-FR" altLang="fr-FR" sz="2400" b="1" dirty="0"/>
              <a:t>dates de fin de convention </a:t>
            </a:r>
            <a:r>
              <a:rPr lang="fr-FR" altLang="fr-FR" sz="2400" dirty="0"/>
              <a:t>sur la Déclaration de Main D’œuvre </a:t>
            </a:r>
            <a:r>
              <a:rPr lang="fr-FR" altLang="fr-FR" sz="2400" b="1" dirty="0"/>
              <a:t>(DMO)</a:t>
            </a:r>
            <a:r>
              <a:rPr lang="fr-FR" altLang="fr-FR" sz="2400" dirty="0"/>
              <a:t>. </a:t>
            </a:r>
          </a:p>
          <a:p>
            <a:pPr>
              <a:lnSpc>
                <a:spcPct val="120000"/>
              </a:lnSpc>
              <a:spcBef>
                <a:spcPct val="0"/>
              </a:spcBef>
              <a:buFontTx/>
              <a:buNone/>
            </a:pPr>
            <a:endParaRPr lang="fr-FR" altLang="fr-FR" sz="2400" dirty="0"/>
          </a:p>
          <a:p>
            <a:pPr>
              <a:spcBef>
                <a:spcPct val="0"/>
              </a:spcBef>
              <a:buFont typeface="Wingdings" panose="05000000000000000000" pitchFamily="2" charset="2"/>
              <a:buChar char="q"/>
            </a:pPr>
            <a:r>
              <a:rPr lang="fr-FR" altLang="fr-FR" sz="2400" b="1" dirty="0"/>
              <a:t>La DMO </a:t>
            </a:r>
            <a:r>
              <a:rPr lang="fr-FR" altLang="fr-FR" sz="2400" dirty="0"/>
              <a:t>permettra :</a:t>
            </a:r>
          </a:p>
          <a:p>
            <a:pPr>
              <a:spcBef>
                <a:spcPct val="0"/>
              </a:spcBef>
              <a:buFontTx/>
              <a:buChar char="-"/>
            </a:pPr>
            <a:r>
              <a:rPr lang="fr-FR" altLang="fr-FR" sz="2400" b="1" dirty="0"/>
              <a:t>au titulaire CEE </a:t>
            </a:r>
            <a:r>
              <a:rPr lang="fr-FR" altLang="fr-FR" sz="2400" dirty="0"/>
              <a:t>de </a:t>
            </a:r>
            <a:r>
              <a:rPr lang="fr-FR" altLang="fr-FR" sz="2400" u="sng" dirty="0"/>
              <a:t>retrouver son régime de couverture sociale d’origine </a:t>
            </a:r>
            <a:r>
              <a:rPr lang="fr-FR" altLang="fr-FR" sz="2400" b="1" u="sng" dirty="0"/>
              <a:t>(RNS, RSPF, retraités, étudiants)</a:t>
            </a:r>
            <a:r>
              <a:rPr lang="fr-FR" altLang="fr-FR" sz="2400" b="1" u="sng" dirty="0">
                <a:solidFill>
                  <a:srgbClr val="006600"/>
                </a:solidFill>
              </a:rPr>
              <a:t>*</a:t>
            </a:r>
            <a:r>
              <a:rPr lang="fr-FR" altLang="fr-FR" sz="2400" b="1" u="sng" dirty="0"/>
              <a:t>.</a:t>
            </a:r>
          </a:p>
          <a:p>
            <a:pPr>
              <a:spcBef>
                <a:spcPct val="0"/>
              </a:spcBef>
              <a:buFontTx/>
              <a:buChar char="-"/>
            </a:pPr>
            <a:r>
              <a:rPr lang="fr-FR" altLang="fr-FR" sz="2400" b="1" dirty="0"/>
              <a:t>à l’organisateur </a:t>
            </a:r>
            <a:r>
              <a:rPr lang="fr-FR" altLang="fr-FR" sz="2400" dirty="0"/>
              <a:t>du CVL ou formation BAFA/BAFD </a:t>
            </a:r>
            <a:r>
              <a:rPr lang="fr-FR" altLang="fr-FR" sz="2400" u="sng" dirty="0"/>
              <a:t>de faire cesser le prélèvement des cotisations sociales</a:t>
            </a:r>
            <a:r>
              <a:rPr lang="fr-FR" altLang="fr-FR" sz="2400" dirty="0"/>
              <a:t>.</a:t>
            </a:r>
          </a:p>
          <a:p>
            <a:pPr marL="0" indent="0">
              <a:spcBef>
                <a:spcPct val="0"/>
              </a:spcBef>
              <a:buNone/>
            </a:pPr>
            <a:endParaRPr lang="fr-FR" altLang="fr-FR" sz="2000" dirty="0">
              <a:latin typeface="Calibri" panose="020F0502020204030204" pitchFamily="34" charset="0"/>
            </a:endParaRPr>
          </a:p>
          <a:p>
            <a:pPr marL="0" indent="0">
              <a:spcBef>
                <a:spcPct val="0"/>
              </a:spcBef>
              <a:buNone/>
            </a:pPr>
            <a:r>
              <a:rPr lang="fr-FR" altLang="fr-FR" sz="2000" b="1" u="sng" dirty="0">
                <a:solidFill>
                  <a:srgbClr val="006600"/>
                </a:solidFill>
                <a:latin typeface="Calibri" panose="020F0502020204030204" pitchFamily="34" charset="0"/>
              </a:rPr>
              <a:t>NB </a:t>
            </a:r>
            <a:r>
              <a:rPr lang="fr-FR" altLang="fr-FR" sz="2000" b="1" dirty="0">
                <a:solidFill>
                  <a:srgbClr val="006600"/>
                </a:solidFill>
                <a:latin typeface="Calibri" panose="020F0502020204030204" pitchFamily="34" charset="0"/>
              </a:rPr>
              <a:t>: Incidence des indemnités CEE sur les aides sociales (bonification du conjoint à charge et complément familial lors du calcul de la moyenne économique journalière).</a:t>
            </a:r>
          </a:p>
        </p:txBody>
      </p:sp>
      <p:pic>
        <p:nvPicPr>
          <p:cNvPr id="6" name="Image 5" descr="Logo_DJS_Header-2.png">
            <a:extLst>
              <a:ext uri="{FF2B5EF4-FFF2-40B4-BE49-F238E27FC236}">
                <a16:creationId xmlns:a16="http://schemas.microsoft.com/office/drawing/2014/main" id="{347EC65B-1AEE-495D-9CDF-C1365F974FC6}"/>
              </a:ext>
            </a:extLst>
          </p:cNvPr>
          <p:cNvPicPr/>
          <p:nvPr/>
        </p:nvPicPr>
        <p:blipFill>
          <a:blip r:embed="rId3" cstate="print"/>
          <a:stretch>
            <a:fillRect/>
          </a:stretch>
        </p:blipFill>
        <p:spPr>
          <a:xfrm>
            <a:off x="11142453" y="210742"/>
            <a:ext cx="879894" cy="365125"/>
          </a:xfrm>
          <a:prstGeom prst="rect">
            <a:avLst/>
          </a:prstGeom>
        </p:spPr>
      </p:pic>
      <p:sp>
        <p:nvSpPr>
          <p:cNvPr id="7" name="Titre 1">
            <a:extLst>
              <a:ext uri="{FF2B5EF4-FFF2-40B4-BE49-F238E27FC236}">
                <a16:creationId xmlns:a16="http://schemas.microsoft.com/office/drawing/2014/main" id="{B37F1BBE-2F1C-4F7C-A945-F52BB7DF0CA9}"/>
              </a:ext>
            </a:extLst>
          </p:cNvPr>
          <p:cNvSpPr txBox="1">
            <a:spLocks/>
          </p:cNvSpPr>
          <p:nvPr/>
        </p:nvSpPr>
        <p:spPr>
          <a:xfrm>
            <a:off x="609600" y="414867"/>
            <a:ext cx="10972800" cy="777325"/>
          </a:xfrm>
          <a:prstGeom prst="rect">
            <a:avLst/>
          </a:prstGeom>
        </p:spPr>
        <p:txBody>
          <a:bodyPr vert="horz" lIns="91440" tIns="45720" rIns="91440" bIns="45720" rtlCol="0" anchor="b">
            <a:noAutofit/>
          </a:bodyPr>
          <a:lstStyle>
            <a:lvl1pPr algn="l" defTabSz="1219170" rtl="0" eaLnBrk="1" latinLnBrk="0" hangingPunct="1">
              <a:spcBef>
                <a:spcPct val="0"/>
              </a:spcBef>
              <a:buNone/>
              <a:defRPr sz="2667" b="1" kern="1200">
                <a:solidFill>
                  <a:schemeClr val="tx1"/>
                </a:solidFill>
                <a:latin typeface="+mj-lt"/>
                <a:ea typeface="+mj-ea"/>
                <a:cs typeface="+mj-cs"/>
              </a:defRPr>
            </a:lvl1pPr>
          </a:lstStyle>
          <a:p>
            <a:endParaRPr lang="fr-FR" sz="4000" kern="10" dirty="0">
              <a:ln w="9525">
                <a:noFill/>
                <a:round/>
                <a:headEnd/>
                <a:tailEnd/>
              </a:ln>
              <a:solidFill>
                <a:srgbClr val="0070C0"/>
              </a:solidFill>
              <a:latin typeface="Arial Narrow"/>
              <a:ea typeface="+mn-ea"/>
              <a:cs typeface="+mn-cs"/>
            </a:endParaRPr>
          </a:p>
        </p:txBody>
      </p:sp>
      <p:sp>
        <p:nvSpPr>
          <p:cNvPr id="9" name="Titre 1">
            <a:extLst>
              <a:ext uri="{FF2B5EF4-FFF2-40B4-BE49-F238E27FC236}">
                <a16:creationId xmlns:a16="http://schemas.microsoft.com/office/drawing/2014/main" id="{43E561CC-35B8-4FB5-A3E1-7B5D82DEE7C1}"/>
              </a:ext>
            </a:extLst>
          </p:cNvPr>
          <p:cNvSpPr>
            <a:spLocks noGrp="1"/>
          </p:cNvSpPr>
          <p:nvPr>
            <p:ph type="title"/>
          </p:nvPr>
        </p:nvSpPr>
        <p:spPr>
          <a:xfrm>
            <a:off x="609601" y="274639"/>
            <a:ext cx="10972800" cy="777325"/>
          </a:xfrm>
        </p:spPr>
        <p:txBody>
          <a:bodyPr>
            <a:normAutofit/>
          </a:bodyPr>
          <a:lstStyle/>
          <a:p>
            <a:pPr algn="l"/>
            <a:r>
              <a:rPr lang="fr-FR" sz="4000" b="1" dirty="0">
                <a:solidFill>
                  <a:schemeClr val="accent1"/>
                </a:solidFill>
                <a:latin typeface="Arial Narrow" panose="020B0606020202030204" pitchFamily="34" charset="0"/>
              </a:rPr>
              <a:t>Déclaration des titulaires de la CEE à la CPS</a:t>
            </a:r>
          </a:p>
        </p:txBody>
      </p:sp>
      <p:sp>
        <p:nvSpPr>
          <p:cNvPr id="10" name="Rectangle 9">
            <a:extLst>
              <a:ext uri="{FF2B5EF4-FFF2-40B4-BE49-F238E27FC236}">
                <a16:creationId xmlns:a16="http://schemas.microsoft.com/office/drawing/2014/main" id="{83D65C44-E7D2-4E81-A8E9-EB76D4885275}"/>
              </a:ext>
            </a:extLst>
          </p:cNvPr>
          <p:cNvSpPr/>
          <p:nvPr/>
        </p:nvSpPr>
        <p:spPr>
          <a:xfrm>
            <a:off x="728132" y="946013"/>
            <a:ext cx="8772925" cy="457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Tree>
    <p:extLst>
      <p:ext uri="{BB962C8B-B14F-4D97-AF65-F5344CB8AC3E}">
        <p14:creationId xmlns:p14="http://schemas.microsoft.com/office/powerpoint/2010/main" val="37406618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DDA076-364D-4ECD-A0FE-D16254B38B10}"/>
              </a:ext>
            </a:extLst>
          </p:cNvPr>
          <p:cNvSpPr>
            <a:spLocks noGrp="1"/>
          </p:cNvSpPr>
          <p:nvPr>
            <p:ph type="title"/>
          </p:nvPr>
        </p:nvSpPr>
        <p:spPr>
          <a:xfrm>
            <a:off x="679449" y="3733802"/>
            <a:ext cx="7914902" cy="778932"/>
          </a:xfrm>
        </p:spPr>
        <p:txBody>
          <a:bodyPr>
            <a:noAutofit/>
          </a:bodyPr>
          <a:lstStyle/>
          <a:p>
            <a:pPr marL="571500" indent="-571500">
              <a:buFont typeface="Wingdings" panose="05000000000000000000" pitchFamily="2" charset="2"/>
              <a:buChar char="Ø"/>
            </a:pPr>
            <a:r>
              <a:rPr lang="fr-FR" sz="3600" dirty="0">
                <a:solidFill>
                  <a:schemeClr val="accent1"/>
                </a:solidFill>
              </a:rPr>
              <a:t>A l’année  : </a:t>
            </a:r>
            <a:r>
              <a:rPr lang="fr-FR" sz="3600" dirty="0"/>
              <a:t>90 jours </a:t>
            </a:r>
            <a:r>
              <a:rPr lang="fr-FR" sz="3600" u="sng" dirty="0"/>
              <a:t>par an</a:t>
            </a:r>
            <a:r>
              <a:rPr lang="fr-FR" sz="3600" dirty="0"/>
              <a:t> au plus</a:t>
            </a:r>
            <a:endParaRPr lang="fr-FR" sz="3600" dirty="0">
              <a:solidFill>
                <a:srgbClr val="0000FF"/>
              </a:solidFill>
            </a:endParaRPr>
          </a:p>
        </p:txBody>
      </p:sp>
      <p:sp>
        <p:nvSpPr>
          <p:cNvPr id="4" name="Espace réservé du texte 3">
            <a:extLst>
              <a:ext uri="{FF2B5EF4-FFF2-40B4-BE49-F238E27FC236}">
                <a16:creationId xmlns:a16="http://schemas.microsoft.com/office/drawing/2014/main" id="{E7677512-D505-42E4-AB8D-A0630BE0335B}"/>
              </a:ext>
            </a:extLst>
          </p:cNvPr>
          <p:cNvSpPr>
            <a:spLocks noGrp="1"/>
          </p:cNvSpPr>
          <p:nvPr>
            <p:ph type="body" sz="half" idx="2"/>
          </p:nvPr>
        </p:nvSpPr>
        <p:spPr>
          <a:xfrm>
            <a:off x="679449" y="2777068"/>
            <a:ext cx="10972800" cy="956733"/>
          </a:xfrm>
        </p:spPr>
        <p:txBody>
          <a:bodyPr>
            <a:normAutofit fontScale="92500"/>
          </a:bodyPr>
          <a:lstStyle/>
          <a:p>
            <a:pPr marL="571500" indent="-571500">
              <a:buFont typeface="Wingdings" panose="05000000000000000000" pitchFamily="2" charset="2"/>
              <a:buChar char="Ø"/>
            </a:pPr>
            <a:r>
              <a:rPr lang="fr-FR" altLang="fr-FR" sz="3900" b="1" dirty="0">
                <a:solidFill>
                  <a:schemeClr val="accent1"/>
                </a:solidFill>
              </a:rPr>
              <a:t>Par tranche de 24 heures : </a:t>
            </a:r>
            <a:r>
              <a:rPr lang="fr-FR" altLang="fr-FR" sz="3900" b="1" dirty="0">
                <a:latin typeface="Calibri" panose="020F0502020204030204" pitchFamily="34" charset="0"/>
              </a:rPr>
              <a:t>13 heures </a:t>
            </a:r>
            <a:r>
              <a:rPr lang="fr-FR" altLang="fr-FR" sz="3900" b="1" u="sng" dirty="0">
                <a:latin typeface="Calibri" panose="020F0502020204030204" pitchFamily="34" charset="0"/>
              </a:rPr>
              <a:t>par jour</a:t>
            </a:r>
            <a:r>
              <a:rPr lang="fr-FR" altLang="fr-FR" sz="3900" b="1" dirty="0">
                <a:latin typeface="Calibri" panose="020F0502020204030204" pitchFamily="34" charset="0"/>
              </a:rPr>
              <a:t> au plus</a:t>
            </a:r>
            <a:endParaRPr lang="fr-FR" altLang="fr-FR" sz="3900" u="sng" dirty="0">
              <a:solidFill>
                <a:srgbClr val="FF0000"/>
              </a:solidFill>
              <a:latin typeface="Calibri" panose="020F0502020204030204" pitchFamily="34" charset="0"/>
            </a:endParaRPr>
          </a:p>
          <a:p>
            <a:endParaRPr lang="fr-FR" altLang="fr-FR" sz="1800" u="sng" dirty="0">
              <a:solidFill>
                <a:srgbClr val="FF0000"/>
              </a:solidFill>
              <a:latin typeface="Calibri" panose="020F0502020204030204" pitchFamily="34" charset="0"/>
            </a:endParaRPr>
          </a:p>
          <a:p>
            <a:pPr marL="285750" indent="-285750">
              <a:buFont typeface="Arial" panose="020B0604020202020204" pitchFamily="34" charset="0"/>
              <a:buChar char="•"/>
            </a:pPr>
            <a:endParaRPr lang="fr-FR" dirty="0"/>
          </a:p>
        </p:txBody>
      </p:sp>
      <p:pic>
        <p:nvPicPr>
          <p:cNvPr id="6" name="Image 5" descr="Logo_DJS_Header-2.png">
            <a:extLst>
              <a:ext uri="{FF2B5EF4-FFF2-40B4-BE49-F238E27FC236}">
                <a16:creationId xmlns:a16="http://schemas.microsoft.com/office/drawing/2014/main" id="{347EC65B-1AEE-495D-9CDF-C1365F974FC6}"/>
              </a:ext>
            </a:extLst>
          </p:cNvPr>
          <p:cNvPicPr/>
          <p:nvPr/>
        </p:nvPicPr>
        <p:blipFill>
          <a:blip r:embed="rId3" cstate="print"/>
          <a:stretch>
            <a:fillRect/>
          </a:stretch>
        </p:blipFill>
        <p:spPr>
          <a:xfrm>
            <a:off x="11142453" y="210742"/>
            <a:ext cx="879894" cy="365125"/>
          </a:xfrm>
          <a:prstGeom prst="rect">
            <a:avLst/>
          </a:prstGeom>
        </p:spPr>
      </p:pic>
      <p:sp>
        <p:nvSpPr>
          <p:cNvPr id="7" name="Titre 1">
            <a:extLst>
              <a:ext uri="{FF2B5EF4-FFF2-40B4-BE49-F238E27FC236}">
                <a16:creationId xmlns:a16="http://schemas.microsoft.com/office/drawing/2014/main" id="{B37F1BBE-2F1C-4F7C-A945-F52BB7DF0CA9}"/>
              </a:ext>
            </a:extLst>
          </p:cNvPr>
          <p:cNvSpPr txBox="1">
            <a:spLocks/>
          </p:cNvSpPr>
          <p:nvPr/>
        </p:nvSpPr>
        <p:spPr>
          <a:xfrm>
            <a:off x="679449" y="414867"/>
            <a:ext cx="10972800" cy="956733"/>
          </a:xfrm>
          <a:prstGeom prst="rect">
            <a:avLst/>
          </a:prstGeom>
        </p:spPr>
        <p:txBody>
          <a:bodyPr vert="horz" lIns="91440" tIns="45720" rIns="91440" bIns="45720" rtlCol="0" anchor="b">
            <a:noAutofit/>
          </a:bodyPr>
          <a:lstStyle>
            <a:lvl1pPr algn="l" defTabSz="1219170" rtl="0" eaLnBrk="1" latinLnBrk="0" hangingPunct="1">
              <a:spcBef>
                <a:spcPct val="0"/>
              </a:spcBef>
              <a:buNone/>
              <a:defRPr sz="2667" b="1" kern="1200">
                <a:solidFill>
                  <a:schemeClr val="tx1"/>
                </a:solidFill>
                <a:latin typeface="+mj-lt"/>
                <a:ea typeface="+mj-ea"/>
                <a:cs typeface="+mj-cs"/>
              </a:defRPr>
            </a:lvl1pPr>
          </a:lstStyle>
          <a:p>
            <a:r>
              <a:rPr lang="fr-FR" sz="4400" kern="10" dirty="0">
                <a:ln w="9525">
                  <a:noFill/>
                  <a:round/>
                  <a:headEnd/>
                  <a:tailEnd/>
                </a:ln>
                <a:solidFill>
                  <a:srgbClr val="0070C0"/>
                </a:solidFill>
                <a:latin typeface="Arial Narrow"/>
              </a:rPr>
              <a:t>Durée maximale des activités CEE </a:t>
            </a:r>
            <a:r>
              <a:rPr lang="fr-FR" altLang="fr-FR" sz="2000" dirty="0">
                <a:solidFill>
                  <a:srgbClr val="0000FF"/>
                </a:solidFill>
                <a:latin typeface="Calibri" panose="020F0502020204030204" pitchFamily="34" charset="0"/>
              </a:rPr>
              <a:t>(art 4 de la LP 2014-19)</a:t>
            </a:r>
          </a:p>
        </p:txBody>
      </p:sp>
      <p:sp>
        <p:nvSpPr>
          <p:cNvPr id="8" name="Rectangle 7">
            <a:extLst>
              <a:ext uri="{FF2B5EF4-FFF2-40B4-BE49-F238E27FC236}">
                <a16:creationId xmlns:a16="http://schemas.microsoft.com/office/drawing/2014/main" id="{EAC7B8D5-CB1C-477A-ABC4-815B43E1CCC8}"/>
              </a:ext>
            </a:extLst>
          </p:cNvPr>
          <p:cNvSpPr/>
          <p:nvPr/>
        </p:nvSpPr>
        <p:spPr>
          <a:xfrm flipV="1">
            <a:off x="798667" y="1257369"/>
            <a:ext cx="7473265" cy="4649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17" name="Espace réservé du contenu 9">
            <a:extLst>
              <a:ext uri="{FF2B5EF4-FFF2-40B4-BE49-F238E27FC236}">
                <a16:creationId xmlns:a16="http://schemas.microsoft.com/office/drawing/2014/main" id="{DAE1605D-E40C-4CD9-91C0-73BECB7AD5F9}"/>
              </a:ext>
            </a:extLst>
          </p:cNvPr>
          <p:cNvSpPr>
            <a:spLocks noGrp="1"/>
          </p:cNvSpPr>
          <p:nvPr>
            <p:ph sz="half" idx="1"/>
          </p:nvPr>
        </p:nvSpPr>
        <p:spPr>
          <a:xfrm>
            <a:off x="679449" y="1583268"/>
            <a:ext cx="10463003" cy="710618"/>
          </a:xfrm>
        </p:spPr>
        <p:txBody>
          <a:bodyPr>
            <a:normAutofit/>
          </a:bodyPr>
          <a:lstStyle/>
          <a:p>
            <a:pPr marL="0" indent="0">
              <a:buNone/>
            </a:pPr>
            <a:r>
              <a:rPr lang="fr-FR" sz="4000" b="1" dirty="0"/>
              <a:t>En Centre avec et sans hébergement</a:t>
            </a:r>
          </a:p>
        </p:txBody>
      </p:sp>
    </p:spTree>
    <p:extLst>
      <p:ext uri="{BB962C8B-B14F-4D97-AF65-F5344CB8AC3E}">
        <p14:creationId xmlns:p14="http://schemas.microsoft.com/office/powerpoint/2010/main" val="5752247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776CCFA-3027-41FF-9EB2-23C052D2B338}"/>
              </a:ext>
            </a:extLst>
          </p:cNvPr>
          <p:cNvSpPr>
            <a:spLocks noGrp="1"/>
          </p:cNvSpPr>
          <p:nvPr>
            <p:ph idx="1"/>
          </p:nvPr>
        </p:nvSpPr>
        <p:spPr>
          <a:xfrm>
            <a:off x="677333" y="1348160"/>
            <a:ext cx="10905066" cy="5299097"/>
          </a:xfrm>
        </p:spPr>
        <p:txBody>
          <a:bodyPr>
            <a:noAutofit/>
          </a:bodyPr>
          <a:lstStyle/>
          <a:p>
            <a:pPr marL="0" indent="0">
              <a:lnSpc>
                <a:spcPct val="120000"/>
              </a:lnSpc>
              <a:spcBef>
                <a:spcPct val="10000"/>
              </a:spcBef>
              <a:buNone/>
            </a:pPr>
            <a:r>
              <a:rPr lang="fr-FR" altLang="fr-FR" sz="3600" b="1" dirty="0">
                <a:solidFill>
                  <a:srgbClr val="0070C0"/>
                </a:solidFill>
                <a:latin typeface="Calibri" panose="020F0502020204030204" pitchFamily="34" charset="0"/>
              </a:rPr>
              <a:t>En CLSH et en CVH :</a:t>
            </a:r>
          </a:p>
          <a:p>
            <a:pPr marL="0" indent="0">
              <a:lnSpc>
                <a:spcPct val="120000"/>
              </a:lnSpc>
              <a:spcBef>
                <a:spcPct val="10000"/>
              </a:spcBef>
              <a:buNone/>
            </a:pPr>
            <a:r>
              <a:rPr lang="fr-FR" altLang="fr-FR" sz="2400" b="1" u="sng" dirty="0">
                <a:latin typeface="Calibri" panose="020F0502020204030204" pitchFamily="34" charset="0"/>
              </a:rPr>
              <a:t>Par période de 7 jours </a:t>
            </a:r>
            <a:r>
              <a:rPr lang="fr-FR" altLang="fr-FR" sz="1600" b="1" dirty="0">
                <a:solidFill>
                  <a:srgbClr val="0000FF"/>
                </a:solidFill>
                <a:latin typeface="Calibri" panose="020F0502020204030204" pitchFamily="34" charset="0"/>
              </a:rPr>
              <a:t>(art 4 de la LP 2014-19)</a:t>
            </a:r>
          </a:p>
          <a:p>
            <a:pPr>
              <a:lnSpc>
                <a:spcPct val="120000"/>
              </a:lnSpc>
              <a:spcBef>
                <a:spcPct val="10000"/>
              </a:spcBef>
            </a:pPr>
            <a:r>
              <a:rPr lang="fr-FR" altLang="fr-FR" sz="2400" dirty="0">
                <a:latin typeface="Calibri" panose="020F0502020204030204" pitchFamily="34" charset="0"/>
              </a:rPr>
              <a:t>24 heures consécutives </a:t>
            </a:r>
            <a:r>
              <a:rPr lang="fr-FR" altLang="fr-FR" sz="2400" u="sng" dirty="0">
                <a:latin typeface="Calibri" panose="020F0502020204030204" pitchFamily="34" charset="0"/>
              </a:rPr>
              <a:t>minimum ;</a:t>
            </a:r>
            <a:r>
              <a:rPr lang="fr-FR" altLang="fr-FR" sz="2400" dirty="0">
                <a:latin typeface="Calibri" panose="020F0502020204030204" pitchFamily="34" charset="0"/>
              </a:rPr>
              <a:t> </a:t>
            </a:r>
          </a:p>
          <a:p>
            <a:pPr>
              <a:lnSpc>
                <a:spcPct val="120000"/>
              </a:lnSpc>
              <a:spcBef>
                <a:spcPct val="10000"/>
              </a:spcBef>
            </a:pPr>
            <a:r>
              <a:rPr lang="fr-FR" altLang="fr-FR" sz="2400" dirty="0">
                <a:latin typeface="Calibri" panose="020F0502020204030204" pitchFamily="34" charset="0"/>
              </a:rPr>
              <a:t>6 jours par semaine </a:t>
            </a:r>
            <a:r>
              <a:rPr lang="fr-FR" altLang="fr-FR" sz="2400" u="sng" dirty="0">
                <a:latin typeface="Calibri" panose="020F0502020204030204" pitchFamily="34" charset="0"/>
              </a:rPr>
              <a:t>maximum.</a:t>
            </a:r>
          </a:p>
          <a:p>
            <a:pPr marL="0" indent="0">
              <a:lnSpc>
                <a:spcPct val="120000"/>
              </a:lnSpc>
              <a:spcBef>
                <a:spcPct val="10000"/>
              </a:spcBef>
              <a:buNone/>
            </a:pPr>
            <a:r>
              <a:rPr lang="fr-FR" altLang="fr-FR" sz="3600" b="1" dirty="0">
                <a:solidFill>
                  <a:srgbClr val="0066CC"/>
                </a:solidFill>
                <a:latin typeface="Calibri" panose="020F0502020204030204" pitchFamily="34" charset="0"/>
              </a:rPr>
              <a:t>En CVH :</a:t>
            </a:r>
          </a:p>
          <a:p>
            <a:pPr marL="0" indent="0">
              <a:lnSpc>
                <a:spcPct val="120000"/>
              </a:lnSpc>
              <a:spcBef>
                <a:spcPct val="10000"/>
              </a:spcBef>
              <a:buNone/>
            </a:pPr>
            <a:r>
              <a:rPr lang="fr-FR" altLang="fr-FR" sz="2400" b="1" u="sng" dirty="0">
                <a:latin typeface="Calibri" panose="020F0502020204030204" pitchFamily="34" charset="0"/>
              </a:rPr>
              <a:t>Par tranche de 24 heures en jours travaillés</a:t>
            </a:r>
            <a:endParaRPr lang="fr-FR" altLang="fr-FR" sz="1600" b="1" dirty="0">
              <a:solidFill>
                <a:srgbClr val="0000FF"/>
              </a:solidFill>
              <a:latin typeface="Calibri" panose="020F0502020204030204" pitchFamily="34" charset="0"/>
            </a:endParaRPr>
          </a:p>
          <a:p>
            <a:pPr>
              <a:lnSpc>
                <a:spcPct val="120000"/>
              </a:lnSpc>
              <a:spcBef>
                <a:spcPct val="10000"/>
              </a:spcBef>
            </a:pPr>
            <a:r>
              <a:rPr lang="fr-FR" altLang="fr-FR" sz="2400" dirty="0">
                <a:latin typeface="Calibri" panose="020F0502020204030204" pitchFamily="34" charset="0"/>
              </a:rPr>
              <a:t>11 heures consécutives </a:t>
            </a:r>
            <a:r>
              <a:rPr lang="fr-FR" altLang="fr-FR" sz="1600" b="1" dirty="0">
                <a:solidFill>
                  <a:srgbClr val="0000FF"/>
                </a:solidFill>
                <a:latin typeface="Calibri" panose="020F0502020204030204" pitchFamily="34" charset="0"/>
              </a:rPr>
              <a:t>(art 4 de la LP 2014-19) </a:t>
            </a:r>
            <a:r>
              <a:rPr lang="fr-FR" altLang="fr-FR" sz="2400" dirty="0">
                <a:latin typeface="Calibri" panose="020F0502020204030204" pitchFamily="34" charset="0"/>
              </a:rPr>
              <a:t>;</a:t>
            </a:r>
          </a:p>
          <a:p>
            <a:pPr>
              <a:lnSpc>
                <a:spcPct val="120000"/>
              </a:lnSpc>
              <a:spcBef>
                <a:spcPct val="10000"/>
              </a:spcBef>
            </a:pPr>
            <a:r>
              <a:rPr lang="fr-FR" altLang="fr-FR" sz="2400" dirty="0">
                <a:latin typeface="Calibri" panose="020F0502020204030204" pitchFamily="34" charset="0"/>
              </a:rPr>
              <a:t>8 heures consécutives minimum </a:t>
            </a:r>
            <a:r>
              <a:rPr lang="fr-FR" altLang="fr-FR" sz="1600" b="1" dirty="0">
                <a:solidFill>
                  <a:srgbClr val="0000FF"/>
                </a:solidFill>
                <a:latin typeface="Calibri" panose="020F0502020204030204" pitchFamily="34" charset="0"/>
              </a:rPr>
              <a:t>(art 10 de l’arrêté 658/CM).</a:t>
            </a:r>
            <a:endParaRPr lang="fr-FR" altLang="fr-FR" sz="2000" b="1" u="sng" dirty="0">
              <a:latin typeface="Calibri" panose="020F0502020204030204" pitchFamily="34" charset="0"/>
            </a:endParaRPr>
          </a:p>
          <a:p>
            <a:pPr marL="0" indent="0">
              <a:lnSpc>
                <a:spcPct val="120000"/>
              </a:lnSpc>
              <a:spcBef>
                <a:spcPct val="10000"/>
              </a:spcBef>
              <a:buNone/>
            </a:pPr>
            <a:endParaRPr lang="fr-FR" altLang="fr-FR" sz="2000" b="1" u="sng" dirty="0">
              <a:latin typeface="Calibri" panose="020F0502020204030204" pitchFamily="34" charset="0"/>
            </a:endParaRPr>
          </a:p>
          <a:p>
            <a:pPr marL="0" indent="0">
              <a:lnSpc>
                <a:spcPct val="120000"/>
              </a:lnSpc>
              <a:spcBef>
                <a:spcPct val="10000"/>
              </a:spcBef>
              <a:buNone/>
            </a:pPr>
            <a:r>
              <a:rPr lang="fr-FR" altLang="fr-FR" sz="2000" b="1" u="sng" dirty="0">
                <a:latin typeface="Calibri" panose="020F0502020204030204" pitchFamily="34" charset="0"/>
              </a:rPr>
              <a:t>NB</a:t>
            </a:r>
            <a:r>
              <a:rPr lang="fr-FR" altLang="fr-FR" sz="2000" b="1" dirty="0">
                <a:latin typeface="Calibri" panose="020F0502020204030204" pitchFamily="34" charset="0"/>
              </a:rPr>
              <a:t> : Le temps de repos quotidien non pris donne lieu à un temps de repos compensateur équivalent</a:t>
            </a:r>
          </a:p>
        </p:txBody>
      </p:sp>
      <p:pic>
        <p:nvPicPr>
          <p:cNvPr id="6" name="Image 5" descr="Logo_DJS_Header-2.png">
            <a:extLst>
              <a:ext uri="{FF2B5EF4-FFF2-40B4-BE49-F238E27FC236}">
                <a16:creationId xmlns:a16="http://schemas.microsoft.com/office/drawing/2014/main" id="{347EC65B-1AEE-495D-9CDF-C1365F974FC6}"/>
              </a:ext>
            </a:extLst>
          </p:cNvPr>
          <p:cNvPicPr/>
          <p:nvPr/>
        </p:nvPicPr>
        <p:blipFill>
          <a:blip r:embed="rId3" cstate="print"/>
          <a:stretch>
            <a:fillRect/>
          </a:stretch>
        </p:blipFill>
        <p:spPr>
          <a:xfrm>
            <a:off x="11142453" y="210742"/>
            <a:ext cx="879894" cy="365125"/>
          </a:xfrm>
          <a:prstGeom prst="rect">
            <a:avLst/>
          </a:prstGeom>
        </p:spPr>
      </p:pic>
      <p:sp>
        <p:nvSpPr>
          <p:cNvPr id="7" name="Titre 1">
            <a:extLst>
              <a:ext uri="{FF2B5EF4-FFF2-40B4-BE49-F238E27FC236}">
                <a16:creationId xmlns:a16="http://schemas.microsoft.com/office/drawing/2014/main" id="{B37F1BBE-2F1C-4F7C-A945-F52BB7DF0CA9}"/>
              </a:ext>
            </a:extLst>
          </p:cNvPr>
          <p:cNvSpPr txBox="1">
            <a:spLocks/>
          </p:cNvSpPr>
          <p:nvPr/>
        </p:nvSpPr>
        <p:spPr>
          <a:xfrm>
            <a:off x="609600" y="731836"/>
            <a:ext cx="10972800" cy="460356"/>
          </a:xfrm>
          <a:prstGeom prst="rect">
            <a:avLst/>
          </a:prstGeom>
        </p:spPr>
        <p:txBody>
          <a:bodyPr vert="horz" lIns="91440" tIns="45720" rIns="91440" bIns="45720" rtlCol="0" anchor="b">
            <a:noAutofit/>
          </a:bodyPr>
          <a:lstStyle>
            <a:lvl1pPr algn="l" defTabSz="1219170" rtl="0" eaLnBrk="1" latinLnBrk="0" hangingPunct="1">
              <a:spcBef>
                <a:spcPct val="0"/>
              </a:spcBef>
              <a:buNone/>
              <a:defRPr sz="2667" b="1" kern="1200">
                <a:solidFill>
                  <a:schemeClr val="tx1"/>
                </a:solidFill>
                <a:latin typeface="+mj-lt"/>
                <a:ea typeface="+mj-ea"/>
                <a:cs typeface="+mj-cs"/>
              </a:defRPr>
            </a:lvl1pPr>
          </a:lstStyle>
          <a:p>
            <a:r>
              <a:rPr lang="fr-FR" sz="4800" kern="10" dirty="0">
                <a:ln w="9525">
                  <a:noFill/>
                  <a:round/>
                  <a:headEnd/>
                  <a:tailEnd/>
                </a:ln>
                <a:solidFill>
                  <a:srgbClr val="0070C0"/>
                </a:solidFill>
                <a:latin typeface="Arial Narrow"/>
                <a:ea typeface="+mn-ea"/>
                <a:cs typeface="+mn-cs"/>
              </a:rPr>
              <a:t>Temps de repos minimum</a:t>
            </a:r>
          </a:p>
        </p:txBody>
      </p:sp>
      <p:sp>
        <p:nvSpPr>
          <p:cNvPr id="8" name="Rectangle 7">
            <a:extLst>
              <a:ext uri="{FF2B5EF4-FFF2-40B4-BE49-F238E27FC236}">
                <a16:creationId xmlns:a16="http://schemas.microsoft.com/office/drawing/2014/main" id="{EAC7B8D5-CB1C-477A-ABC4-815B43E1CCC8}"/>
              </a:ext>
            </a:extLst>
          </p:cNvPr>
          <p:cNvSpPr/>
          <p:nvPr/>
        </p:nvSpPr>
        <p:spPr>
          <a:xfrm flipV="1">
            <a:off x="793035" y="1096381"/>
            <a:ext cx="6039566" cy="457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Tree>
    <p:extLst>
      <p:ext uri="{BB962C8B-B14F-4D97-AF65-F5344CB8AC3E}">
        <p14:creationId xmlns:p14="http://schemas.microsoft.com/office/powerpoint/2010/main" val="1064288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2D055F-7994-4861-BE8B-FF996C47490A}"/>
              </a:ext>
            </a:extLst>
          </p:cNvPr>
          <p:cNvSpPr>
            <a:spLocks noGrp="1"/>
          </p:cNvSpPr>
          <p:nvPr>
            <p:ph type="title"/>
          </p:nvPr>
        </p:nvSpPr>
        <p:spPr>
          <a:xfrm>
            <a:off x="838200" y="210742"/>
            <a:ext cx="10515600" cy="1325563"/>
          </a:xfrm>
        </p:spPr>
        <p:txBody>
          <a:bodyPr>
            <a:normAutofit/>
          </a:bodyPr>
          <a:lstStyle/>
          <a:p>
            <a:pPr algn="l" defTabSz="914400"/>
            <a:r>
              <a:rPr lang="fr-FR" sz="4800" b="1" kern="10" dirty="0">
                <a:ln w="9525">
                  <a:noFill/>
                  <a:round/>
                  <a:headEnd/>
                  <a:tailEnd/>
                </a:ln>
                <a:solidFill>
                  <a:srgbClr val="0070C0"/>
                </a:solidFill>
                <a:latin typeface="Arial Narrow"/>
                <a:ea typeface="+mn-ea"/>
                <a:cs typeface="+mn-cs"/>
              </a:rPr>
              <a:t>Présentée par :</a:t>
            </a:r>
          </a:p>
        </p:txBody>
      </p:sp>
      <p:sp>
        <p:nvSpPr>
          <p:cNvPr id="3" name="Espace réservé du contenu 2">
            <a:extLst>
              <a:ext uri="{FF2B5EF4-FFF2-40B4-BE49-F238E27FC236}">
                <a16:creationId xmlns:a16="http://schemas.microsoft.com/office/drawing/2014/main" id="{D7427BC9-F343-40B2-A931-0B8F27A60E35}"/>
              </a:ext>
            </a:extLst>
          </p:cNvPr>
          <p:cNvSpPr>
            <a:spLocks noGrp="1"/>
          </p:cNvSpPr>
          <p:nvPr>
            <p:ph idx="1"/>
          </p:nvPr>
        </p:nvSpPr>
        <p:spPr>
          <a:xfrm>
            <a:off x="1127467" y="1497110"/>
            <a:ext cx="8561363" cy="5008097"/>
          </a:xfrm>
        </p:spPr>
        <p:txBody>
          <a:bodyPr>
            <a:normAutofit fontScale="85000" lnSpcReduction="20000"/>
          </a:bodyPr>
          <a:lstStyle/>
          <a:p>
            <a:endParaRPr lang="fr-FR" sz="3600" b="1" dirty="0"/>
          </a:p>
          <a:p>
            <a:r>
              <a:rPr lang="fr-FR" sz="3600" b="1" dirty="0"/>
              <a:t>Cécilia MANATE : </a:t>
            </a:r>
            <a:r>
              <a:rPr lang="fr-FR" sz="3600" dirty="0"/>
              <a:t>Agent du département perspectives et affaires juridiques (DPAJ)</a:t>
            </a:r>
          </a:p>
          <a:p>
            <a:endParaRPr lang="fr-FR" sz="3600" b="1" dirty="0"/>
          </a:p>
          <a:p>
            <a:r>
              <a:rPr lang="fr-FR" sz="3600" b="1" dirty="0" err="1"/>
              <a:t>Heiti</a:t>
            </a:r>
            <a:r>
              <a:rPr lang="fr-FR" sz="3600" b="1" dirty="0"/>
              <a:t> COPPENRATH </a:t>
            </a:r>
            <a:r>
              <a:rPr lang="fr-FR" sz="3600" dirty="0"/>
              <a:t>: Agent de développement à la cellule des activités de Jeunesse et éducation populaire (CAJEP)</a:t>
            </a:r>
          </a:p>
          <a:p>
            <a:endParaRPr lang="fr-FR" sz="3600" dirty="0"/>
          </a:p>
          <a:p>
            <a:r>
              <a:rPr lang="fr-FR" sz="3600" b="1" dirty="0"/>
              <a:t>Béatrice LAFAY : </a:t>
            </a:r>
            <a:r>
              <a:rPr lang="fr-FR" sz="3600" dirty="0"/>
              <a:t>Agent de développement à la cellule des activités de Jeunesse et éducation populaire (CAJEP)</a:t>
            </a:r>
          </a:p>
          <a:p>
            <a:endParaRPr lang="fr-FR" sz="3600" dirty="0"/>
          </a:p>
          <a:p>
            <a:endParaRPr lang="fr-FR" sz="3600" dirty="0"/>
          </a:p>
          <a:p>
            <a:endParaRPr lang="fr-FR" sz="3600" dirty="0"/>
          </a:p>
          <a:p>
            <a:endParaRPr lang="fr-FR" dirty="0"/>
          </a:p>
        </p:txBody>
      </p:sp>
      <p:sp>
        <p:nvSpPr>
          <p:cNvPr id="5" name="Espace réservé du numéro de diapositive 4"/>
          <p:cNvSpPr>
            <a:spLocks noGrp="1"/>
          </p:cNvSpPr>
          <p:nvPr>
            <p:ph type="sldNum" sz="quarter" idx="12"/>
          </p:nvPr>
        </p:nvSpPr>
        <p:spPr/>
        <p:txBody>
          <a:bodyPr/>
          <a:lstStyle/>
          <a:p>
            <a:fld id="{B6B12B96-6341-421C-A6B1-E61E6DA88DA3}" type="slidenum">
              <a:rPr lang="fr-FR" smtClean="0"/>
              <a:pPr/>
              <a:t>2</a:t>
            </a:fld>
            <a:endParaRPr lang="fr-FR"/>
          </a:p>
        </p:txBody>
      </p:sp>
      <p:sp>
        <p:nvSpPr>
          <p:cNvPr id="7" name="Rectangle 6">
            <a:extLst>
              <a:ext uri="{FF2B5EF4-FFF2-40B4-BE49-F238E27FC236}">
                <a16:creationId xmlns:a16="http://schemas.microsoft.com/office/drawing/2014/main" id="{BBD8FFDC-F4DB-438D-9A7E-1AD748C76402}"/>
              </a:ext>
            </a:extLst>
          </p:cNvPr>
          <p:cNvSpPr/>
          <p:nvPr/>
        </p:nvSpPr>
        <p:spPr>
          <a:xfrm>
            <a:off x="935170" y="1215097"/>
            <a:ext cx="3551105" cy="6574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pic>
        <p:nvPicPr>
          <p:cNvPr id="9" name="Image 8" descr="Logo_DJS_Header-2.png">
            <a:extLst>
              <a:ext uri="{FF2B5EF4-FFF2-40B4-BE49-F238E27FC236}">
                <a16:creationId xmlns:a16="http://schemas.microsoft.com/office/drawing/2014/main" id="{1512BF9C-0735-48D8-9550-16093C8C56E1}"/>
              </a:ext>
            </a:extLst>
          </p:cNvPr>
          <p:cNvPicPr/>
          <p:nvPr/>
        </p:nvPicPr>
        <p:blipFill>
          <a:blip r:embed="rId3" cstate="print"/>
          <a:stretch>
            <a:fillRect/>
          </a:stretch>
        </p:blipFill>
        <p:spPr>
          <a:xfrm>
            <a:off x="11142453" y="210742"/>
            <a:ext cx="879894" cy="365125"/>
          </a:xfrm>
          <a:prstGeom prst="rect">
            <a:avLst/>
          </a:prstGeom>
        </p:spPr>
      </p:pic>
    </p:spTree>
    <p:extLst>
      <p:ext uri="{BB962C8B-B14F-4D97-AF65-F5344CB8AC3E}">
        <p14:creationId xmlns:p14="http://schemas.microsoft.com/office/powerpoint/2010/main" val="16251872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776CCFA-3027-41FF-9EB2-23C052D2B338}"/>
              </a:ext>
            </a:extLst>
          </p:cNvPr>
          <p:cNvSpPr>
            <a:spLocks noGrp="1"/>
          </p:cNvSpPr>
          <p:nvPr>
            <p:ph idx="1"/>
          </p:nvPr>
        </p:nvSpPr>
        <p:spPr>
          <a:xfrm>
            <a:off x="677333" y="1348160"/>
            <a:ext cx="10905066" cy="5299097"/>
          </a:xfrm>
        </p:spPr>
        <p:txBody>
          <a:bodyPr>
            <a:noAutofit/>
          </a:bodyPr>
          <a:lstStyle/>
          <a:p>
            <a:pPr marL="177800" lvl="1" indent="0" defTabSz="1250950">
              <a:buNone/>
              <a:tabLst>
                <a:tab pos="1250950" algn="l"/>
              </a:tabLst>
            </a:pPr>
            <a:r>
              <a:rPr lang="fr-FR" altLang="fr-FR" sz="2400" b="1" dirty="0">
                <a:solidFill>
                  <a:srgbClr val="0070C0"/>
                </a:solidFill>
                <a:latin typeface="Calibri" panose="020F0502020204030204" pitchFamily="34" charset="0"/>
              </a:rPr>
              <a:t>Pour les animateurs des CVH et les CLSH </a:t>
            </a:r>
            <a:r>
              <a:rPr lang="fr-FR" altLang="fr-FR" sz="2400" b="1" u="sng" dirty="0">
                <a:solidFill>
                  <a:srgbClr val="0070C0"/>
                </a:solidFill>
                <a:latin typeface="Calibri" panose="020F0502020204030204" pitchFamily="34" charset="0"/>
              </a:rPr>
              <a:t>fonctionnant 7 jours sur 7</a:t>
            </a:r>
            <a:r>
              <a:rPr lang="fr-FR" altLang="fr-FR" sz="2400" b="1" dirty="0">
                <a:solidFill>
                  <a:srgbClr val="0070C0"/>
                </a:solidFill>
                <a:latin typeface="Calibri" panose="020F0502020204030204" pitchFamily="34" charset="0"/>
              </a:rPr>
              <a:t> :</a:t>
            </a:r>
            <a:endParaRPr lang="fr-FR" altLang="fr-FR" sz="2400" b="1" dirty="0">
              <a:latin typeface="Calibri" panose="020F0502020204030204" pitchFamily="34" charset="0"/>
            </a:endParaRPr>
          </a:p>
          <a:p>
            <a:pPr marL="177800" lvl="1" indent="0" defTabSz="1250950">
              <a:buFont typeface="Wingdings" panose="05000000000000000000" pitchFamily="2" charset="2"/>
              <a:buChar char="q"/>
              <a:tabLst>
                <a:tab pos="1250950" algn="l"/>
              </a:tabLst>
            </a:pPr>
            <a:r>
              <a:rPr lang="fr-FR" altLang="fr-FR" sz="2400" dirty="0">
                <a:latin typeface="Calibri" panose="020F0502020204030204" pitchFamily="34" charset="0"/>
              </a:rPr>
              <a:t>Prévoir un ou des animateurs « volants » ou supplémentaires ;</a:t>
            </a:r>
          </a:p>
          <a:p>
            <a:pPr marL="177800" lvl="1" indent="0" defTabSz="1250950">
              <a:buFont typeface="Wingdings" panose="05000000000000000000" pitchFamily="2" charset="2"/>
              <a:buChar char="q"/>
              <a:tabLst>
                <a:tab pos="1250950" algn="l"/>
              </a:tabLst>
            </a:pPr>
            <a:r>
              <a:rPr lang="fr-FR" altLang="fr-FR" sz="2400" dirty="0">
                <a:latin typeface="Calibri" panose="020F0502020204030204" pitchFamily="34" charset="0"/>
              </a:rPr>
              <a:t>Organiser le repos hebdomadaire des animateurs par roulement. </a:t>
            </a:r>
          </a:p>
          <a:p>
            <a:pPr marL="177800" lvl="1" indent="0" defTabSz="1250950">
              <a:buFont typeface="Wingdings" panose="05000000000000000000" pitchFamily="2" charset="2"/>
              <a:buChar char="q"/>
              <a:tabLst>
                <a:tab pos="1250950" algn="l"/>
              </a:tabLst>
            </a:pPr>
            <a:r>
              <a:rPr lang="fr-FR" altLang="fr-FR" sz="2400" dirty="0">
                <a:latin typeface="Calibri" panose="020F0502020204030204" pitchFamily="34" charset="0"/>
              </a:rPr>
              <a:t>Répartir les enfants de l’animateur en congé si pas d’animateur volant</a:t>
            </a:r>
            <a:r>
              <a:rPr lang="fr-FR" altLang="fr-FR" sz="2400" dirty="0">
                <a:solidFill>
                  <a:srgbClr val="006600"/>
                </a:solidFill>
                <a:latin typeface="Calibri" panose="020F0502020204030204" pitchFamily="34" charset="0"/>
              </a:rPr>
              <a:t>*</a:t>
            </a:r>
            <a:r>
              <a:rPr lang="fr-FR" altLang="fr-FR" sz="2400" dirty="0">
                <a:latin typeface="Calibri" panose="020F0502020204030204" pitchFamily="34" charset="0"/>
              </a:rPr>
              <a:t>, </a:t>
            </a:r>
          </a:p>
          <a:p>
            <a:pPr marL="177800" lvl="1" indent="0" defTabSz="1250950">
              <a:spcBef>
                <a:spcPts val="1800"/>
              </a:spcBef>
              <a:buNone/>
              <a:tabLst>
                <a:tab pos="1250950" algn="l"/>
              </a:tabLst>
            </a:pPr>
            <a:r>
              <a:rPr lang="fr-FR" sz="2400" b="1" dirty="0">
                <a:solidFill>
                  <a:srgbClr val="0070C0"/>
                </a:solidFill>
              </a:rPr>
              <a:t>Pour les animateurs des CLSH </a:t>
            </a:r>
            <a:r>
              <a:rPr lang="fr-FR" sz="2400" b="1" u="sng" dirty="0">
                <a:solidFill>
                  <a:srgbClr val="0070C0"/>
                </a:solidFill>
              </a:rPr>
              <a:t>fonctionnant 5 à 6 jours par semaine </a:t>
            </a:r>
            <a:r>
              <a:rPr lang="fr-FR" sz="2400" b="1" dirty="0">
                <a:solidFill>
                  <a:srgbClr val="0070C0"/>
                </a:solidFill>
              </a:rPr>
              <a:t>: </a:t>
            </a:r>
          </a:p>
          <a:p>
            <a:pPr marL="177800" indent="0" defTabSz="1250950">
              <a:buFont typeface="Wingdings" panose="05000000000000000000" pitchFamily="2" charset="2"/>
              <a:buChar char="q"/>
              <a:tabLst>
                <a:tab pos="1439863" algn="l"/>
              </a:tabLst>
            </a:pPr>
            <a:r>
              <a:rPr lang="fr-FR" altLang="fr-FR" sz="2400" dirty="0">
                <a:latin typeface="Calibri" panose="020F0502020204030204" pitchFamily="34" charset="0"/>
              </a:rPr>
              <a:t> Pas de roulement à prévoir. </a:t>
            </a:r>
            <a:endParaRPr lang="fr-FR" altLang="fr-FR" sz="2400" b="1" u="sng" dirty="0">
              <a:solidFill>
                <a:schemeClr val="tx2"/>
              </a:solidFill>
            </a:endParaRPr>
          </a:p>
          <a:p>
            <a:pPr marL="177800" lvl="1" indent="0" defTabSz="1250950">
              <a:spcBef>
                <a:spcPts val="1800"/>
              </a:spcBef>
              <a:buNone/>
              <a:tabLst>
                <a:tab pos="1250950" algn="l"/>
              </a:tabLst>
            </a:pPr>
            <a:r>
              <a:rPr lang="fr-FR" sz="2400" b="1" dirty="0">
                <a:solidFill>
                  <a:srgbClr val="0070C0"/>
                </a:solidFill>
              </a:rPr>
              <a:t>Pour le personnel de direction </a:t>
            </a:r>
            <a:r>
              <a:rPr lang="fr-FR" altLang="fr-FR" sz="2400" b="1" u="sng" dirty="0">
                <a:solidFill>
                  <a:srgbClr val="0070C0"/>
                </a:solidFill>
                <a:latin typeface="Calibri" panose="020F0502020204030204" pitchFamily="34" charset="0"/>
              </a:rPr>
              <a:t>fonctionnant 7 jours sur 7</a:t>
            </a:r>
            <a:r>
              <a:rPr lang="fr-FR" altLang="fr-FR" sz="2400" b="1" dirty="0">
                <a:solidFill>
                  <a:srgbClr val="0070C0"/>
                </a:solidFill>
                <a:latin typeface="Calibri" panose="020F0502020204030204" pitchFamily="34" charset="0"/>
              </a:rPr>
              <a:t> </a:t>
            </a:r>
            <a:r>
              <a:rPr lang="fr-FR" sz="2400" b="1" dirty="0">
                <a:solidFill>
                  <a:srgbClr val="0070C0"/>
                </a:solidFill>
              </a:rPr>
              <a:t>: </a:t>
            </a:r>
          </a:p>
          <a:p>
            <a:pPr marL="177800" indent="0" defTabSz="1250950">
              <a:buFont typeface="Wingdings" panose="05000000000000000000" pitchFamily="2" charset="2"/>
              <a:buChar char="q"/>
              <a:tabLst>
                <a:tab pos="1439863" algn="l"/>
              </a:tabLst>
            </a:pPr>
            <a:r>
              <a:rPr lang="fr-FR" altLang="fr-FR" sz="2400" dirty="0">
                <a:latin typeface="Calibri" panose="020F0502020204030204" pitchFamily="34" charset="0"/>
              </a:rPr>
              <a:t> Directeur : roulement entre le directeur et son adjoint ou la personne désignée</a:t>
            </a:r>
          </a:p>
          <a:p>
            <a:pPr marL="177800" indent="0" defTabSz="1250950">
              <a:buFont typeface="Wingdings" panose="05000000000000000000" pitchFamily="2" charset="2"/>
              <a:buChar char="q"/>
              <a:tabLst>
                <a:tab pos="1439863" algn="l"/>
              </a:tabLst>
            </a:pPr>
            <a:r>
              <a:rPr lang="fr-FR" altLang="fr-FR" sz="2400" dirty="0">
                <a:latin typeface="Calibri" panose="020F0502020204030204" pitchFamily="34" charset="0"/>
              </a:rPr>
              <a:t> Assistant sanitaire : roulement avec un personnel qualifié pour cette fonction</a:t>
            </a:r>
          </a:p>
          <a:p>
            <a:pPr marL="114311" indent="0" defTabSz="1250950">
              <a:buNone/>
              <a:tabLst>
                <a:tab pos="1439863" algn="l"/>
              </a:tabLst>
            </a:pPr>
            <a:endParaRPr lang="fr-FR" altLang="fr-FR" sz="2000" b="1" u="sng" dirty="0">
              <a:solidFill>
                <a:schemeClr val="tx2"/>
              </a:solidFill>
            </a:endParaRPr>
          </a:p>
          <a:p>
            <a:pPr marL="114311" indent="0" defTabSz="1250950">
              <a:buNone/>
              <a:tabLst>
                <a:tab pos="1439863" algn="l"/>
              </a:tabLst>
            </a:pPr>
            <a:r>
              <a:rPr lang="fr-FR" altLang="fr-FR" sz="2000" b="1" dirty="0">
                <a:solidFill>
                  <a:srgbClr val="006600"/>
                </a:solidFill>
              </a:rPr>
              <a:t>*Le taux d’encadrement doit être respecté</a:t>
            </a:r>
          </a:p>
          <a:p>
            <a:pPr marL="0" indent="0">
              <a:lnSpc>
                <a:spcPct val="120000"/>
              </a:lnSpc>
              <a:spcBef>
                <a:spcPct val="10000"/>
              </a:spcBef>
              <a:buNone/>
            </a:pPr>
            <a:endParaRPr lang="fr-FR" altLang="fr-FR" sz="1600" b="1" dirty="0">
              <a:latin typeface="Calibri" panose="020F0502020204030204" pitchFamily="34" charset="0"/>
            </a:endParaRPr>
          </a:p>
        </p:txBody>
      </p:sp>
      <p:pic>
        <p:nvPicPr>
          <p:cNvPr id="6" name="Image 5" descr="Logo_DJS_Header-2.png">
            <a:extLst>
              <a:ext uri="{FF2B5EF4-FFF2-40B4-BE49-F238E27FC236}">
                <a16:creationId xmlns:a16="http://schemas.microsoft.com/office/drawing/2014/main" id="{347EC65B-1AEE-495D-9CDF-C1365F974FC6}"/>
              </a:ext>
            </a:extLst>
          </p:cNvPr>
          <p:cNvPicPr/>
          <p:nvPr/>
        </p:nvPicPr>
        <p:blipFill>
          <a:blip r:embed="rId3" cstate="print"/>
          <a:stretch>
            <a:fillRect/>
          </a:stretch>
        </p:blipFill>
        <p:spPr>
          <a:xfrm>
            <a:off x="11142453" y="210742"/>
            <a:ext cx="879894" cy="365125"/>
          </a:xfrm>
          <a:prstGeom prst="rect">
            <a:avLst/>
          </a:prstGeom>
        </p:spPr>
      </p:pic>
      <p:sp>
        <p:nvSpPr>
          <p:cNvPr id="7" name="Titre 1">
            <a:extLst>
              <a:ext uri="{FF2B5EF4-FFF2-40B4-BE49-F238E27FC236}">
                <a16:creationId xmlns:a16="http://schemas.microsoft.com/office/drawing/2014/main" id="{B37F1BBE-2F1C-4F7C-A945-F52BB7DF0CA9}"/>
              </a:ext>
            </a:extLst>
          </p:cNvPr>
          <p:cNvSpPr txBox="1">
            <a:spLocks/>
          </p:cNvSpPr>
          <p:nvPr/>
        </p:nvSpPr>
        <p:spPr>
          <a:xfrm>
            <a:off x="609600" y="431800"/>
            <a:ext cx="10972800" cy="762000"/>
          </a:xfrm>
          <a:prstGeom prst="rect">
            <a:avLst/>
          </a:prstGeom>
        </p:spPr>
        <p:txBody>
          <a:bodyPr vert="horz" lIns="91440" tIns="45720" rIns="91440" bIns="45720" rtlCol="0" anchor="b">
            <a:noAutofit/>
          </a:bodyPr>
          <a:lstStyle>
            <a:lvl1pPr algn="l" defTabSz="1219170" rtl="0" eaLnBrk="1" latinLnBrk="0" hangingPunct="1">
              <a:spcBef>
                <a:spcPct val="0"/>
              </a:spcBef>
              <a:buNone/>
              <a:defRPr sz="2667" b="1" kern="1200">
                <a:solidFill>
                  <a:schemeClr val="tx1"/>
                </a:solidFill>
                <a:latin typeface="+mj-lt"/>
                <a:ea typeface="+mj-ea"/>
                <a:cs typeface="+mj-cs"/>
              </a:defRPr>
            </a:lvl1pPr>
          </a:lstStyle>
          <a:p>
            <a:r>
              <a:rPr lang="fr-FR" altLang="fr-FR" sz="4800" dirty="0">
                <a:solidFill>
                  <a:schemeClr val="accent1"/>
                </a:solidFill>
                <a:latin typeface="Arial Narrow" panose="020B0606020202030204" pitchFamily="34" charset="0"/>
              </a:rPr>
              <a:t>Organisation du temps de repos</a:t>
            </a:r>
            <a:endParaRPr lang="fr-FR" sz="4800" kern="10" dirty="0">
              <a:ln w="9525">
                <a:noFill/>
                <a:round/>
                <a:headEnd/>
                <a:tailEnd/>
              </a:ln>
              <a:solidFill>
                <a:srgbClr val="0070C0"/>
              </a:solidFill>
              <a:latin typeface="Arial Narrow"/>
              <a:ea typeface="+mn-ea"/>
              <a:cs typeface="+mn-cs"/>
            </a:endParaRPr>
          </a:p>
        </p:txBody>
      </p:sp>
      <p:sp>
        <p:nvSpPr>
          <p:cNvPr id="8" name="Rectangle 7">
            <a:extLst>
              <a:ext uri="{FF2B5EF4-FFF2-40B4-BE49-F238E27FC236}">
                <a16:creationId xmlns:a16="http://schemas.microsoft.com/office/drawing/2014/main" id="{EAC7B8D5-CB1C-477A-ABC4-815B43E1CCC8}"/>
              </a:ext>
            </a:extLst>
          </p:cNvPr>
          <p:cNvSpPr/>
          <p:nvPr/>
        </p:nvSpPr>
        <p:spPr>
          <a:xfrm flipV="1">
            <a:off x="759168" y="1055299"/>
            <a:ext cx="7631298" cy="457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Tree>
    <p:extLst>
      <p:ext uri="{BB962C8B-B14F-4D97-AF65-F5344CB8AC3E}">
        <p14:creationId xmlns:p14="http://schemas.microsoft.com/office/powerpoint/2010/main" val="19899021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CCB0D9-D41F-4AB8-A647-1BF4723C9027}"/>
              </a:ext>
            </a:extLst>
          </p:cNvPr>
          <p:cNvSpPr>
            <a:spLocks noGrp="1"/>
          </p:cNvSpPr>
          <p:nvPr>
            <p:ph type="title"/>
          </p:nvPr>
        </p:nvSpPr>
        <p:spPr>
          <a:xfrm>
            <a:off x="609600" y="1"/>
            <a:ext cx="10972800" cy="884420"/>
          </a:xfrm>
        </p:spPr>
        <p:txBody>
          <a:bodyPr>
            <a:noAutofit/>
          </a:bodyPr>
          <a:lstStyle/>
          <a:p>
            <a:r>
              <a:rPr lang="fr-FR" altLang="fr-FR" sz="2400" b="1" dirty="0">
                <a:solidFill>
                  <a:schemeClr val="accent1"/>
                </a:solidFill>
                <a:latin typeface="Arial Narrow" panose="020B0606020202030204" pitchFamily="34" charset="0"/>
              </a:rPr>
              <a:t>Exemple de planning de repos hebdomadaire du personnel d’encadrement</a:t>
            </a:r>
            <a:br>
              <a:rPr lang="fr-FR" altLang="fr-FR" sz="2400" b="1" dirty="0">
                <a:solidFill>
                  <a:schemeClr val="accent1"/>
                </a:solidFill>
                <a:latin typeface="Arial Narrow" panose="020B0606020202030204" pitchFamily="34" charset="0"/>
              </a:rPr>
            </a:br>
            <a:r>
              <a:rPr lang="fr-FR" altLang="fr-FR" sz="2400" b="1" dirty="0">
                <a:solidFill>
                  <a:schemeClr val="accent1"/>
                </a:solidFill>
                <a:latin typeface="Arial Narrow" panose="020B0606020202030204" pitchFamily="34" charset="0"/>
              </a:rPr>
              <a:t> pour un CVH de 21 jours accueillant 72 mineurs de 6 à 12 ans </a:t>
            </a:r>
            <a:r>
              <a:rPr lang="fr-FR" altLang="fr-FR" sz="2400" b="1" u="sng" dirty="0">
                <a:solidFill>
                  <a:schemeClr val="accent1"/>
                </a:solidFill>
                <a:latin typeface="Arial Narrow" panose="020B0606020202030204" pitchFamily="34" charset="0"/>
              </a:rPr>
              <a:t>avec un animateur volant</a:t>
            </a:r>
            <a:endParaRPr lang="fr-FR" sz="2400" u="sng" dirty="0">
              <a:solidFill>
                <a:schemeClr val="accent1"/>
              </a:solidFill>
              <a:latin typeface="Arial Narrow" panose="020B0606020202030204" pitchFamily="34" charset="0"/>
            </a:endParaRPr>
          </a:p>
        </p:txBody>
      </p:sp>
      <p:pic>
        <p:nvPicPr>
          <p:cNvPr id="4" name="Espace réservé du contenu 3">
            <a:extLst>
              <a:ext uri="{FF2B5EF4-FFF2-40B4-BE49-F238E27FC236}">
                <a16:creationId xmlns:a16="http://schemas.microsoft.com/office/drawing/2014/main" id="{70A743EB-C1BB-482D-97D4-FA7968DD40D8}"/>
              </a:ext>
            </a:extLst>
          </p:cNvPr>
          <p:cNvPicPr>
            <a:picLocks noGrp="1" noChangeAspect="1"/>
          </p:cNvPicPr>
          <p:nvPr>
            <p:ph idx="1"/>
          </p:nvPr>
        </p:nvPicPr>
        <p:blipFill>
          <a:blip r:embed="rId3"/>
          <a:stretch>
            <a:fillRect/>
          </a:stretch>
        </p:blipFill>
        <p:spPr>
          <a:xfrm>
            <a:off x="154897" y="1027799"/>
            <a:ext cx="11820825" cy="5576340"/>
          </a:xfrm>
          <a:prstGeom prst="rect">
            <a:avLst/>
          </a:prstGeom>
        </p:spPr>
      </p:pic>
      <p:pic>
        <p:nvPicPr>
          <p:cNvPr id="5" name="Image 4" descr="Logo_DJS_Header-2.png">
            <a:extLst>
              <a:ext uri="{FF2B5EF4-FFF2-40B4-BE49-F238E27FC236}">
                <a16:creationId xmlns:a16="http://schemas.microsoft.com/office/drawing/2014/main" id="{1FD81D7C-CBCC-4859-9BA3-DD1EA15682BC}"/>
              </a:ext>
            </a:extLst>
          </p:cNvPr>
          <p:cNvPicPr/>
          <p:nvPr/>
        </p:nvPicPr>
        <p:blipFill>
          <a:blip r:embed="rId4" cstate="print"/>
          <a:stretch>
            <a:fillRect/>
          </a:stretch>
        </p:blipFill>
        <p:spPr>
          <a:xfrm>
            <a:off x="11142453" y="210742"/>
            <a:ext cx="879894" cy="365125"/>
          </a:xfrm>
          <a:prstGeom prst="rect">
            <a:avLst/>
          </a:prstGeom>
        </p:spPr>
      </p:pic>
    </p:spTree>
    <p:extLst>
      <p:ext uri="{BB962C8B-B14F-4D97-AF65-F5344CB8AC3E}">
        <p14:creationId xmlns:p14="http://schemas.microsoft.com/office/powerpoint/2010/main" val="30783942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Logo_DJS_Header-2.png">
            <a:extLst>
              <a:ext uri="{FF2B5EF4-FFF2-40B4-BE49-F238E27FC236}">
                <a16:creationId xmlns:a16="http://schemas.microsoft.com/office/drawing/2014/main" id="{A7078753-521B-4B49-9A1C-4380ED5526CD}"/>
              </a:ext>
            </a:extLst>
          </p:cNvPr>
          <p:cNvPicPr/>
          <p:nvPr/>
        </p:nvPicPr>
        <p:blipFill>
          <a:blip r:embed="rId3" cstate="print"/>
          <a:stretch>
            <a:fillRect/>
          </a:stretch>
        </p:blipFill>
        <p:spPr>
          <a:xfrm>
            <a:off x="11142453" y="210742"/>
            <a:ext cx="879894" cy="365125"/>
          </a:xfrm>
          <a:prstGeom prst="rect">
            <a:avLst/>
          </a:prstGeom>
        </p:spPr>
      </p:pic>
      <p:sp>
        <p:nvSpPr>
          <p:cNvPr id="6" name="Rectangle 5">
            <a:extLst>
              <a:ext uri="{FF2B5EF4-FFF2-40B4-BE49-F238E27FC236}">
                <a16:creationId xmlns:a16="http://schemas.microsoft.com/office/drawing/2014/main" id="{236D807D-1B48-47D7-9028-E3C8847A8E8E}"/>
              </a:ext>
            </a:extLst>
          </p:cNvPr>
          <p:cNvSpPr/>
          <p:nvPr/>
        </p:nvSpPr>
        <p:spPr>
          <a:xfrm>
            <a:off x="655372" y="794055"/>
            <a:ext cx="7337426" cy="457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pic>
        <p:nvPicPr>
          <p:cNvPr id="7" name="Image 6">
            <a:extLst>
              <a:ext uri="{FF2B5EF4-FFF2-40B4-BE49-F238E27FC236}">
                <a16:creationId xmlns:a16="http://schemas.microsoft.com/office/drawing/2014/main" id="{2CDFD536-057D-41D2-B8BD-1B930EFD16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386" y="2141673"/>
            <a:ext cx="11192656" cy="2639792"/>
          </a:xfrm>
          <a:prstGeom prst="rect">
            <a:avLst/>
          </a:prstGeom>
        </p:spPr>
      </p:pic>
      <p:sp>
        <p:nvSpPr>
          <p:cNvPr id="3" name="Rectangle 2">
            <a:extLst>
              <a:ext uri="{FF2B5EF4-FFF2-40B4-BE49-F238E27FC236}">
                <a16:creationId xmlns:a16="http://schemas.microsoft.com/office/drawing/2014/main" id="{60210E25-7D55-4D37-823F-CCC6ECA92BBE}"/>
              </a:ext>
            </a:extLst>
          </p:cNvPr>
          <p:cNvSpPr/>
          <p:nvPr/>
        </p:nvSpPr>
        <p:spPr>
          <a:xfrm>
            <a:off x="603385" y="4938667"/>
            <a:ext cx="4485082" cy="734945"/>
          </a:xfrm>
          <a:prstGeom prst="rect">
            <a:avLst/>
          </a:prstGeom>
        </p:spPr>
        <p:txBody>
          <a:bodyPr wrap="square">
            <a:spAutoFit/>
          </a:bodyPr>
          <a:lstStyle/>
          <a:p>
            <a:pPr>
              <a:lnSpc>
                <a:spcPct val="120000"/>
              </a:lnSpc>
              <a:buFont typeface="Arial" pitchFamily="34" charset="0"/>
              <a:buNone/>
              <a:defRPr/>
            </a:pPr>
            <a:r>
              <a:rPr lang="fr-FR" altLang="fr-FR" b="1" dirty="0">
                <a:solidFill>
                  <a:srgbClr val="FF0000"/>
                </a:solidFill>
                <a:latin typeface="Calibri" panose="020F0502020204030204" pitchFamily="34" charset="0"/>
              </a:rPr>
              <a:t>Le titulaire CEE </a:t>
            </a:r>
            <a:r>
              <a:rPr lang="fr-FR" altLang="fr-FR" b="1" dirty="0">
                <a:latin typeface="Calibri" panose="020F0502020204030204" pitchFamily="34" charset="0"/>
              </a:rPr>
              <a:t>percevra une </a:t>
            </a:r>
            <a:r>
              <a:rPr lang="fr-FR" altLang="fr-FR" b="1" dirty="0">
                <a:solidFill>
                  <a:srgbClr val="FF0000"/>
                </a:solidFill>
                <a:latin typeface="Calibri" panose="020F0502020204030204" pitchFamily="34" charset="0"/>
              </a:rPr>
              <a:t>IJM net </a:t>
            </a:r>
            <a:r>
              <a:rPr lang="fr-FR" altLang="fr-FR" b="1" dirty="0">
                <a:solidFill>
                  <a:srgbClr val="006600"/>
                </a:solidFill>
                <a:latin typeface="Calibri" panose="020F0502020204030204" pitchFamily="34" charset="0"/>
              </a:rPr>
              <a:t>*</a:t>
            </a:r>
            <a:r>
              <a:rPr lang="fr-FR" altLang="fr-FR" b="1" dirty="0">
                <a:latin typeface="Calibri" panose="020F0502020204030204" pitchFamily="34" charset="0"/>
              </a:rPr>
              <a:t>  de :</a:t>
            </a:r>
          </a:p>
          <a:p>
            <a:pPr>
              <a:lnSpc>
                <a:spcPct val="120000"/>
              </a:lnSpc>
              <a:buFont typeface="Arial" pitchFamily="34" charset="0"/>
              <a:buNone/>
              <a:defRPr/>
            </a:pPr>
            <a:r>
              <a:rPr lang="fr-FR" altLang="fr-FR" b="1" dirty="0">
                <a:latin typeface="Calibri" panose="020F0502020204030204" pitchFamily="34" charset="0"/>
              </a:rPr>
              <a:t>2 402 F </a:t>
            </a:r>
            <a:r>
              <a:rPr lang="fr-FR" altLang="fr-FR" b="1" dirty="0">
                <a:solidFill>
                  <a:srgbClr val="0066CC"/>
                </a:solidFill>
                <a:latin typeface="Calibri" panose="020F0502020204030204" pitchFamily="34" charset="0"/>
              </a:rPr>
              <a:t>– 133 F</a:t>
            </a:r>
            <a:r>
              <a:rPr lang="fr-FR" altLang="fr-FR" dirty="0">
                <a:solidFill>
                  <a:srgbClr val="0066CC"/>
                </a:solidFill>
                <a:latin typeface="Calibri" panose="020F0502020204030204" pitchFamily="34" charset="0"/>
              </a:rPr>
              <a:t> </a:t>
            </a:r>
            <a:r>
              <a:rPr lang="fr-FR" altLang="fr-FR" b="1" dirty="0">
                <a:latin typeface="Calibri" panose="020F0502020204030204" pitchFamily="34" charset="0"/>
              </a:rPr>
              <a:t>= </a:t>
            </a:r>
            <a:r>
              <a:rPr lang="fr-FR" altLang="fr-FR" b="1" dirty="0">
                <a:solidFill>
                  <a:srgbClr val="FF0000"/>
                </a:solidFill>
                <a:latin typeface="Calibri" panose="020F0502020204030204" pitchFamily="34" charset="0"/>
              </a:rPr>
              <a:t>2269 F minimum</a:t>
            </a:r>
            <a:endParaRPr lang="fr-FR" altLang="fr-FR" dirty="0">
              <a:solidFill>
                <a:srgbClr val="000066"/>
              </a:solidFill>
              <a:effectLst>
                <a:outerShdw blurRad="38100" dist="38100" dir="2700000" algn="tl">
                  <a:srgbClr val="C0C0C0"/>
                </a:outerShdw>
              </a:effectLst>
              <a:latin typeface="Calibri" panose="020F0502020204030204" pitchFamily="34" charset="0"/>
            </a:endParaRPr>
          </a:p>
        </p:txBody>
      </p:sp>
      <p:sp>
        <p:nvSpPr>
          <p:cNvPr id="4" name="Rectangle 3">
            <a:extLst>
              <a:ext uri="{FF2B5EF4-FFF2-40B4-BE49-F238E27FC236}">
                <a16:creationId xmlns:a16="http://schemas.microsoft.com/office/drawing/2014/main" id="{72975F46-2432-415C-AB69-73B4FFE8B58D}"/>
              </a:ext>
            </a:extLst>
          </p:cNvPr>
          <p:cNvSpPr/>
          <p:nvPr/>
        </p:nvSpPr>
        <p:spPr>
          <a:xfrm>
            <a:off x="5334000" y="4938667"/>
            <a:ext cx="6462042" cy="734945"/>
          </a:xfrm>
          <a:prstGeom prst="rect">
            <a:avLst/>
          </a:prstGeom>
        </p:spPr>
        <p:txBody>
          <a:bodyPr wrap="square">
            <a:spAutoFit/>
          </a:bodyPr>
          <a:lstStyle/>
          <a:p>
            <a:pPr>
              <a:lnSpc>
                <a:spcPct val="120000"/>
              </a:lnSpc>
              <a:buFont typeface="Arial" pitchFamily="34" charset="0"/>
              <a:buNone/>
              <a:defRPr/>
            </a:pPr>
            <a:r>
              <a:rPr lang="fr-FR" altLang="fr-FR" b="1" dirty="0">
                <a:solidFill>
                  <a:srgbClr val="FF0000"/>
                </a:solidFill>
                <a:latin typeface="Calibri" panose="020F0502020204030204" pitchFamily="34" charset="0"/>
              </a:rPr>
              <a:t>L’organisateur</a:t>
            </a:r>
            <a:r>
              <a:rPr lang="fr-FR" altLang="fr-FR" b="1" dirty="0">
                <a:latin typeface="Calibri" panose="020F0502020204030204" pitchFamily="34" charset="0"/>
              </a:rPr>
              <a:t> paiera ¤pour chaque titulaire CEE une </a:t>
            </a:r>
            <a:r>
              <a:rPr lang="fr-FR" altLang="fr-FR" b="1" dirty="0">
                <a:solidFill>
                  <a:srgbClr val="FF0000"/>
                </a:solidFill>
                <a:latin typeface="Calibri" panose="020F0502020204030204" pitchFamily="34" charset="0"/>
              </a:rPr>
              <a:t>IJM net </a:t>
            </a:r>
            <a:r>
              <a:rPr lang="fr-FR" altLang="fr-FR" b="1" dirty="0">
                <a:solidFill>
                  <a:srgbClr val="006600"/>
                </a:solidFill>
                <a:latin typeface="Calibri" panose="020F0502020204030204" pitchFamily="34" charset="0"/>
              </a:rPr>
              <a:t>¤ </a:t>
            </a:r>
            <a:r>
              <a:rPr lang="fr-FR" altLang="fr-FR" b="1" dirty="0">
                <a:latin typeface="Calibri" panose="020F0502020204030204" pitchFamily="34" charset="0"/>
              </a:rPr>
              <a:t>de :</a:t>
            </a:r>
          </a:p>
          <a:p>
            <a:pPr>
              <a:lnSpc>
                <a:spcPct val="120000"/>
              </a:lnSpc>
              <a:buFont typeface="Arial" pitchFamily="34" charset="0"/>
              <a:buNone/>
              <a:defRPr/>
            </a:pPr>
            <a:r>
              <a:rPr lang="fr-FR" altLang="fr-FR" b="1" dirty="0">
                <a:latin typeface="Calibri" panose="020F0502020204030204" pitchFamily="34" charset="0"/>
              </a:rPr>
              <a:t>2 402 F </a:t>
            </a:r>
            <a:r>
              <a:rPr lang="fr-FR" altLang="fr-FR" b="1" dirty="0">
                <a:solidFill>
                  <a:srgbClr val="0066CC"/>
                </a:solidFill>
                <a:latin typeface="Calibri" panose="020F0502020204030204" pitchFamily="34" charset="0"/>
              </a:rPr>
              <a:t>+ 284 F</a:t>
            </a:r>
            <a:r>
              <a:rPr lang="fr-FR" altLang="fr-FR" dirty="0">
                <a:solidFill>
                  <a:srgbClr val="0066CC"/>
                </a:solidFill>
                <a:latin typeface="Calibri" panose="020F0502020204030204" pitchFamily="34" charset="0"/>
              </a:rPr>
              <a:t> </a:t>
            </a:r>
            <a:r>
              <a:rPr lang="fr-FR" altLang="fr-FR" b="1" dirty="0">
                <a:latin typeface="Calibri" panose="020F0502020204030204" pitchFamily="34" charset="0"/>
              </a:rPr>
              <a:t>= </a:t>
            </a:r>
            <a:r>
              <a:rPr lang="fr-FR" altLang="fr-FR" b="1" dirty="0">
                <a:solidFill>
                  <a:srgbClr val="FF0000"/>
                </a:solidFill>
                <a:latin typeface="Calibri" panose="020F0502020204030204" pitchFamily="34" charset="0"/>
              </a:rPr>
              <a:t>2686 F minimum</a:t>
            </a:r>
          </a:p>
        </p:txBody>
      </p:sp>
      <p:sp>
        <p:nvSpPr>
          <p:cNvPr id="8" name="Rectangle 7">
            <a:extLst>
              <a:ext uri="{FF2B5EF4-FFF2-40B4-BE49-F238E27FC236}">
                <a16:creationId xmlns:a16="http://schemas.microsoft.com/office/drawing/2014/main" id="{CC17625B-E589-4497-8F57-86954B1F1EC2}"/>
              </a:ext>
            </a:extLst>
          </p:cNvPr>
          <p:cNvSpPr/>
          <p:nvPr/>
        </p:nvSpPr>
        <p:spPr>
          <a:xfrm>
            <a:off x="581623" y="978283"/>
            <a:ext cx="10871730" cy="646331"/>
          </a:xfrm>
          <a:prstGeom prst="rect">
            <a:avLst/>
          </a:prstGeom>
        </p:spPr>
        <p:txBody>
          <a:bodyPr wrap="square">
            <a:spAutoFit/>
          </a:bodyPr>
          <a:lstStyle/>
          <a:p>
            <a:r>
              <a:rPr lang="fr-FR" altLang="fr-FR" dirty="0">
                <a:latin typeface="Arial Narrow" panose="020B0606020202030204" pitchFamily="34" charset="0"/>
              </a:rPr>
              <a:t>Le titulaire de la CEE doit percevoir une </a:t>
            </a:r>
            <a:r>
              <a:rPr lang="fr-FR" altLang="fr-FR" b="1" u="sng" dirty="0">
                <a:solidFill>
                  <a:srgbClr val="FF0000"/>
                </a:solidFill>
                <a:latin typeface="Arial Narrow" panose="020B0606020202030204" pitchFamily="34" charset="0"/>
              </a:rPr>
              <a:t>indemnité journalière minimale (IJM) brut</a:t>
            </a:r>
            <a:r>
              <a:rPr lang="fr-FR" altLang="fr-FR" b="1" u="sng" dirty="0">
                <a:latin typeface="Arial Narrow" panose="020B0606020202030204" pitchFamily="34" charset="0"/>
              </a:rPr>
              <a:t> </a:t>
            </a:r>
            <a:r>
              <a:rPr lang="fr-FR" altLang="fr-FR" dirty="0">
                <a:latin typeface="Arial Narrow" panose="020B0606020202030204" pitchFamily="34" charset="0"/>
              </a:rPr>
              <a:t>de </a:t>
            </a:r>
            <a:r>
              <a:rPr lang="fr-FR" altLang="fr-FR" b="1" dirty="0">
                <a:latin typeface="Arial Narrow" panose="020B0606020202030204" pitchFamily="34" charset="0"/>
              </a:rPr>
              <a:t>:</a:t>
            </a:r>
            <a:br>
              <a:rPr lang="fr-FR" altLang="fr-FR" b="1" dirty="0">
                <a:latin typeface="Arial Narrow" panose="020B0606020202030204" pitchFamily="34" charset="0"/>
              </a:rPr>
            </a:br>
            <a:r>
              <a:rPr lang="fr-FR" altLang="fr-FR" b="1" dirty="0">
                <a:latin typeface="Arial Narrow" panose="020B0606020202030204" pitchFamily="34" charset="0"/>
              </a:rPr>
              <a:t>2,40 x </a:t>
            </a:r>
            <a:r>
              <a:rPr lang="fr-FR" altLang="fr-FR" dirty="0">
                <a:latin typeface="Arial Narrow" panose="020B0606020202030204" pitchFamily="34" charset="0"/>
              </a:rPr>
              <a:t>1000,92 F </a:t>
            </a:r>
            <a:r>
              <a:rPr lang="fr-FR" altLang="fr-FR" b="1" dirty="0">
                <a:latin typeface="Arial Narrow" panose="020B0606020202030204" pitchFamily="34" charset="0"/>
              </a:rPr>
              <a:t>(SMIG horaire au 01/01/2023)</a:t>
            </a:r>
            <a:r>
              <a:rPr lang="fr-FR" altLang="fr-FR" dirty="0">
                <a:latin typeface="Arial Narrow" panose="020B0606020202030204" pitchFamily="34" charset="0"/>
              </a:rPr>
              <a:t> = </a:t>
            </a:r>
            <a:r>
              <a:rPr lang="fr-FR" altLang="fr-FR" b="1" dirty="0">
                <a:solidFill>
                  <a:srgbClr val="FF0000"/>
                </a:solidFill>
                <a:latin typeface="Arial Narrow" panose="020B0606020202030204" pitchFamily="34" charset="0"/>
              </a:rPr>
              <a:t>2 402 F Brut </a:t>
            </a:r>
            <a:r>
              <a:rPr lang="fr-FR" altLang="fr-FR" sz="1400" b="1" dirty="0">
                <a:solidFill>
                  <a:srgbClr val="0000FF"/>
                </a:solidFill>
                <a:latin typeface="Arial Narrow" panose="020B0606020202030204" pitchFamily="34" charset="0"/>
              </a:rPr>
              <a:t>(art 5 de l’arrêté 658/CM)</a:t>
            </a:r>
            <a:endParaRPr lang="fr-FR" sz="1400" dirty="0">
              <a:latin typeface="Arial Narrow" panose="020B0606020202030204" pitchFamily="34" charset="0"/>
            </a:endParaRPr>
          </a:p>
        </p:txBody>
      </p:sp>
      <p:sp>
        <p:nvSpPr>
          <p:cNvPr id="9" name="Titre 1">
            <a:extLst>
              <a:ext uri="{FF2B5EF4-FFF2-40B4-BE49-F238E27FC236}">
                <a16:creationId xmlns:a16="http://schemas.microsoft.com/office/drawing/2014/main" id="{9B76D218-DCA4-465A-9AB6-75B6B370AD72}"/>
              </a:ext>
            </a:extLst>
          </p:cNvPr>
          <p:cNvSpPr>
            <a:spLocks noGrp="1"/>
          </p:cNvSpPr>
          <p:nvPr>
            <p:ph type="title"/>
          </p:nvPr>
        </p:nvSpPr>
        <p:spPr>
          <a:xfrm>
            <a:off x="494909" y="267612"/>
            <a:ext cx="11611366" cy="646331"/>
          </a:xfrm>
        </p:spPr>
        <p:txBody>
          <a:bodyPr>
            <a:noAutofit/>
          </a:bodyPr>
          <a:lstStyle/>
          <a:p>
            <a:pPr algn="l"/>
            <a:r>
              <a:rPr lang="fr-FR" altLang="fr-FR" sz="3600" b="1" dirty="0">
                <a:solidFill>
                  <a:schemeClr val="accent1"/>
                </a:solidFill>
                <a:latin typeface="Arial Narrow" panose="020B0606020202030204" pitchFamily="34" charset="0"/>
              </a:rPr>
              <a:t>CALCUL DE L’INDEMNITE JOURNALIERE</a:t>
            </a:r>
            <a:endParaRPr lang="fr-FR" sz="3600" b="1" dirty="0">
              <a:solidFill>
                <a:srgbClr val="0000FF"/>
              </a:solidFill>
              <a:latin typeface="Arial Narrow" panose="020B0606020202030204" pitchFamily="34" charset="0"/>
            </a:endParaRPr>
          </a:p>
        </p:txBody>
      </p:sp>
      <p:sp>
        <p:nvSpPr>
          <p:cNvPr id="10" name="Rectangle 9">
            <a:extLst>
              <a:ext uri="{FF2B5EF4-FFF2-40B4-BE49-F238E27FC236}">
                <a16:creationId xmlns:a16="http://schemas.microsoft.com/office/drawing/2014/main" id="{98CD79BB-DFDF-4E71-AA9E-1DA580371B5E}"/>
              </a:ext>
            </a:extLst>
          </p:cNvPr>
          <p:cNvSpPr/>
          <p:nvPr/>
        </p:nvSpPr>
        <p:spPr>
          <a:xfrm>
            <a:off x="581623" y="1683989"/>
            <a:ext cx="7971758" cy="369332"/>
          </a:xfrm>
          <a:prstGeom prst="rect">
            <a:avLst/>
          </a:prstGeom>
        </p:spPr>
        <p:txBody>
          <a:bodyPr wrap="square">
            <a:spAutoFit/>
          </a:bodyPr>
          <a:lstStyle/>
          <a:p>
            <a:r>
              <a:rPr lang="fr-FR" altLang="fr-FR" b="1" dirty="0">
                <a:solidFill>
                  <a:schemeClr val="accent1"/>
                </a:solidFill>
                <a:latin typeface="Arial Narrow" panose="020B0606020202030204" pitchFamily="34" charset="0"/>
              </a:rPr>
              <a:t>PRELEVEMENT DES COTISATIONS PAR LA CPS </a:t>
            </a:r>
            <a:r>
              <a:rPr lang="fr-FR" altLang="fr-FR" sz="1400" b="1" dirty="0">
                <a:solidFill>
                  <a:srgbClr val="0000FF"/>
                </a:solidFill>
                <a:latin typeface="Arial Narrow" panose="020B0606020202030204" pitchFamily="34" charset="0"/>
              </a:rPr>
              <a:t>(art 6 de l’arrêté 658/CM)</a:t>
            </a:r>
            <a:endParaRPr lang="fr-FR" dirty="0"/>
          </a:p>
        </p:txBody>
      </p:sp>
      <p:sp>
        <p:nvSpPr>
          <p:cNvPr id="15" name="Rectangle 14">
            <a:extLst>
              <a:ext uri="{FF2B5EF4-FFF2-40B4-BE49-F238E27FC236}">
                <a16:creationId xmlns:a16="http://schemas.microsoft.com/office/drawing/2014/main" id="{A850C53D-C99B-4C8C-AF18-8F1EE2F5EE0B}"/>
              </a:ext>
            </a:extLst>
          </p:cNvPr>
          <p:cNvSpPr/>
          <p:nvPr/>
        </p:nvSpPr>
        <p:spPr>
          <a:xfrm>
            <a:off x="603386" y="5807922"/>
            <a:ext cx="10849967" cy="924548"/>
          </a:xfrm>
          <a:prstGeom prst="rect">
            <a:avLst/>
          </a:prstGeom>
        </p:spPr>
        <p:txBody>
          <a:bodyPr wrap="square">
            <a:spAutoFit/>
          </a:bodyPr>
          <a:lstStyle/>
          <a:p>
            <a:pPr>
              <a:lnSpc>
                <a:spcPct val="120000"/>
              </a:lnSpc>
              <a:defRPr/>
            </a:pPr>
            <a:r>
              <a:rPr lang="fr-FR" altLang="fr-FR" sz="1600" b="1" dirty="0">
                <a:solidFill>
                  <a:srgbClr val="006600"/>
                </a:solidFill>
                <a:latin typeface="Calibri" panose="020F0502020204030204" pitchFamily="34" charset="0"/>
              </a:rPr>
              <a:t>* L’indemnité est versée au moins une fois par mois, au plus tard le dernier jour du mois de référence</a:t>
            </a:r>
            <a:r>
              <a:rPr lang="fr-FR" altLang="fr-FR" sz="1400" b="1" dirty="0">
                <a:solidFill>
                  <a:srgbClr val="006600"/>
                </a:solidFill>
                <a:latin typeface="Calibri" panose="020F0502020204030204" pitchFamily="34" charset="0"/>
              </a:rPr>
              <a:t> </a:t>
            </a:r>
            <a:r>
              <a:rPr lang="fr-FR" altLang="fr-FR" sz="1400" b="1" dirty="0">
                <a:solidFill>
                  <a:srgbClr val="0000FF"/>
                </a:solidFill>
                <a:latin typeface="+mj-lt"/>
              </a:rPr>
              <a:t>(art 2 de la LP 2014-19)</a:t>
            </a:r>
            <a:endParaRPr lang="fr-FR" altLang="fr-FR" sz="1400" b="1" dirty="0">
              <a:solidFill>
                <a:srgbClr val="006600"/>
              </a:solidFill>
              <a:latin typeface="+mj-lt"/>
            </a:endParaRPr>
          </a:p>
          <a:p>
            <a:pPr>
              <a:lnSpc>
                <a:spcPct val="120000"/>
              </a:lnSpc>
              <a:defRPr/>
            </a:pPr>
            <a:r>
              <a:rPr lang="fr-FR" altLang="fr-FR" sz="1400" b="1" dirty="0">
                <a:solidFill>
                  <a:srgbClr val="006600"/>
                </a:solidFill>
                <a:latin typeface="Calibri" panose="020F0502020204030204" pitchFamily="34" charset="0"/>
              </a:rPr>
              <a:t> </a:t>
            </a:r>
            <a:r>
              <a:rPr lang="fr-FR" altLang="fr-FR" sz="1600" b="1" dirty="0">
                <a:solidFill>
                  <a:srgbClr val="006600"/>
                </a:solidFill>
                <a:latin typeface="Calibri" panose="020F0502020204030204" pitchFamily="34" charset="0"/>
              </a:rPr>
              <a:t>¤  La nourriture, l’hébergement et frais de déplacement des titulaires CEE à la charge de l’organisateur </a:t>
            </a:r>
            <a:r>
              <a:rPr lang="fr-FR" altLang="fr-FR" sz="1400" b="1" dirty="0">
                <a:solidFill>
                  <a:srgbClr val="0000FF"/>
                </a:solidFill>
              </a:rPr>
              <a:t>(art 2 de la LP 2014-19)</a:t>
            </a:r>
            <a:endParaRPr lang="fr-FR" altLang="fr-FR" sz="1400" b="1" dirty="0">
              <a:solidFill>
                <a:srgbClr val="006600"/>
              </a:solidFill>
            </a:endParaRPr>
          </a:p>
          <a:p>
            <a:pPr>
              <a:lnSpc>
                <a:spcPct val="120000"/>
              </a:lnSpc>
              <a:defRPr/>
            </a:pPr>
            <a:endParaRPr lang="fr-FR" altLang="fr-FR" sz="1400" b="1" dirty="0">
              <a:solidFill>
                <a:srgbClr val="006600"/>
              </a:solidFill>
              <a:latin typeface="Calibri" panose="020F0502020204030204" pitchFamily="34" charset="0"/>
            </a:endParaRPr>
          </a:p>
        </p:txBody>
      </p:sp>
    </p:spTree>
    <p:extLst>
      <p:ext uri="{BB962C8B-B14F-4D97-AF65-F5344CB8AC3E}">
        <p14:creationId xmlns:p14="http://schemas.microsoft.com/office/powerpoint/2010/main" val="2770180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FED8E5-B061-4380-B3B5-39E552BFC1A5}"/>
              </a:ext>
            </a:extLst>
          </p:cNvPr>
          <p:cNvSpPr>
            <a:spLocks noGrp="1"/>
          </p:cNvSpPr>
          <p:nvPr>
            <p:ph type="title"/>
          </p:nvPr>
        </p:nvSpPr>
        <p:spPr>
          <a:xfrm>
            <a:off x="414867" y="274639"/>
            <a:ext cx="11599333" cy="1943628"/>
          </a:xfrm>
        </p:spPr>
        <p:txBody>
          <a:bodyPr>
            <a:noAutofit/>
          </a:bodyPr>
          <a:lstStyle/>
          <a:p>
            <a:pPr algn="l"/>
            <a:r>
              <a:rPr lang="fr-FR" altLang="fr-FR" sz="3600" b="1" dirty="0">
                <a:solidFill>
                  <a:schemeClr val="accent1"/>
                </a:solidFill>
                <a:latin typeface="Arial Narrow" panose="020B0606020202030204" pitchFamily="34" charset="0"/>
              </a:rPr>
              <a:t>Montant minimal</a:t>
            </a:r>
            <a:br>
              <a:rPr lang="fr-FR" altLang="fr-FR" sz="3600" b="1" dirty="0">
                <a:solidFill>
                  <a:schemeClr val="accent1"/>
                </a:solidFill>
                <a:latin typeface="Arial Narrow" panose="020B0606020202030204" pitchFamily="34" charset="0"/>
              </a:rPr>
            </a:br>
            <a:r>
              <a:rPr lang="fr-FR" altLang="fr-FR" sz="3600" b="1" dirty="0">
                <a:solidFill>
                  <a:schemeClr val="accent1"/>
                </a:solidFill>
                <a:latin typeface="Arial Narrow" panose="020B0606020202030204" pitchFamily="34" charset="0"/>
              </a:rPr>
              <a:t>- des indemnités versées au titulaire CEE</a:t>
            </a:r>
            <a:br>
              <a:rPr lang="fr-FR" altLang="fr-FR" sz="3600" b="1" dirty="0">
                <a:solidFill>
                  <a:schemeClr val="accent1"/>
                </a:solidFill>
                <a:latin typeface="Arial Narrow" panose="020B0606020202030204" pitchFamily="34" charset="0"/>
              </a:rPr>
            </a:br>
            <a:r>
              <a:rPr lang="fr-FR" altLang="fr-FR" sz="3600" b="1" dirty="0">
                <a:solidFill>
                  <a:schemeClr val="accent1"/>
                </a:solidFill>
                <a:latin typeface="Arial Narrow" panose="020B0606020202030204" pitchFamily="34" charset="0"/>
              </a:rPr>
              <a:t>- du coût pour l’organisateur pour 1 titulaire CEE</a:t>
            </a:r>
            <a:endParaRPr lang="fr-FR" sz="3600" dirty="0">
              <a:solidFill>
                <a:schemeClr val="accent1"/>
              </a:solidFill>
              <a:latin typeface="Arial Narrow" panose="020B0606020202030204" pitchFamily="34" charset="0"/>
            </a:endParaRPr>
          </a:p>
        </p:txBody>
      </p:sp>
      <p:pic>
        <p:nvPicPr>
          <p:cNvPr id="5" name="Espace réservé du contenu 4">
            <a:extLst>
              <a:ext uri="{FF2B5EF4-FFF2-40B4-BE49-F238E27FC236}">
                <a16:creationId xmlns:a16="http://schemas.microsoft.com/office/drawing/2014/main" id="{0AE648A2-C696-4107-9FB1-B9C576BDE9F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02708" y="2434482"/>
            <a:ext cx="10857185" cy="4171056"/>
          </a:xfrm>
        </p:spPr>
      </p:pic>
      <p:sp>
        <p:nvSpPr>
          <p:cNvPr id="4" name="Rectangle 3">
            <a:extLst>
              <a:ext uri="{FF2B5EF4-FFF2-40B4-BE49-F238E27FC236}">
                <a16:creationId xmlns:a16="http://schemas.microsoft.com/office/drawing/2014/main" id="{EF5B5664-8E5B-47F6-B7E1-3E311EC5D262}"/>
              </a:ext>
            </a:extLst>
          </p:cNvPr>
          <p:cNvSpPr/>
          <p:nvPr/>
        </p:nvSpPr>
        <p:spPr>
          <a:xfrm>
            <a:off x="502708" y="944193"/>
            <a:ext cx="2968625" cy="457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pic>
        <p:nvPicPr>
          <p:cNvPr id="3" name="Image 2">
            <a:extLst>
              <a:ext uri="{FF2B5EF4-FFF2-40B4-BE49-F238E27FC236}">
                <a16:creationId xmlns:a16="http://schemas.microsoft.com/office/drawing/2014/main" id="{948E97B7-D092-44F6-9A1C-AB5F8CE5C556}"/>
              </a:ext>
            </a:extLst>
          </p:cNvPr>
          <p:cNvPicPr>
            <a:picLocks noChangeAspect="1"/>
          </p:cNvPicPr>
          <p:nvPr/>
        </p:nvPicPr>
        <p:blipFill>
          <a:blip r:embed="rId4"/>
          <a:stretch>
            <a:fillRect/>
          </a:stretch>
        </p:blipFill>
        <p:spPr>
          <a:xfrm>
            <a:off x="10899233" y="252462"/>
            <a:ext cx="877900" cy="359695"/>
          </a:xfrm>
          <a:prstGeom prst="rect">
            <a:avLst/>
          </a:prstGeom>
        </p:spPr>
      </p:pic>
    </p:spTree>
    <p:extLst>
      <p:ext uri="{BB962C8B-B14F-4D97-AF65-F5344CB8AC3E}">
        <p14:creationId xmlns:p14="http://schemas.microsoft.com/office/powerpoint/2010/main" val="2633969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Logo_DJS_Header-2.png">
            <a:extLst>
              <a:ext uri="{FF2B5EF4-FFF2-40B4-BE49-F238E27FC236}">
                <a16:creationId xmlns:a16="http://schemas.microsoft.com/office/drawing/2014/main" id="{347EC65B-1AEE-495D-9CDF-C1365F974FC6}"/>
              </a:ext>
            </a:extLst>
          </p:cNvPr>
          <p:cNvPicPr/>
          <p:nvPr/>
        </p:nvPicPr>
        <p:blipFill>
          <a:blip r:embed="rId3" cstate="print"/>
          <a:stretch>
            <a:fillRect/>
          </a:stretch>
        </p:blipFill>
        <p:spPr>
          <a:xfrm>
            <a:off x="11142453" y="210742"/>
            <a:ext cx="879894" cy="365125"/>
          </a:xfrm>
          <a:prstGeom prst="rect">
            <a:avLst/>
          </a:prstGeom>
        </p:spPr>
      </p:pic>
      <p:sp>
        <p:nvSpPr>
          <p:cNvPr id="7" name="Titre 1">
            <a:extLst>
              <a:ext uri="{FF2B5EF4-FFF2-40B4-BE49-F238E27FC236}">
                <a16:creationId xmlns:a16="http://schemas.microsoft.com/office/drawing/2014/main" id="{B37F1BBE-2F1C-4F7C-A945-F52BB7DF0CA9}"/>
              </a:ext>
            </a:extLst>
          </p:cNvPr>
          <p:cNvSpPr txBox="1">
            <a:spLocks/>
          </p:cNvSpPr>
          <p:nvPr/>
        </p:nvSpPr>
        <p:spPr>
          <a:xfrm>
            <a:off x="609600" y="431799"/>
            <a:ext cx="10972800" cy="575733"/>
          </a:xfrm>
          <a:prstGeom prst="rect">
            <a:avLst/>
          </a:prstGeom>
        </p:spPr>
        <p:txBody>
          <a:bodyPr vert="horz" lIns="91440" tIns="45720" rIns="91440" bIns="45720" rtlCol="0" anchor="b">
            <a:noAutofit/>
          </a:bodyPr>
          <a:lstStyle>
            <a:lvl1pPr algn="l" defTabSz="1219170" rtl="0" eaLnBrk="1" latinLnBrk="0" hangingPunct="1">
              <a:spcBef>
                <a:spcPct val="0"/>
              </a:spcBef>
              <a:buNone/>
              <a:defRPr sz="2667" b="1" kern="1200">
                <a:solidFill>
                  <a:schemeClr val="tx1"/>
                </a:solidFill>
                <a:latin typeface="+mj-lt"/>
                <a:ea typeface="+mj-ea"/>
                <a:cs typeface="+mj-cs"/>
              </a:defRPr>
            </a:lvl1pPr>
          </a:lstStyle>
          <a:p>
            <a:r>
              <a:rPr lang="fr-FR" sz="4800" kern="10" dirty="0">
                <a:ln w="9525">
                  <a:noFill/>
                  <a:round/>
                  <a:headEnd/>
                  <a:tailEnd/>
                </a:ln>
                <a:solidFill>
                  <a:srgbClr val="0070C0"/>
                </a:solidFill>
                <a:latin typeface="Arial Narrow"/>
              </a:rPr>
              <a:t>Procédures à respecter et sanctions</a:t>
            </a:r>
            <a:endParaRPr lang="fr-FR" sz="4800" kern="10" dirty="0">
              <a:ln w="9525">
                <a:noFill/>
                <a:round/>
                <a:headEnd/>
                <a:tailEnd/>
              </a:ln>
              <a:solidFill>
                <a:srgbClr val="0070C0"/>
              </a:solidFill>
              <a:latin typeface="Arial Narrow"/>
              <a:ea typeface="+mn-ea"/>
              <a:cs typeface="+mn-cs"/>
            </a:endParaRPr>
          </a:p>
        </p:txBody>
      </p:sp>
      <p:sp>
        <p:nvSpPr>
          <p:cNvPr id="8" name="Rectangle 7">
            <a:extLst>
              <a:ext uri="{FF2B5EF4-FFF2-40B4-BE49-F238E27FC236}">
                <a16:creationId xmlns:a16="http://schemas.microsoft.com/office/drawing/2014/main" id="{EAC7B8D5-CB1C-477A-ABC4-815B43E1CCC8}"/>
              </a:ext>
            </a:extLst>
          </p:cNvPr>
          <p:cNvSpPr/>
          <p:nvPr/>
        </p:nvSpPr>
        <p:spPr>
          <a:xfrm flipV="1">
            <a:off x="733768" y="869032"/>
            <a:ext cx="8511832" cy="457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10" name="Espace réservé du contenu 2">
            <a:extLst>
              <a:ext uri="{FF2B5EF4-FFF2-40B4-BE49-F238E27FC236}">
                <a16:creationId xmlns:a16="http://schemas.microsoft.com/office/drawing/2014/main" id="{695E1ED2-0C68-4883-8726-73BCBB18A6F6}"/>
              </a:ext>
            </a:extLst>
          </p:cNvPr>
          <p:cNvSpPr>
            <a:spLocks noGrp="1"/>
          </p:cNvSpPr>
          <p:nvPr>
            <p:ph idx="1"/>
          </p:nvPr>
        </p:nvSpPr>
        <p:spPr>
          <a:xfrm>
            <a:off x="609600" y="1072806"/>
            <a:ext cx="10778346" cy="5380165"/>
          </a:xfrm>
        </p:spPr>
        <p:txBody>
          <a:bodyPr>
            <a:normAutofit fontScale="55000" lnSpcReduction="20000"/>
          </a:bodyPr>
          <a:lstStyle/>
          <a:p>
            <a:pPr marL="514350" indent="-514350">
              <a:lnSpc>
                <a:spcPct val="120000"/>
              </a:lnSpc>
              <a:spcBef>
                <a:spcPct val="50000"/>
              </a:spcBef>
              <a:buFont typeface="+mj-lt"/>
              <a:buAutoNum type="arabicPeriod"/>
            </a:pPr>
            <a:r>
              <a:rPr lang="fr-FR" altLang="fr-FR" sz="2900" dirty="0">
                <a:latin typeface="Calibri" panose="020F0502020204030204" pitchFamily="34" charset="0"/>
              </a:rPr>
              <a:t>Transmettre à la </a:t>
            </a:r>
            <a:r>
              <a:rPr lang="fr-FR" altLang="fr-FR" sz="2900" b="1" dirty="0">
                <a:latin typeface="Calibri" panose="020F0502020204030204" pitchFamily="34" charset="0"/>
              </a:rPr>
              <a:t>CPS</a:t>
            </a:r>
            <a:r>
              <a:rPr lang="fr-FR" altLang="fr-FR" sz="2900" dirty="0">
                <a:latin typeface="Calibri" panose="020F0502020204030204" pitchFamily="34" charset="0"/>
              </a:rPr>
              <a:t> la </a:t>
            </a:r>
            <a:r>
              <a:rPr lang="fr-FR" altLang="fr-FR" sz="2900" b="1" dirty="0">
                <a:latin typeface="Calibri" panose="020F0502020204030204" pitchFamily="34" charset="0"/>
              </a:rPr>
              <a:t>DPAE des titulaires CEE </a:t>
            </a:r>
            <a:r>
              <a:rPr lang="fr-FR" altLang="fr-FR" sz="2600" b="1" dirty="0">
                <a:solidFill>
                  <a:srgbClr val="0000FF"/>
                </a:solidFill>
                <a:latin typeface="Calibri" panose="020F0502020204030204" pitchFamily="34" charset="0"/>
              </a:rPr>
              <a:t>(art 7 de la LP 2014-19).</a:t>
            </a:r>
            <a:endParaRPr lang="fr-FR" altLang="fr-FR" sz="2600" dirty="0">
              <a:latin typeface="Calibri" panose="020F0502020204030204" pitchFamily="34" charset="0"/>
            </a:endParaRPr>
          </a:p>
          <a:p>
            <a:pPr marL="1123935" lvl="1" indent="-514350">
              <a:lnSpc>
                <a:spcPct val="120000"/>
              </a:lnSpc>
              <a:spcBef>
                <a:spcPts val="0"/>
              </a:spcBef>
              <a:buFont typeface="+mj-lt"/>
              <a:buAutoNum type="alphaLcParenR"/>
            </a:pPr>
            <a:r>
              <a:rPr lang="fr-FR" altLang="fr-FR" sz="2900" u="sng" dirty="0">
                <a:latin typeface="Calibri" panose="020F0502020204030204" pitchFamily="34" charset="0"/>
              </a:rPr>
              <a:t>au plus tôt, </a:t>
            </a:r>
            <a:r>
              <a:rPr lang="fr-FR" altLang="fr-FR" sz="2900" b="1" dirty="0">
                <a:latin typeface="Calibri" panose="020F0502020204030204" pitchFamily="34" charset="0"/>
              </a:rPr>
              <a:t>8 jours avant le début </a:t>
            </a:r>
            <a:r>
              <a:rPr lang="fr-FR" altLang="fr-FR" sz="2900" dirty="0">
                <a:latin typeface="Calibri" panose="020F0502020204030204" pitchFamily="34" charset="0"/>
              </a:rPr>
              <a:t>du séjour ou de la formation </a:t>
            </a:r>
          </a:p>
          <a:p>
            <a:pPr marL="1123935" lvl="1" indent="-514350">
              <a:lnSpc>
                <a:spcPct val="120000"/>
              </a:lnSpc>
              <a:spcBef>
                <a:spcPts val="0"/>
              </a:spcBef>
              <a:buFont typeface="+mj-lt"/>
              <a:buAutoNum type="alphaLcParenR"/>
            </a:pPr>
            <a:r>
              <a:rPr lang="fr-FR" altLang="fr-FR" sz="2900" u="sng" dirty="0">
                <a:latin typeface="Calibri" panose="020F0502020204030204" pitchFamily="34" charset="0"/>
              </a:rPr>
              <a:t>au plus tard, </a:t>
            </a:r>
            <a:r>
              <a:rPr lang="fr-FR" altLang="fr-FR" sz="2900" b="1" dirty="0">
                <a:latin typeface="Calibri" panose="020F0502020204030204" pitchFamily="34" charset="0"/>
              </a:rPr>
              <a:t>le jour même de l’embauche </a:t>
            </a:r>
            <a:r>
              <a:rPr lang="fr-FR" altLang="fr-FR" sz="2900" dirty="0">
                <a:latin typeface="Calibri" panose="020F0502020204030204" pitchFamily="34" charset="0"/>
              </a:rPr>
              <a:t>du personnel.</a:t>
            </a:r>
          </a:p>
          <a:p>
            <a:pPr marL="514350" indent="-514350">
              <a:lnSpc>
                <a:spcPct val="120000"/>
              </a:lnSpc>
              <a:spcBef>
                <a:spcPct val="50000"/>
              </a:spcBef>
              <a:buFont typeface="+mj-lt"/>
              <a:buAutoNum type="arabicPeriod"/>
            </a:pPr>
            <a:r>
              <a:rPr lang="fr-FR" altLang="fr-FR" sz="2900" dirty="0">
                <a:latin typeface="Calibri" panose="020F0502020204030204" pitchFamily="34" charset="0"/>
              </a:rPr>
              <a:t>Transmettre à la </a:t>
            </a:r>
            <a:r>
              <a:rPr lang="fr-FR" altLang="fr-FR" sz="2900" b="1" dirty="0">
                <a:latin typeface="Calibri" panose="020F0502020204030204" pitchFamily="34" charset="0"/>
              </a:rPr>
              <a:t>D.J.S. une copie de la C.E.E</a:t>
            </a:r>
            <a:r>
              <a:rPr lang="fr-FR" altLang="fr-FR" sz="2900" dirty="0">
                <a:latin typeface="Calibri" panose="020F0502020204030204" pitchFamily="34" charset="0"/>
              </a:rPr>
              <a:t>. </a:t>
            </a:r>
            <a:r>
              <a:rPr lang="fr-FR" altLang="fr-FR" sz="2600" b="1" dirty="0">
                <a:solidFill>
                  <a:srgbClr val="0000FF"/>
                </a:solidFill>
                <a:latin typeface="Calibri" panose="020F0502020204030204" pitchFamily="34" charset="0"/>
              </a:rPr>
              <a:t>(art 6 de la LP 2014-19).</a:t>
            </a:r>
            <a:endParaRPr lang="fr-FR" altLang="fr-FR" sz="2600" b="1" dirty="0">
              <a:latin typeface="Calibri" panose="020F0502020204030204" pitchFamily="34" charset="0"/>
            </a:endParaRPr>
          </a:p>
          <a:p>
            <a:pPr marL="1123935" lvl="1" indent="-514350">
              <a:lnSpc>
                <a:spcPct val="120000"/>
              </a:lnSpc>
              <a:spcBef>
                <a:spcPts val="0"/>
              </a:spcBef>
              <a:buFont typeface="+mj-lt"/>
              <a:buAutoNum type="alphaLcParenR"/>
            </a:pPr>
            <a:r>
              <a:rPr lang="fr-FR" altLang="fr-FR" sz="2900" u="sng" dirty="0">
                <a:latin typeface="Calibri" panose="020F0502020204030204" pitchFamily="34" charset="0"/>
              </a:rPr>
              <a:t>au plus tôt, </a:t>
            </a:r>
            <a:r>
              <a:rPr lang="fr-FR" altLang="fr-FR" sz="2900" b="1" dirty="0">
                <a:latin typeface="Calibri" panose="020F0502020204030204" pitchFamily="34" charset="0"/>
              </a:rPr>
              <a:t>15 jours après la fin </a:t>
            </a:r>
            <a:r>
              <a:rPr lang="fr-FR" altLang="fr-FR" sz="2900" dirty="0">
                <a:latin typeface="Calibri" panose="020F0502020204030204" pitchFamily="34" charset="0"/>
              </a:rPr>
              <a:t>du séjour ou de la formation </a:t>
            </a:r>
          </a:p>
          <a:p>
            <a:pPr marL="1123935" lvl="1" indent="-514350">
              <a:lnSpc>
                <a:spcPct val="120000"/>
              </a:lnSpc>
              <a:spcBef>
                <a:spcPts val="0"/>
              </a:spcBef>
              <a:buFont typeface="+mj-lt"/>
              <a:buAutoNum type="alphaLcParenR"/>
            </a:pPr>
            <a:r>
              <a:rPr lang="fr-FR" altLang="fr-FR" sz="2900" u="sng" dirty="0">
                <a:latin typeface="Calibri" panose="020F0502020204030204" pitchFamily="34" charset="0"/>
              </a:rPr>
              <a:t>au plus tard, </a:t>
            </a:r>
            <a:r>
              <a:rPr lang="fr-FR" altLang="fr-FR" sz="2900" b="1" dirty="0">
                <a:latin typeface="Calibri" panose="020F0502020204030204" pitchFamily="34" charset="0"/>
              </a:rPr>
              <a:t>30 jours après la fin </a:t>
            </a:r>
            <a:r>
              <a:rPr lang="fr-FR" altLang="fr-FR" sz="2900" dirty="0">
                <a:latin typeface="Calibri" panose="020F0502020204030204" pitchFamily="34" charset="0"/>
              </a:rPr>
              <a:t>du séjour ou de la formation </a:t>
            </a:r>
          </a:p>
          <a:p>
            <a:pPr marL="514350" indent="-514350">
              <a:lnSpc>
                <a:spcPct val="120000"/>
              </a:lnSpc>
              <a:spcBef>
                <a:spcPct val="50000"/>
              </a:spcBef>
              <a:buFont typeface="+mj-lt"/>
              <a:buAutoNum type="arabicPeriod"/>
            </a:pPr>
            <a:r>
              <a:rPr lang="fr-FR" altLang="fr-FR" sz="2900" dirty="0">
                <a:latin typeface="Calibri" panose="020F0502020204030204" pitchFamily="34" charset="0"/>
              </a:rPr>
              <a:t>Détenir </a:t>
            </a:r>
            <a:r>
              <a:rPr lang="fr-FR" altLang="fr-FR" sz="2900" u="sng" dirty="0">
                <a:latin typeface="Calibri" panose="020F0502020204030204" pitchFamily="34" charset="0"/>
              </a:rPr>
              <a:t>sur les lieux du CVL ou du stage</a:t>
            </a:r>
            <a:r>
              <a:rPr lang="fr-FR" altLang="fr-FR" sz="2900" dirty="0">
                <a:latin typeface="Calibri" panose="020F0502020204030204" pitchFamily="34" charset="0"/>
              </a:rPr>
              <a:t> </a:t>
            </a:r>
            <a:r>
              <a:rPr lang="fr-FR" altLang="fr-FR" sz="2900" b="1" dirty="0">
                <a:latin typeface="Calibri" panose="020F0502020204030204" pitchFamily="34" charset="0"/>
              </a:rPr>
              <a:t>toutes les CEE </a:t>
            </a:r>
            <a:r>
              <a:rPr lang="fr-FR" altLang="fr-FR" sz="2600" b="1" dirty="0">
                <a:solidFill>
                  <a:srgbClr val="0000FF"/>
                </a:solidFill>
                <a:latin typeface="Calibri" panose="020F0502020204030204" pitchFamily="34" charset="0"/>
              </a:rPr>
              <a:t>(art 6 de la LP 2014-19).</a:t>
            </a:r>
          </a:p>
          <a:p>
            <a:pPr marL="514350" indent="-514350">
              <a:lnSpc>
                <a:spcPct val="120000"/>
              </a:lnSpc>
              <a:spcBef>
                <a:spcPct val="50000"/>
              </a:spcBef>
              <a:buFont typeface="+mj-lt"/>
              <a:buAutoNum type="arabicPeriod"/>
            </a:pPr>
            <a:r>
              <a:rPr lang="fr-FR" altLang="fr-FR" sz="2900" dirty="0">
                <a:latin typeface="Calibri" panose="020F0502020204030204" pitchFamily="34" charset="0"/>
              </a:rPr>
              <a:t>Tenir à la disposition de la </a:t>
            </a:r>
            <a:r>
              <a:rPr lang="fr-FR" altLang="fr-FR" sz="2900" b="1" dirty="0">
                <a:latin typeface="Calibri" panose="020F0502020204030204" pitchFamily="34" charset="0"/>
              </a:rPr>
              <a:t>DJS</a:t>
            </a:r>
            <a:r>
              <a:rPr lang="fr-FR" altLang="fr-FR" sz="2900" dirty="0">
                <a:latin typeface="Calibri" panose="020F0502020204030204" pitchFamily="34" charset="0"/>
              </a:rPr>
              <a:t> et de </a:t>
            </a:r>
            <a:r>
              <a:rPr lang="fr-FR" altLang="fr-FR" sz="2900" b="1" dirty="0">
                <a:latin typeface="Calibri" panose="020F0502020204030204" pitchFamily="34" charset="0"/>
              </a:rPr>
              <a:t>l’inspection du travail </a:t>
            </a:r>
            <a:r>
              <a:rPr lang="fr-FR" altLang="fr-FR" sz="2900" u="sng" dirty="0">
                <a:latin typeface="Calibri" panose="020F0502020204030204" pitchFamily="34" charset="0"/>
              </a:rPr>
              <a:t>pendant 3 ans minimum </a:t>
            </a:r>
            <a:r>
              <a:rPr lang="fr-FR" altLang="fr-FR" sz="2900" b="1" dirty="0">
                <a:latin typeface="Calibri" panose="020F0502020204030204" pitchFamily="34" charset="0"/>
              </a:rPr>
              <a:t>l’original de la CEE </a:t>
            </a:r>
            <a:r>
              <a:rPr lang="fr-FR" altLang="fr-FR" sz="2600" b="1" dirty="0">
                <a:solidFill>
                  <a:srgbClr val="0000FF"/>
                </a:solidFill>
                <a:latin typeface="Calibri" panose="020F0502020204030204" pitchFamily="34" charset="0"/>
              </a:rPr>
              <a:t>(art 6 de la LP 2014-19). </a:t>
            </a:r>
          </a:p>
          <a:p>
            <a:pPr>
              <a:buNone/>
            </a:pPr>
            <a:endParaRPr lang="fr-FR" altLang="fr-FR" sz="2900" dirty="0">
              <a:latin typeface="Calibri" panose="020F0502020204030204" pitchFamily="34" charset="0"/>
            </a:endParaRPr>
          </a:p>
          <a:p>
            <a:pPr>
              <a:buNone/>
            </a:pPr>
            <a:r>
              <a:rPr lang="fr-FR" altLang="fr-FR" sz="2900" b="1" u="sng" dirty="0">
                <a:latin typeface="Calibri" panose="020F0502020204030204" pitchFamily="34" charset="0"/>
              </a:rPr>
              <a:t>SANCTIONS PENALES </a:t>
            </a:r>
            <a:r>
              <a:rPr lang="fr-FR" altLang="fr-FR" sz="2900" b="1" dirty="0">
                <a:latin typeface="Calibri" panose="020F0502020204030204" pitchFamily="34" charset="0"/>
              </a:rPr>
              <a:t>: </a:t>
            </a:r>
          </a:p>
          <a:p>
            <a:pPr marL="0" indent="0">
              <a:buNone/>
            </a:pPr>
            <a:r>
              <a:rPr lang="fr-FR" altLang="fr-FR" sz="2900" dirty="0">
                <a:latin typeface="Calibri" panose="020F0502020204030204" pitchFamily="34" charset="0"/>
              </a:rPr>
              <a:t>Le non respect des obligations citées </a:t>
            </a:r>
            <a:r>
              <a:rPr lang="fr-FR" altLang="fr-FR" sz="2900" b="1" dirty="0">
                <a:latin typeface="Calibri" panose="020F0502020204030204" pitchFamily="34" charset="0"/>
              </a:rPr>
              <a:t>au point 1 ci- dessus </a:t>
            </a:r>
            <a:r>
              <a:rPr lang="fr-FR" altLang="fr-FR" sz="2900" dirty="0">
                <a:latin typeface="Calibri" panose="020F0502020204030204" pitchFamily="34" charset="0"/>
              </a:rPr>
              <a:t>est puni des peines prévues aux articles LP 5622-1 et 5622-2 du code du travail (redressement judiciaire de l’organisateur).</a:t>
            </a:r>
            <a:endParaRPr lang="fr-FR" altLang="fr-FR" sz="2900" dirty="0">
              <a:solidFill>
                <a:srgbClr val="0000FF"/>
              </a:solidFill>
              <a:latin typeface="Calibri" panose="020F0502020204030204" pitchFamily="34" charset="0"/>
            </a:endParaRPr>
          </a:p>
          <a:p>
            <a:pPr marL="0" indent="0">
              <a:buNone/>
            </a:pPr>
            <a:r>
              <a:rPr lang="fr-FR" altLang="fr-FR" sz="2900" dirty="0">
                <a:latin typeface="Calibri" panose="020F0502020204030204" pitchFamily="34" charset="0"/>
              </a:rPr>
              <a:t>Le non respect des obligations cités </a:t>
            </a:r>
            <a:r>
              <a:rPr lang="fr-FR" altLang="fr-FR" sz="2900" b="1" dirty="0">
                <a:latin typeface="Calibri" panose="020F0502020204030204" pitchFamily="34" charset="0"/>
              </a:rPr>
              <a:t>aux points 2 ci-dessus </a:t>
            </a:r>
            <a:r>
              <a:rPr lang="fr-FR" altLang="fr-FR" sz="2900" dirty="0">
                <a:latin typeface="Calibri" panose="020F0502020204030204" pitchFamily="34" charset="0"/>
              </a:rPr>
              <a:t>est passible d’amendes prévues pour les contraventions de 4</a:t>
            </a:r>
            <a:r>
              <a:rPr lang="fr-FR" altLang="fr-FR" sz="2900" baseline="30000" dirty="0">
                <a:latin typeface="Calibri" panose="020F0502020204030204" pitchFamily="34" charset="0"/>
              </a:rPr>
              <a:t>ème</a:t>
            </a:r>
            <a:r>
              <a:rPr lang="fr-FR" altLang="fr-FR" sz="2900" dirty="0">
                <a:latin typeface="Calibri" panose="020F0502020204030204" pitchFamily="34" charset="0"/>
              </a:rPr>
              <a:t> classe.</a:t>
            </a:r>
          </a:p>
          <a:p>
            <a:pPr marL="0" indent="0">
              <a:buNone/>
            </a:pPr>
            <a:r>
              <a:rPr lang="fr-FR" altLang="fr-FR" sz="2900" dirty="0">
                <a:latin typeface="Calibri" panose="020F0502020204030204" pitchFamily="34" charset="0"/>
              </a:rPr>
              <a:t>Le non respect des obligations cités </a:t>
            </a:r>
            <a:r>
              <a:rPr lang="fr-FR" altLang="fr-FR" sz="2900" b="1" dirty="0">
                <a:latin typeface="Calibri" panose="020F0502020204030204" pitchFamily="34" charset="0"/>
              </a:rPr>
              <a:t>aux points 3 et 4 ci-dessus </a:t>
            </a:r>
            <a:r>
              <a:rPr lang="fr-FR" altLang="fr-FR" sz="2900" dirty="0">
                <a:latin typeface="Calibri" panose="020F0502020204030204" pitchFamily="34" charset="0"/>
              </a:rPr>
              <a:t>est passible d’amendes prévues pour les contraventions de 4</a:t>
            </a:r>
            <a:r>
              <a:rPr lang="fr-FR" altLang="fr-FR" sz="2900" baseline="30000" dirty="0">
                <a:latin typeface="Calibri" panose="020F0502020204030204" pitchFamily="34" charset="0"/>
              </a:rPr>
              <a:t>ème</a:t>
            </a:r>
            <a:r>
              <a:rPr lang="fr-FR" altLang="fr-FR" sz="2900" dirty="0">
                <a:latin typeface="Calibri" panose="020F0502020204030204" pitchFamily="34" charset="0"/>
              </a:rPr>
              <a:t> classe et de 5</a:t>
            </a:r>
            <a:r>
              <a:rPr lang="fr-FR" altLang="fr-FR" sz="2900" baseline="30000" dirty="0">
                <a:latin typeface="Calibri" panose="020F0502020204030204" pitchFamily="34" charset="0"/>
              </a:rPr>
              <a:t>ème</a:t>
            </a:r>
            <a:r>
              <a:rPr lang="fr-FR" altLang="fr-FR" sz="2900" dirty="0">
                <a:latin typeface="Calibri" panose="020F0502020204030204" pitchFamily="34" charset="0"/>
              </a:rPr>
              <a:t> classe en cas de récidive. L’amende est multipliée par le nombre de personnes titulaires de le CEE.</a:t>
            </a:r>
          </a:p>
          <a:p>
            <a:pPr marL="0" indent="0">
              <a:buNone/>
            </a:pPr>
            <a:endParaRPr lang="fr-FR" altLang="fr-FR" sz="2900" u="sng" dirty="0">
              <a:latin typeface="Calibri" panose="020F0502020204030204" pitchFamily="34" charset="0"/>
            </a:endParaRPr>
          </a:p>
          <a:p>
            <a:pPr>
              <a:buNone/>
            </a:pPr>
            <a:r>
              <a:rPr lang="fr-FR" altLang="fr-FR" sz="2900" b="1" u="sng" dirty="0">
                <a:latin typeface="Calibri" panose="020F0502020204030204" pitchFamily="34" charset="0"/>
              </a:rPr>
              <a:t>SANCTION ADMINISTRATIVE </a:t>
            </a:r>
            <a:r>
              <a:rPr lang="fr-FR" altLang="fr-FR" sz="2900" dirty="0">
                <a:latin typeface="Calibri" panose="020F0502020204030204" pitchFamily="34" charset="0"/>
              </a:rPr>
              <a:t>: </a:t>
            </a:r>
          </a:p>
          <a:p>
            <a:pPr marL="0" indent="0">
              <a:buNone/>
            </a:pPr>
            <a:r>
              <a:rPr lang="fr-FR" altLang="fr-FR" sz="2900" dirty="0">
                <a:latin typeface="Calibri" panose="020F0502020204030204" pitchFamily="34" charset="0"/>
              </a:rPr>
              <a:t>Le non respect des obligations citées </a:t>
            </a:r>
            <a:r>
              <a:rPr lang="fr-FR" altLang="fr-FR" sz="2900" b="1" dirty="0">
                <a:latin typeface="Calibri" panose="020F0502020204030204" pitchFamily="34" charset="0"/>
              </a:rPr>
              <a:t>au point 1 ci- dessus </a:t>
            </a:r>
            <a:r>
              <a:rPr lang="fr-FR" altLang="fr-FR" sz="2900" dirty="0">
                <a:latin typeface="Calibri" panose="020F0502020204030204" pitchFamily="34" charset="0"/>
              </a:rPr>
              <a:t>est passible d’un refus par la DJS d’accorder des aides publiques pendant une durée maximale de 2 ans.</a:t>
            </a:r>
          </a:p>
          <a:p>
            <a:pPr marL="0" lvl="1" indent="0">
              <a:spcBef>
                <a:spcPts val="1000"/>
              </a:spcBef>
              <a:buNone/>
            </a:pPr>
            <a:endParaRPr lang="fr-FR" sz="2000" b="1" dirty="0">
              <a:highlight>
                <a:srgbClr val="FFFF00"/>
              </a:highlight>
            </a:endParaRPr>
          </a:p>
        </p:txBody>
      </p:sp>
    </p:spTree>
    <p:extLst>
      <p:ext uri="{BB962C8B-B14F-4D97-AF65-F5344CB8AC3E}">
        <p14:creationId xmlns:p14="http://schemas.microsoft.com/office/powerpoint/2010/main" val="17532497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2D055F-7994-4861-BE8B-FF996C47490A}"/>
              </a:ext>
            </a:extLst>
          </p:cNvPr>
          <p:cNvSpPr>
            <a:spLocks noGrp="1"/>
          </p:cNvSpPr>
          <p:nvPr>
            <p:ph type="title"/>
          </p:nvPr>
        </p:nvSpPr>
        <p:spPr>
          <a:xfrm>
            <a:off x="518305" y="184430"/>
            <a:ext cx="11179450" cy="890905"/>
          </a:xfrm>
        </p:spPr>
        <p:txBody>
          <a:bodyPr>
            <a:noAutofit/>
          </a:bodyPr>
          <a:lstStyle/>
          <a:p>
            <a:pPr algn="l"/>
            <a:r>
              <a:rPr lang="fr-FR" sz="4000" b="1" kern="10" dirty="0">
                <a:ln w="9525">
                  <a:noFill/>
                  <a:round/>
                  <a:headEnd/>
                  <a:tailEnd/>
                </a:ln>
                <a:solidFill>
                  <a:srgbClr val="0070C0"/>
                </a:solidFill>
                <a:latin typeface="Arial Narrow"/>
                <a:ea typeface="+mn-ea"/>
                <a:cs typeface="+mn-cs"/>
              </a:rPr>
              <a:t>Outil : Le formulaire de la CEE</a:t>
            </a:r>
          </a:p>
        </p:txBody>
      </p:sp>
      <p:sp>
        <p:nvSpPr>
          <p:cNvPr id="3" name="Espace réservé du contenu 2">
            <a:extLst>
              <a:ext uri="{FF2B5EF4-FFF2-40B4-BE49-F238E27FC236}">
                <a16:creationId xmlns:a16="http://schemas.microsoft.com/office/drawing/2014/main" id="{D7427BC9-F343-40B2-A931-0B8F27A60E35}"/>
              </a:ext>
            </a:extLst>
          </p:cNvPr>
          <p:cNvSpPr>
            <a:spLocks noGrp="1"/>
          </p:cNvSpPr>
          <p:nvPr>
            <p:ph idx="1"/>
          </p:nvPr>
        </p:nvSpPr>
        <p:spPr>
          <a:xfrm>
            <a:off x="361950" y="1535672"/>
            <a:ext cx="11660397" cy="5273459"/>
          </a:xfrm>
        </p:spPr>
        <p:txBody>
          <a:bodyPr>
            <a:normAutofit/>
          </a:bodyPr>
          <a:lstStyle/>
          <a:p>
            <a:pPr lvl="1">
              <a:buFont typeface="Wingdings" panose="05000000000000000000" pitchFamily="2" charset="2"/>
              <a:buChar char="v"/>
            </a:pPr>
            <a:endParaRPr lang="fr-FR" dirty="0"/>
          </a:p>
          <a:p>
            <a:pPr marL="0" indent="0">
              <a:buNone/>
            </a:pPr>
            <a:endParaRPr lang="fr-FR" dirty="0"/>
          </a:p>
        </p:txBody>
      </p:sp>
      <p:sp>
        <p:nvSpPr>
          <p:cNvPr id="5" name="Espace réservé du numéro de diapositive 4"/>
          <p:cNvSpPr>
            <a:spLocks noGrp="1"/>
          </p:cNvSpPr>
          <p:nvPr>
            <p:ph type="sldNum" sz="quarter" idx="12"/>
          </p:nvPr>
        </p:nvSpPr>
        <p:spPr/>
        <p:txBody>
          <a:bodyPr/>
          <a:lstStyle/>
          <a:p>
            <a:fld id="{B6B12B96-6341-421C-A6B1-E61E6DA88DA3}" type="slidenum">
              <a:rPr lang="fr-FR" smtClean="0"/>
              <a:pPr/>
              <a:t>25</a:t>
            </a:fld>
            <a:endParaRPr lang="fr-FR"/>
          </a:p>
        </p:txBody>
      </p:sp>
      <p:sp>
        <p:nvSpPr>
          <p:cNvPr id="7" name="Rectangle 6">
            <a:extLst>
              <a:ext uri="{FF2B5EF4-FFF2-40B4-BE49-F238E27FC236}">
                <a16:creationId xmlns:a16="http://schemas.microsoft.com/office/drawing/2014/main" id="{7DA5782E-4D29-402C-A5C4-AB2A5BB20136}"/>
              </a:ext>
            </a:extLst>
          </p:cNvPr>
          <p:cNvSpPr/>
          <p:nvPr/>
        </p:nvSpPr>
        <p:spPr>
          <a:xfrm flipV="1">
            <a:off x="609601" y="941472"/>
            <a:ext cx="6025116" cy="457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pic>
        <p:nvPicPr>
          <p:cNvPr id="8" name="Picture 9">
            <a:extLst>
              <a:ext uri="{FF2B5EF4-FFF2-40B4-BE49-F238E27FC236}">
                <a16:creationId xmlns:a16="http://schemas.microsoft.com/office/drawing/2014/main" id="{B0D584B2-268E-475E-BEE4-A012AA4B33E0}"/>
              </a:ext>
            </a:extLst>
          </p:cNvPr>
          <p:cNvPicPr>
            <a:picLocks noChangeAspect="1" noChangeArrowheads="1"/>
          </p:cNvPicPr>
          <p:nvPr/>
        </p:nvPicPr>
        <p:blipFill>
          <a:blip r:embed="rId3" cstate="print">
            <a:clrChange>
              <a:clrFrom>
                <a:srgbClr val="FFFFFF"/>
              </a:clrFrom>
              <a:clrTo>
                <a:srgbClr val="FFFFFF">
                  <a:alpha val="0"/>
                </a:srgbClr>
              </a:clrTo>
            </a:clrChange>
          </a:blip>
          <a:srcRect l="1391" b="34368"/>
          <a:stretch>
            <a:fillRect/>
          </a:stretch>
        </p:blipFill>
        <p:spPr bwMode="auto">
          <a:xfrm>
            <a:off x="10212288" y="0"/>
            <a:ext cx="1979712" cy="1654171"/>
          </a:xfrm>
          <a:prstGeom prst="rect">
            <a:avLst/>
          </a:prstGeom>
          <a:noFill/>
          <a:ln w="9525">
            <a:noFill/>
            <a:miter lim="800000"/>
            <a:headEnd/>
            <a:tailEnd/>
          </a:ln>
          <a:effectLst/>
        </p:spPr>
      </p:pic>
      <p:pic>
        <p:nvPicPr>
          <p:cNvPr id="9" name="Image 8" descr="Logo_DJS_Header-2.png">
            <a:extLst>
              <a:ext uri="{FF2B5EF4-FFF2-40B4-BE49-F238E27FC236}">
                <a16:creationId xmlns:a16="http://schemas.microsoft.com/office/drawing/2014/main" id="{2910AED1-0DBC-45D0-B39A-26DE9E2CE733}"/>
              </a:ext>
            </a:extLst>
          </p:cNvPr>
          <p:cNvPicPr/>
          <p:nvPr/>
        </p:nvPicPr>
        <p:blipFill>
          <a:blip r:embed="rId4" cstate="print"/>
          <a:stretch>
            <a:fillRect/>
          </a:stretch>
        </p:blipFill>
        <p:spPr>
          <a:xfrm>
            <a:off x="11142453" y="210742"/>
            <a:ext cx="879894" cy="365125"/>
          </a:xfrm>
          <a:prstGeom prst="rect">
            <a:avLst/>
          </a:prstGeom>
        </p:spPr>
      </p:pic>
      <p:sp>
        <p:nvSpPr>
          <p:cNvPr id="10" name="Espace réservé du contenu 2">
            <a:extLst>
              <a:ext uri="{FF2B5EF4-FFF2-40B4-BE49-F238E27FC236}">
                <a16:creationId xmlns:a16="http://schemas.microsoft.com/office/drawing/2014/main" id="{5AF1E27D-EE46-4346-A0CA-308E7812EC7E}"/>
              </a:ext>
            </a:extLst>
          </p:cNvPr>
          <p:cNvSpPr txBox="1">
            <a:spLocks/>
          </p:cNvSpPr>
          <p:nvPr/>
        </p:nvSpPr>
        <p:spPr>
          <a:xfrm>
            <a:off x="609600" y="1600201"/>
            <a:ext cx="10972800" cy="4525963"/>
          </a:xfrm>
          <a:prstGeom prst="rect">
            <a:avLst/>
          </a:prstGeom>
        </p:spPr>
        <p:txBody>
          <a:bodyPr vert="horz" lIns="91440" tIns="45720" rIns="91440" bIns="45720" rtlCol="0">
            <a:normAutofit/>
          </a:bodyPr>
          <a:lst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endParaRPr lang="fr-FR" dirty="0"/>
          </a:p>
        </p:txBody>
      </p:sp>
      <p:sp>
        <p:nvSpPr>
          <p:cNvPr id="11" name="Espace réservé du contenu 2">
            <a:extLst>
              <a:ext uri="{FF2B5EF4-FFF2-40B4-BE49-F238E27FC236}">
                <a16:creationId xmlns:a16="http://schemas.microsoft.com/office/drawing/2014/main" id="{96A77C57-39EF-44D4-9126-AEB6EAD9CD2A}"/>
              </a:ext>
            </a:extLst>
          </p:cNvPr>
          <p:cNvSpPr txBox="1">
            <a:spLocks/>
          </p:cNvSpPr>
          <p:nvPr/>
        </p:nvSpPr>
        <p:spPr>
          <a:xfrm>
            <a:off x="6279214" y="3429000"/>
            <a:ext cx="5315216" cy="1654171"/>
          </a:xfrm>
          <a:prstGeom prst="rect">
            <a:avLst/>
          </a:prstGeom>
        </p:spPr>
        <p:txBody>
          <a:bodyPr vert="horz" lIns="91440" tIns="45720" rIns="91440" bIns="45720" rtlCol="0">
            <a:normAutofit/>
          </a:bodyPr>
          <a:lst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609585" lvl="1" indent="0">
              <a:spcAft>
                <a:spcPts val="600"/>
              </a:spcAft>
              <a:buNone/>
              <a:defRPr/>
            </a:pPr>
            <a:r>
              <a:rPr lang="fr-FR" sz="3100" dirty="0">
                <a:solidFill>
                  <a:srgbClr val="FF0000"/>
                </a:solidFill>
              </a:rPr>
              <a:t>https://www.service-public.pf/djs/jeunesse/cvl/organisateurs-cvl/</a:t>
            </a:r>
          </a:p>
        </p:txBody>
      </p:sp>
      <p:pic>
        <p:nvPicPr>
          <p:cNvPr id="12" name="Image 11">
            <a:extLst>
              <a:ext uri="{FF2B5EF4-FFF2-40B4-BE49-F238E27FC236}">
                <a16:creationId xmlns:a16="http://schemas.microsoft.com/office/drawing/2014/main" id="{DEE9153F-5337-41BB-883A-B529819678E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6014" y="987191"/>
            <a:ext cx="4916774" cy="5646141"/>
          </a:xfrm>
          <a:prstGeom prst="rect">
            <a:avLst/>
          </a:prstGeom>
        </p:spPr>
      </p:pic>
    </p:spTree>
    <p:extLst>
      <p:ext uri="{BB962C8B-B14F-4D97-AF65-F5344CB8AC3E}">
        <p14:creationId xmlns:p14="http://schemas.microsoft.com/office/powerpoint/2010/main" val="43506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2D055F-7994-4861-BE8B-FF996C47490A}"/>
              </a:ext>
            </a:extLst>
          </p:cNvPr>
          <p:cNvSpPr>
            <a:spLocks noGrp="1"/>
          </p:cNvSpPr>
          <p:nvPr>
            <p:ph type="title"/>
          </p:nvPr>
        </p:nvSpPr>
        <p:spPr>
          <a:xfrm>
            <a:off x="516767" y="168813"/>
            <a:ext cx="6969883" cy="957546"/>
          </a:xfrm>
        </p:spPr>
        <p:txBody>
          <a:bodyPr>
            <a:normAutofit/>
          </a:bodyPr>
          <a:lstStyle/>
          <a:p>
            <a:pPr algn="l"/>
            <a:r>
              <a:rPr lang="fr-FR" sz="4800" b="1" kern="10" dirty="0">
                <a:ln w="9525">
                  <a:noFill/>
                  <a:round/>
                  <a:headEnd/>
                  <a:tailEnd/>
                </a:ln>
                <a:solidFill>
                  <a:srgbClr val="0070C0"/>
                </a:solidFill>
                <a:latin typeface="Arial Narrow"/>
                <a:ea typeface="+mn-ea"/>
                <a:cs typeface="+mn-cs"/>
              </a:rPr>
              <a:t>SITE DJS</a:t>
            </a:r>
          </a:p>
        </p:txBody>
      </p:sp>
      <p:sp>
        <p:nvSpPr>
          <p:cNvPr id="5" name="Espace réservé de la date 4"/>
          <p:cNvSpPr>
            <a:spLocks noGrp="1"/>
          </p:cNvSpPr>
          <p:nvPr>
            <p:ph type="dt" sz="half" idx="10"/>
          </p:nvPr>
        </p:nvSpPr>
        <p:spPr/>
        <p:txBody>
          <a:bodyPr/>
          <a:lstStyle/>
          <a:p>
            <a:r>
              <a:rPr lang="fr-FR" dirty="0"/>
              <a:t>19/03/2022</a:t>
            </a:r>
          </a:p>
        </p:txBody>
      </p:sp>
      <p:sp>
        <p:nvSpPr>
          <p:cNvPr id="6" name="Espace réservé du numéro de diapositive 5"/>
          <p:cNvSpPr>
            <a:spLocks noGrp="1"/>
          </p:cNvSpPr>
          <p:nvPr>
            <p:ph type="sldNum" sz="quarter" idx="12"/>
          </p:nvPr>
        </p:nvSpPr>
        <p:spPr>
          <a:xfrm>
            <a:off x="8789888" y="6356352"/>
            <a:ext cx="2844800" cy="365125"/>
          </a:xfrm>
        </p:spPr>
        <p:txBody>
          <a:bodyPr/>
          <a:lstStyle/>
          <a:p>
            <a:fld id="{B6B12B96-6341-421C-A6B1-E61E6DA88DA3}" type="slidenum">
              <a:rPr lang="fr-FR" smtClean="0"/>
              <a:pPr/>
              <a:t>26</a:t>
            </a:fld>
            <a:endParaRPr lang="fr-FR"/>
          </a:p>
        </p:txBody>
      </p:sp>
      <p:sp>
        <p:nvSpPr>
          <p:cNvPr id="4" name="Espace réservé du contenu 2">
            <a:extLst>
              <a:ext uri="{FF2B5EF4-FFF2-40B4-BE49-F238E27FC236}">
                <a16:creationId xmlns:a16="http://schemas.microsoft.com/office/drawing/2014/main" id="{D7427BC9-F343-40B2-A931-0B8F27A60E35}"/>
              </a:ext>
            </a:extLst>
          </p:cNvPr>
          <p:cNvSpPr txBox="1">
            <a:spLocks/>
          </p:cNvSpPr>
          <p:nvPr/>
        </p:nvSpPr>
        <p:spPr>
          <a:xfrm>
            <a:off x="434340" y="1092008"/>
            <a:ext cx="11323320" cy="4451824"/>
          </a:xfrm>
          <a:prstGeom prst="rect">
            <a:avLst/>
          </a:prstGeom>
        </p:spPr>
        <p:txBody>
          <a:bodyPr vert="horz" lIns="91440" tIns="45720" rIns="91440" bIns="45720" rtlCol="0">
            <a:normAutofit/>
          </a:bodyPr>
          <a:lstStyle/>
          <a:p>
            <a:pPr>
              <a:buNone/>
            </a:pPr>
            <a:r>
              <a:rPr lang="fr-FR" sz="2000" b="1" dirty="0"/>
              <a:t>DIRECTION DE LA JEUNESSE ET DES SPORTS</a:t>
            </a:r>
            <a:endParaRPr lang="fr-FR" sz="2000" dirty="0"/>
          </a:p>
          <a:p>
            <a:pPr>
              <a:buNone/>
            </a:pPr>
            <a:r>
              <a:rPr lang="fr-FR" sz="2000" b="1" u="sng" dirty="0">
                <a:hlinkClick r:id="rId3"/>
              </a:rPr>
              <a:t>https://www.service-public.pf/djs/jeunesse/cvl/organisateurs-cvl/</a:t>
            </a:r>
            <a:endParaRPr lang="fr-FR" sz="2000" b="1" u="sng" dirty="0"/>
          </a:p>
          <a:p>
            <a:pPr>
              <a:buNone/>
            </a:pPr>
            <a:r>
              <a:rPr lang="fr-FR" sz="2000" dirty="0"/>
              <a:t>Rubrique « Jeunesse »</a:t>
            </a:r>
          </a:p>
          <a:p>
            <a:pPr>
              <a:buNone/>
            </a:pPr>
            <a:endParaRPr lang="fr-FR" sz="2000" u="sng" dirty="0"/>
          </a:p>
          <a:p>
            <a:pPr>
              <a:buNone/>
            </a:pPr>
            <a:endParaRPr lang="fr-FR" sz="2000" u="sng" dirty="0"/>
          </a:p>
          <a:p>
            <a:pPr>
              <a:buNone/>
            </a:pPr>
            <a:endParaRPr lang="fr-FR" sz="2000" u="sng" dirty="0"/>
          </a:p>
          <a:p>
            <a:pPr marL="609585" lvl="1" defTabSz="1219170">
              <a:lnSpc>
                <a:spcPct val="90000"/>
              </a:lnSpc>
              <a:spcBef>
                <a:spcPct val="20000"/>
              </a:spcBef>
              <a:spcAft>
                <a:spcPts val="600"/>
              </a:spcAft>
              <a:defRPr/>
            </a:pPr>
            <a:endParaRPr lang="fr-FR" sz="2000" dirty="0"/>
          </a:p>
        </p:txBody>
      </p:sp>
      <p:sp>
        <p:nvSpPr>
          <p:cNvPr id="8" name="Rectangle 7">
            <a:extLst>
              <a:ext uri="{FF2B5EF4-FFF2-40B4-BE49-F238E27FC236}">
                <a16:creationId xmlns:a16="http://schemas.microsoft.com/office/drawing/2014/main" id="{ACEC48FF-566E-4E95-AFD0-073C1EFC386A}"/>
              </a:ext>
            </a:extLst>
          </p:cNvPr>
          <p:cNvSpPr/>
          <p:nvPr/>
        </p:nvSpPr>
        <p:spPr>
          <a:xfrm>
            <a:off x="516767" y="1006395"/>
            <a:ext cx="6371227" cy="457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pic>
        <p:nvPicPr>
          <p:cNvPr id="9" name="Image 8" descr="Logo_DJS_Header-2.png">
            <a:extLst>
              <a:ext uri="{FF2B5EF4-FFF2-40B4-BE49-F238E27FC236}">
                <a16:creationId xmlns:a16="http://schemas.microsoft.com/office/drawing/2014/main" id="{8FDBEBC6-C1C8-47C7-BDDB-30B2BB441FBE}"/>
              </a:ext>
            </a:extLst>
          </p:cNvPr>
          <p:cNvPicPr/>
          <p:nvPr/>
        </p:nvPicPr>
        <p:blipFill>
          <a:blip r:embed="rId4" cstate="print"/>
          <a:stretch>
            <a:fillRect/>
          </a:stretch>
        </p:blipFill>
        <p:spPr>
          <a:xfrm>
            <a:off x="11142453" y="210742"/>
            <a:ext cx="879894" cy="365125"/>
          </a:xfrm>
          <a:prstGeom prst="rect">
            <a:avLst/>
          </a:prstGeom>
        </p:spPr>
      </p:pic>
      <p:pic>
        <p:nvPicPr>
          <p:cNvPr id="10" name="Picture 9">
            <a:extLst>
              <a:ext uri="{FF2B5EF4-FFF2-40B4-BE49-F238E27FC236}">
                <a16:creationId xmlns:a16="http://schemas.microsoft.com/office/drawing/2014/main" id="{C725712C-5111-436D-B495-7CC866FEBA16}"/>
              </a:ext>
            </a:extLst>
          </p:cNvPr>
          <p:cNvPicPr>
            <a:picLocks noChangeAspect="1" noChangeArrowheads="1"/>
          </p:cNvPicPr>
          <p:nvPr/>
        </p:nvPicPr>
        <p:blipFill>
          <a:blip r:embed="rId5" cstate="print">
            <a:clrChange>
              <a:clrFrom>
                <a:srgbClr val="FFFFFF"/>
              </a:clrFrom>
              <a:clrTo>
                <a:srgbClr val="FFFFFF">
                  <a:alpha val="0"/>
                </a:srgbClr>
              </a:clrTo>
            </a:clrChange>
          </a:blip>
          <a:srcRect l="1391" b="34368"/>
          <a:stretch>
            <a:fillRect/>
          </a:stretch>
        </p:blipFill>
        <p:spPr bwMode="auto">
          <a:xfrm>
            <a:off x="10212288" y="0"/>
            <a:ext cx="1979712" cy="1654171"/>
          </a:xfrm>
          <a:prstGeom prst="rect">
            <a:avLst/>
          </a:prstGeom>
          <a:noFill/>
          <a:ln w="9525">
            <a:noFill/>
            <a:miter lim="800000"/>
            <a:headEnd/>
            <a:tailEnd/>
          </a:ln>
          <a:effectLst/>
        </p:spPr>
      </p:pic>
      <p:pic>
        <p:nvPicPr>
          <p:cNvPr id="3" name="Image 2">
            <a:extLst>
              <a:ext uri="{FF2B5EF4-FFF2-40B4-BE49-F238E27FC236}">
                <a16:creationId xmlns:a16="http://schemas.microsoft.com/office/drawing/2014/main" id="{38309540-4346-4A30-B0C2-6370E95E9A96}"/>
              </a:ext>
            </a:extLst>
          </p:cNvPr>
          <p:cNvPicPr>
            <a:picLocks noChangeAspect="1"/>
          </p:cNvPicPr>
          <p:nvPr/>
        </p:nvPicPr>
        <p:blipFill>
          <a:blip r:embed="rId6"/>
          <a:stretch>
            <a:fillRect/>
          </a:stretch>
        </p:blipFill>
        <p:spPr>
          <a:xfrm>
            <a:off x="434340" y="2144122"/>
            <a:ext cx="9490710" cy="4553408"/>
          </a:xfrm>
          <a:prstGeom prst="rect">
            <a:avLst/>
          </a:prstGeom>
          <a:solidFill>
            <a:srgbClr val="FF0000"/>
          </a:solidFill>
        </p:spPr>
      </p:pic>
      <p:sp>
        <p:nvSpPr>
          <p:cNvPr id="7" name="Ellipse 6">
            <a:extLst>
              <a:ext uri="{FF2B5EF4-FFF2-40B4-BE49-F238E27FC236}">
                <a16:creationId xmlns:a16="http://schemas.microsoft.com/office/drawing/2014/main" id="{010992E1-6828-493B-9938-E95C6E0696B3}"/>
              </a:ext>
            </a:extLst>
          </p:cNvPr>
          <p:cNvSpPr/>
          <p:nvPr/>
        </p:nvSpPr>
        <p:spPr>
          <a:xfrm>
            <a:off x="4743450" y="2371771"/>
            <a:ext cx="619125" cy="24450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lèche : bas 10">
            <a:extLst>
              <a:ext uri="{FF2B5EF4-FFF2-40B4-BE49-F238E27FC236}">
                <a16:creationId xmlns:a16="http://schemas.microsoft.com/office/drawing/2014/main" id="{78825946-9ACC-4005-942F-7324F804D7C0}"/>
              </a:ext>
            </a:extLst>
          </p:cNvPr>
          <p:cNvSpPr/>
          <p:nvPr/>
        </p:nvSpPr>
        <p:spPr>
          <a:xfrm>
            <a:off x="4884420" y="1760598"/>
            <a:ext cx="295275" cy="55249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18298308"/>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2D055F-7994-4861-BE8B-FF996C47490A}"/>
              </a:ext>
            </a:extLst>
          </p:cNvPr>
          <p:cNvSpPr>
            <a:spLocks noGrp="1"/>
          </p:cNvSpPr>
          <p:nvPr>
            <p:ph type="title"/>
          </p:nvPr>
        </p:nvSpPr>
        <p:spPr>
          <a:xfrm>
            <a:off x="516767" y="168812"/>
            <a:ext cx="10515600" cy="1325563"/>
          </a:xfrm>
        </p:spPr>
        <p:txBody>
          <a:bodyPr/>
          <a:lstStyle/>
          <a:p>
            <a:pPr algn="l"/>
            <a:r>
              <a:rPr lang="fr-FR" sz="5900" b="1" kern="10" dirty="0">
                <a:ln w="9525">
                  <a:noFill/>
                  <a:round/>
                  <a:headEnd/>
                  <a:tailEnd/>
                </a:ln>
                <a:solidFill>
                  <a:srgbClr val="0070C0"/>
                </a:solidFill>
                <a:latin typeface="Arial Narrow"/>
                <a:ea typeface="+mn-ea"/>
                <a:cs typeface="+mn-cs"/>
              </a:rPr>
              <a:t>Contacts CVL</a:t>
            </a:r>
          </a:p>
        </p:txBody>
      </p:sp>
      <p:sp>
        <p:nvSpPr>
          <p:cNvPr id="6" name="Espace réservé du numéro de diapositive 5"/>
          <p:cNvSpPr>
            <a:spLocks noGrp="1"/>
          </p:cNvSpPr>
          <p:nvPr>
            <p:ph type="sldNum" sz="quarter" idx="12"/>
          </p:nvPr>
        </p:nvSpPr>
        <p:spPr/>
        <p:txBody>
          <a:bodyPr/>
          <a:lstStyle/>
          <a:p>
            <a:fld id="{B6B12B96-6341-421C-A6B1-E61E6DA88DA3}" type="slidenum">
              <a:rPr lang="fr-FR" smtClean="0"/>
              <a:pPr/>
              <a:t>27</a:t>
            </a:fld>
            <a:endParaRPr lang="fr-FR"/>
          </a:p>
        </p:txBody>
      </p:sp>
      <p:sp>
        <p:nvSpPr>
          <p:cNvPr id="4" name="Espace réservé du contenu 2">
            <a:extLst>
              <a:ext uri="{FF2B5EF4-FFF2-40B4-BE49-F238E27FC236}">
                <a16:creationId xmlns:a16="http://schemas.microsoft.com/office/drawing/2014/main" id="{D7427BC9-F343-40B2-A931-0B8F27A60E35}"/>
              </a:ext>
            </a:extLst>
          </p:cNvPr>
          <p:cNvSpPr txBox="1">
            <a:spLocks/>
          </p:cNvSpPr>
          <p:nvPr/>
        </p:nvSpPr>
        <p:spPr>
          <a:xfrm>
            <a:off x="564392" y="1571625"/>
            <a:ext cx="10515600" cy="4934998"/>
          </a:xfrm>
          <a:prstGeom prst="rect">
            <a:avLst/>
          </a:prstGeom>
        </p:spPr>
        <p:txBody>
          <a:bodyPr vert="horz" lIns="91440" tIns="45720" rIns="91440" bIns="45720" rtlCol="0">
            <a:normAutofit fontScale="47500" lnSpcReduction="20000"/>
          </a:bodyPr>
          <a:lstStyle/>
          <a:p>
            <a:pPr marR="0" lvl="0" algn="l" defTabSz="914400" rtl="0" eaLnBrk="1" fontAlgn="auto" latinLnBrk="0" hangingPunct="1">
              <a:lnSpc>
                <a:spcPct val="90000"/>
              </a:lnSpc>
              <a:spcBef>
                <a:spcPts val="1000"/>
              </a:spcBef>
              <a:spcAft>
                <a:spcPts val="0"/>
              </a:spcAft>
              <a:buClrTx/>
              <a:buSzTx/>
              <a:tabLst/>
              <a:defRPr/>
            </a:pPr>
            <a:endParaRPr kumimoji="0" lang="fr-FR" sz="2800" b="0" i="0" u="none" strike="noStrike" kern="1200" cap="none" spc="0" normalizeH="0" baseline="0" noProof="0" dirty="0">
              <a:ln>
                <a:noFill/>
              </a:ln>
              <a:effectLst/>
              <a:uLnTx/>
              <a:uFillTx/>
              <a:latin typeface="+mn-lt"/>
              <a:ea typeface="+mn-ea"/>
              <a:cs typeface="+mn-cs"/>
            </a:endParaRPr>
          </a:p>
          <a:p>
            <a:pPr>
              <a:buNone/>
            </a:pPr>
            <a:r>
              <a:rPr lang="fr-FR" sz="4500" b="1" dirty="0"/>
              <a:t>DIRECTION DE LA JEUNESSE ET DES SPORTS</a:t>
            </a:r>
            <a:endParaRPr lang="fr-FR" sz="4500" dirty="0"/>
          </a:p>
          <a:p>
            <a:pPr>
              <a:buNone/>
            </a:pPr>
            <a:r>
              <a:rPr lang="fr-FR" sz="4500" b="1" u="sng" dirty="0">
                <a:hlinkClick r:id="rId3"/>
              </a:rPr>
              <a:t>https://www.service-public.pf/djs/jeunesse/cvl/organisateurs-cvl/</a:t>
            </a:r>
            <a:endParaRPr lang="fr-FR" sz="4500" b="1" u="sng" dirty="0"/>
          </a:p>
          <a:p>
            <a:pPr>
              <a:buNone/>
            </a:pPr>
            <a:r>
              <a:rPr lang="fr-FR" sz="4500" dirty="0"/>
              <a:t>Rubrique « Jeunesse »</a:t>
            </a:r>
          </a:p>
          <a:p>
            <a:pPr>
              <a:buNone/>
            </a:pPr>
            <a:r>
              <a:rPr lang="fr-FR" sz="4500" dirty="0"/>
              <a:t>ou Page Facebook « Direction Jeunesse et Sports »</a:t>
            </a:r>
          </a:p>
          <a:p>
            <a:pPr>
              <a:buNone/>
            </a:pPr>
            <a:r>
              <a:rPr lang="fr-FR" sz="4500" dirty="0"/>
              <a:t>Tél : 40 50 18 88 / </a:t>
            </a:r>
            <a:r>
              <a:rPr lang="fr-FR" sz="4500" u="sng" dirty="0">
                <a:hlinkClick r:id="rId4"/>
              </a:rPr>
              <a:t>secretariat@jeunesse.gov.pf</a:t>
            </a:r>
            <a:endParaRPr lang="fr-FR" sz="4500" u="sng" dirty="0"/>
          </a:p>
          <a:p>
            <a:pPr>
              <a:buNone/>
            </a:pPr>
            <a:endParaRPr lang="fr-FR" sz="4500" dirty="0"/>
          </a:p>
          <a:p>
            <a:pPr>
              <a:buNone/>
            </a:pPr>
            <a:endParaRPr lang="fr-FR" sz="4500" cap="small" dirty="0"/>
          </a:p>
          <a:p>
            <a:pPr>
              <a:buNone/>
            </a:pPr>
            <a:r>
              <a:rPr lang="fr-FR" sz="4500" b="1" dirty="0"/>
              <a:t>COORDONNEES DE LA CELLULE DES ACTIVITES JEUNESSE ET EDUCATION POPULAIRE (CAJEP)</a:t>
            </a:r>
            <a:endParaRPr lang="fr-FR" sz="4500" dirty="0"/>
          </a:p>
          <a:p>
            <a:pPr>
              <a:buNone/>
            </a:pPr>
            <a:r>
              <a:rPr lang="fr-FR" sz="4500" dirty="0"/>
              <a:t>Tél : 40 50 18 88 / 40 50 18 99 (</a:t>
            </a:r>
            <a:r>
              <a:rPr lang="fr-FR" sz="4500" dirty="0" err="1"/>
              <a:t>Teani</a:t>
            </a:r>
            <a:r>
              <a:rPr lang="fr-FR" sz="4500" dirty="0"/>
              <a:t> IHOPU : responsable de cellule)</a:t>
            </a:r>
          </a:p>
          <a:p>
            <a:pPr>
              <a:buNone/>
            </a:pPr>
            <a:r>
              <a:rPr lang="fr-FR" sz="4500" dirty="0">
                <a:hlinkClick r:id="rId5"/>
              </a:rPr>
              <a:t>heiti.coppenrath@administration.gov.pf</a:t>
            </a:r>
            <a:r>
              <a:rPr lang="fr-FR" sz="4500" dirty="0"/>
              <a:t> </a:t>
            </a:r>
            <a:r>
              <a:rPr lang="fr-FR" sz="4500" dirty="0" err="1"/>
              <a:t>Tèl</a:t>
            </a:r>
            <a:r>
              <a:rPr lang="fr-FR" sz="4500" dirty="0"/>
              <a:t> : 40 501 860; </a:t>
            </a:r>
            <a:r>
              <a:rPr lang="fr-FR" sz="4500" dirty="0">
                <a:hlinkClick r:id="rId6"/>
              </a:rPr>
              <a:t>eliane.temauri@administration.gov.pf</a:t>
            </a:r>
            <a:endParaRPr lang="fr-FR" sz="4500" dirty="0"/>
          </a:p>
          <a:p>
            <a:pPr>
              <a:buNone/>
            </a:pPr>
            <a:r>
              <a:rPr lang="fr-FR" sz="4500" dirty="0"/>
              <a:t> </a:t>
            </a:r>
          </a:p>
          <a:p>
            <a:pPr>
              <a:buNone/>
            </a:pPr>
            <a:endParaRPr lang="fr-FR" sz="4500" b="1" dirty="0"/>
          </a:p>
          <a:p>
            <a:pPr>
              <a:buNone/>
            </a:pPr>
            <a:r>
              <a:rPr lang="fr-FR" sz="4500" b="1" dirty="0"/>
              <a:t>COORDONNEES DE LA CELLULE REGLEMENTATION - JEUNESSE</a:t>
            </a:r>
            <a:endParaRPr lang="fr-FR" sz="4500" dirty="0"/>
          </a:p>
          <a:p>
            <a:pPr>
              <a:buNone/>
            </a:pPr>
            <a:r>
              <a:rPr lang="fr-FR" sz="4500" dirty="0"/>
              <a:t>Tél : 40 50 18 88  (Cécilia MANATE : référente règlementation CVL) </a:t>
            </a:r>
            <a:r>
              <a:rPr lang="fr-FR" sz="4500" u="sng" dirty="0">
                <a:hlinkClick r:id="rId7"/>
              </a:rPr>
              <a:t>cecilia.manate@administration.gov.pf</a:t>
            </a:r>
            <a:endParaRPr lang="fr-FR" sz="4500" dirty="0"/>
          </a:p>
          <a:p>
            <a:pPr>
              <a:buNone/>
            </a:pPr>
            <a:r>
              <a:rPr lang="fr-FR" sz="4500" dirty="0"/>
              <a:t> </a:t>
            </a:r>
          </a:p>
        </p:txBody>
      </p:sp>
      <p:sp>
        <p:nvSpPr>
          <p:cNvPr id="8" name="Rectangle 7">
            <a:extLst>
              <a:ext uri="{FF2B5EF4-FFF2-40B4-BE49-F238E27FC236}">
                <a16:creationId xmlns:a16="http://schemas.microsoft.com/office/drawing/2014/main" id="{ACEC48FF-566E-4E95-AFD0-073C1EFC386A}"/>
              </a:ext>
            </a:extLst>
          </p:cNvPr>
          <p:cNvSpPr/>
          <p:nvPr/>
        </p:nvSpPr>
        <p:spPr>
          <a:xfrm>
            <a:off x="609600" y="1331873"/>
            <a:ext cx="6371227" cy="457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pic>
        <p:nvPicPr>
          <p:cNvPr id="9" name="Image 8" descr="Logo_DJS_Header-2.png">
            <a:extLst>
              <a:ext uri="{FF2B5EF4-FFF2-40B4-BE49-F238E27FC236}">
                <a16:creationId xmlns:a16="http://schemas.microsoft.com/office/drawing/2014/main" id="{8FDBEBC6-C1C8-47C7-BDDB-30B2BB441FBE}"/>
              </a:ext>
            </a:extLst>
          </p:cNvPr>
          <p:cNvPicPr/>
          <p:nvPr/>
        </p:nvPicPr>
        <p:blipFill>
          <a:blip r:embed="rId8" cstate="print"/>
          <a:stretch>
            <a:fillRect/>
          </a:stretch>
        </p:blipFill>
        <p:spPr>
          <a:xfrm>
            <a:off x="11142453" y="210742"/>
            <a:ext cx="879894" cy="365125"/>
          </a:xfrm>
          <a:prstGeom prst="rect">
            <a:avLst/>
          </a:prstGeom>
        </p:spPr>
      </p:pic>
      <p:pic>
        <p:nvPicPr>
          <p:cNvPr id="10" name="Picture 9">
            <a:extLst>
              <a:ext uri="{FF2B5EF4-FFF2-40B4-BE49-F238E27FC236}">
                <a16:creationId xmlns:a16="http://schemas.microsoft.com/office/drawing/2014/main" id="{C725712C-5111-436D-B495-7CC866FEBA16}"/>
              </a:ext>
            </a:extLst>
          </p:cNvPr>
          <p:cNvPicPr>
            <a:picLocks noChangeAspect="1" noChangeArrowheads="1"/>
          </p:cNvPicPr>
          <p:nvPr/>
        </p:nvPicPr>
        <p:blipFill>
          <a:blip r:embed="rId9" cstate="print">
            <a:clrChange>
              <a:clrFrom>
                <a:srgbClr val="FFFFFF"/>
              </a:clrFrom>
              <a:clrTo>
                <a:srgbClr val="FFFFFF">
                  <a:alpha val="0"/>
                </a:srgbClr>
              </a:clrTo>
            </a:clrChange>
          </a:blip>
          <a:srcRect l="1391" b="34368"/>
          <a:stretch>
            <a:fillRect/>
          </a:stretch>
        </p:blipFill>
        <p:spPr bwMode="auto">
          <a:xfrm>
            <a:off x="10212288" y="0"/>
            <a:ext cx="1979712" cy="1654171"/>
          </a:xfrm>
          <a:prstGeom prst="rect">
            <a:avLst/>
          </a:prstGeom>
          <a:noFill/>
          <a:ln w="9525">
            <a:noFill/>
            <a:miter lim="800000"/>
            <a:headEnd/>
            <a:tailEnd/>
          </a:ln>
          <a:effectLst/>
        </p:spPr>
      </p:pic>
    </p:spTree>
    <p:extLst>
      <p:ext uri="{BB962C8B-B14F-4D97-AF65-F5344CB8AC3E}">
        <p14:creationId xmlns:p14="http://schemas.microsoft.com/office/powerpoint/2010/main" val="807629166"/>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2D055F-7994-4861-BE8B-FF996C47490A}"/>
              </a:ext>
            </a:extLst>
          </p:cNvPr>
          <p:cNvSpPr>
            <a:spLocks noGrp="1"/>
          </p:cNvSpPr>
          <p:nvPr>
            <p:ph type="title"/>
          </p:nvPr>
        </p:nvSpPr>
        <p:spPr>
          <a:xfrm>
            <a:off x="516767" y="168812"/>
            <a:ext cx="10515600" cy="1325563"/>
          </a:xfrm>
        </p:spPr>
        <p:txBody>
          <a:bodyPr/>
          <a:lstStyle/>
          <a:p>
            <a:pPr algn="l"/>
            <a:r>
              <a:rPr lang="fr-FR" sz="5900" b="1" kern="10" dirty="0">
                <a:ln w="9525">
                  <a:noFill/>
                  <a:round/>
                  <a:headEnd/>
                  <a:tailEnd/>
                </a:ln>
                <a:solidFill>
                  <a:srgbClr val="0070C0"/>
                </a:solidFill>
                <a:latin typeface="Arial Narrow"/>
                <a:ea typeface="+mn-ea"/>
                <a:cs typeface="+mn-cs"/>
              </a:rPr>
              <a:t>Contacts CPS</a:t>
            </a:r>
          </a:p>
        </p:txBody>
      </p:sp>
      <p:sp>
        <p:nvSpPr>
          <p:cNvPr id="6" name="Espace réservé du numéro de diapositive 5"/>
          <p:cNvSpPr>
            <a:spLocks noGrp="1"/>
          </p:cNvSpPr>
          <p:nvPr>
            <p:ph type="sldNum" sz="quarter" idx="12"/>
          </p:nvPr>
        </p:nvSpPr>
        <p:spPr/>
        <p:txBody>
          <a:bodyPr/>
          <a:lstStyle/>
          <a:p>
            <a:fld id="{B6B12B96-6341-421C-A6B1-E61E6DA88DA3}" type="slidenum">
              <a:rPr lang="fr-FR" smtClean="0"/>
              <a:pPr/>
              <a:t>28</a:t>
            </a:fld>
            <a:endParaRPr lang="fr-FR"/>
          </a:p>
        </p:txBody>
      </p:sp>
      <p:sp>
        <p:nvSpPr>
          <p:cNvPr id="4" name="Espace réservé du contenu 2">
            <a:extLst>
              <a:ext uri="{FF2B5EF4-FFF2-40B4-BE49-F238E27FC236}">
                <a16:creationId xmlns:a16="http://schemas.microsoft.com/office/drawing/2014/main" id="{D7427BC9-F343-40B2-A931-0B8F27A60E35}"/>
              </a:ext>
            </a:extLst>
          </p:cNvPr>
          <p:cNvSpPr txBox="1">
            <a:spLocks/>
          </p:cNvSpPr>
          <p:nvPr/>
        </p:nvSpPr>
        <p:spPr>
          <a:xfrm>
            <a:off x="564392" y="1571625"/>
            <a:ext cx="10515600" cy="5149852"/>
          </a:xfrm>
          <a:prstGeom prst="rect">
            <a:avLst/>
          </a:prstGeom>
        </p:spPr>
        <p:txBody>
          <a:bodyPr vert="horz" lIns="91440" tIns="45720" rIns="91440" bIns="45720" rtlCol="0">
            <a:noAutofit/>
          </a:bodyPr>
          <a:lstStyle/>
          <a:p>
            <a:pPr>
              <a:lnSpc>
                <a:spcPct val="90000"/>
              </a:lnSpc>
              <a:spcBef>
                <a:spcPts val="1000"/>
              </a:spcBef>
              <a:defRPr/>
            </a:pPr>
            <a:r>
              <a:rPr lang="fr-FR" sz="3200" b="1" dirty="0">
                <a:hlinkClick r:id="rId3">
                  <a:extLst>
                    <a:ext uri="{A12FA001-AC4F-418D-AE19-62706E023703}">
                      <ahyp:hlinkClr xmlns:ahyp="http://schemas.microsoft.com/office/drawing/2018/hyperlinkcolor" val="tx"/>
                    </a:ext>
                  </a:extLst>
                </a:hlinkClick>
              </a:rPr>
              <a:t>Immatriculation : </a:t>
            </a:r>
          </a:p>
          <a:p>
            <a:pPr>
              <a:lnSpc>
                <a:spcPct val="90000"/>
              </a:lnSpc>
              <a:spcBef>
                <a:spcPts val="1000"/>
              </a:spcBef>
              <a:defRPr/>
            </a:pPr>
            <a:r>
              <a:rPr lang="fr-FR" sz="3200" dirty="0">
                <a:hlinkClick r:id="rId4"/>
              </a:rPr>
              <a:t>https://www.cps.pf/employeurs/declaration-prealable-a-lembauche</a:t>
            </a:r>
            <a:endParaRPr lang="fr-FR" sz="3200" dirty="0"/>
          </a:p>
          <a:p>
            <a:pPr marR="0" lvl="0" algn="l" defTabSz="914400" rtl="0" eaLnBrk="1" fontAlgn="auto" latinLnBrk="0" hangingPunct="1">
              <a:lnSpc>
                <a:spcPct val="90000"/>
              </a:lnSpc>
              <a:spcBef>
                <a:spcPts val="1000"/>
              </a:spcBef>
              <a:spcAft>
                <a:spcPts val="0"/>
              </a:spcAft>
              <a:buClrTx/>
              <a:buSzTx/>
              <a:tabLst/>
              <a:defRPr/>
            </a:pPr>
            <a:r>
              <a:rPr kumimoji="0" lang="fr-FR" sz="3200" b="1" i="0" u="sng" strike="noStrike" kern="1200" cap="none" spc="0" normalizeH="0" baseline="0" noProof="0" dirty="0">
                <a:ln>
                  <a:noFill/>
                </a:ln>
                <a:effectLst/>
                <a:uLnTx/>
                <a:uFillTx/>
                <a:latin typeface="+mn-lt"/>
                <a:ea typeface="+mn-ea"/>
                <a:cs typeface="+mn-cs"/>
              </a:rPr>
              <a:t>DPAE</a:t>
            </a:r>
            <a:r>
              <a:rPr kumimoji="0" lang="fr-FR" sz="3200" b="0" i="0" u="none" strike="noStrike" kern="1200" cap="none" spc="0" normalizeH="0" baseline="0" noProof="0" dirty="0">
                <a:ln>
                  <a:noFill/>
                </a:ln>
                <a:effectLst/>
                <a:uLnTx/>
                <a:uFillTx/>
                <a:latin typeface="+mn-lt"/>
                <a:ea typeface="+mn-ea"/>
                <a:cs typeface="+mn-cs"/>
              </a:rPr>
              <a:t> :</a:t>
            </a:r>
          </a:p>
          <a:p>
            <a:pPr marR="0" lvl="0" algn="l" defTabSz="914400" rtl="0" eaLnBrk="1" fontAlgn="auto" latinLnBrk="0" hangingPunct="1">
              <a:lnSpc>
                <a:spcPct val="90000"/>
              </a:lnSpc>
              <a:spcBef>
                <a:spcPts val="1000"/>
              </a:spcBef>
              <a:spcAft>
                <a:spcPts val="0"/>
              </a:spcAft>
              <a:buClrTx/>
              <a:buSzTx/>
              <a:tabLst/>
              <a:defRPr/>
            </a:pPr>
            <a:r>
              <a:rPr kumimoji="0" lang="fr-FR" sz="3200" b="0" i="0" u="none" strike="noStrike" kern="1200" cap="none" spc="0" normalizeH="0" baseline="0" noProof="0" dirty="0">
                <a:ln>
                  <a:noFill/>
                </a:ln>
                <a:effectLst/>
                <a:uLnTx/>
                <a:uFillTx/>
                <a:latin typeface="+mn-lt"/>
                <a:ea typeface="+mn-ea"/>
                <a:cs typeface="+mn-cs"/>
              </a:rPr>
              <a:t> </a:t>
            </a:r>
            <a:r>
              <a:rPr lang="fr-FR" sz="3200" dirty="0">
                <a:hlinkClick r:id="rId4"/>
              </a:rPr>
              <a:t>https://www.cps.pf/employeurs/declaration-prealable-a-lembauche</a:t>
            </a:r>
            <a:endParaRPr lang="fr-FR" sz="3200" dirty="0"/>
          </a:p>
          <a:p>
            <a:pPr marR="0" lvl="0" algn="l" defTabSz="914400" rtl="0" eaLnBrk="1" fontAlgn="auto" latinLnBrk="0" hangingPunct="1">
              <a:lnSpc>
                <a:spcPct val="90000"/>
              </a:lnSpc>
              <a:spcBef>
                <a:spcPts val="1000"/>
              </a:spcBef>
              <a:spcAft>
                <a:spcPts val="0"/>
              </a:spcAft>
              <a:buClrTx/>
              <a:buSzTx/>
              <a:tabLst/>
              <a:defRPr/>
            </a:pPr>
            <a:r>
              <a:rPr lang="fr-FR" sz="3200" b="1" u="sng" dirty="0"/>
              <a:t>DMO </a:t>
            </a:r>
            <a:r>
              <a:rPr lang="fr-FR" sz="3200" dirty="0"/>
              <a:t>: </a:t>
            </a:r>
          </a:p>
          <a:p>
            <a:r>
              <a:rPr lang="fr-FR" sz="3200" dirty="0">
                <a:hlinkClick r:id="rId5"/>
              </a:rPr>
              <a:t>https://www.cps.pf/employeurs/declaration-de-main-doeuvre</a:t>
            </a:r>
            <a:endParaRPr lang="fr-FR" sz="3200" dirty="0"/>
          </a:p>
          <a:p>
            <a:r>
              <a:rPr lang="fr-FR" sz="3200" b="1" u="sng" dirty="0"/>
              <a:t>Bourses de vacances – </a:t>
            </a:r>
            <a:r>
              <a:rPr lang="fr-FR" sz="3200" b="1" u="sng" dirty="0" err="1"/>
              <a:t>Bvac</a:t>
            </a:r>
            <a:r>
              <a:rPr lang="fr-FR" sz="3200" b="1" u="sng" dirty="0"/>
              <a:t> :</a:t>
            </a:r>
          </a:p>
          <a:p>
            <a:r>
              <a:rPr lang="fr-FR" sz="3200" dirty="0">
                <a:hlinkClick r:id="rId6"/>
              </a:rPr>
              <a:t>https://www.cps.pf/assures/rgs/le-complement-familial</a:t>
            </a:r>
            <a:endParaRPr lang="fr-FR" sz="3200" dirty="0"/>
          </a:p>
        </p:txBody>
      </p:sp>
      <p:sp>
        <p:nvSpPr>
          <p:cNvPr id="8" name="Rectangle 7">
            <a:extLst>
              <a:ext uri="{FF2B5EF4-FFF2-40B4-BE49-F238E27FC236}">
                <a16:creationId xmlns:a16="http://schemas.microsoft.com/office/drawing/2014/main" id="{ACEC48FF-566E-4E95-AFD0-073C1EFC386A}"/>
              </a:ext>
            </a:extLst>
          </p:cNvPr>
          <p:cNvSpPr/>
          <p:nvPr/>
        </p:nvSpPr>
        <p:spPr>
          <a:xfrm>
            <a:off x="609600" y="1331873"/>
            <a:ext cx="6371227" cy="457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pic>
        <p:nvPicPr>
          <p:cNvPr id="9" name="Image 8" descr="Logo_DJS_Header-2.png">
            <a:extLst>
              <a:ext uri="{FF2B5EF4-FFF2-40B4-BE49-F238E27FC236}">
                <a16:creationId xmlns:a16="http://schemas.microsoft.com/office/drawing/2014/main" id="{8FDBEBC6-C1C8-47C7-BDDB-30B2BB441FBE}"/>
              </a:ext>
            </a:extLst>
          </p:cNvPr>
          <p:cNvPicPr/>
          <p:nvPr/>
        </p:nvPicPr>
        <p:blipFill>
          <a:blip r:embed="rId7" cstate="print"/>
          <a:stretch>
            <a:fillRect/>
          </a:stretch>
        </p:blipFill>
        <p:spPr>
          <a:xfrm>
            <a:off x="11142453" y="210742"/>
            <a:ext cx="879894" cy="365125"/>
          </a:xfrm>
          <a:prstGeom prst="rect">
            <a:avLst/>
          </a:prstGeom>
        </p:spPr>
      </p:pic>
      <p:pic>
        <p:nvPicPr>
          <p:cNvPr id="10" name="Picture 9">
            <a:extLst>
              <a:ext uri="{FF2B5EF4-FFF2-40B4-BE49-F238E27FC236}">
                <a16:creationId xmlns:a16="http://schemas.microsoft.com/office/drawing/2014/main" id="{C725712C-5111-436D-B495-7CC866FEBA16}"/>
              </a:ext>
            </a:extLst>
          </p:cNvPr>
          <p:cNvPicPr>
            <a:picLocks noChangeAspect="1" noChangeArrowheads="1"/>
          </p:cNvPicPr>
          <p:nvPr/>
        </p:nvPicPr>
        <p:blipFill>
          <a:blip r:embed="rId8" cstate="print">
            <a:clrChange>
              <a:clrFrom>
                <a:srgbClr val="FFFFFF"/>
              </a:clrFrom>
              <a:clrTo>
                <a:srgbClr val="FFFFFF">
                  <a:alpha val="0"/>
                </a:srgbClr>
              </a:clrTo>
            </a:clrChange>
          </a:blip>
          <a:srcRect l="1391" b="34368"/>
          <a:stretch>
            <a:fillRect/>
          </a:stretch>
        </p:blipFill>
        <p:spPr bwMode="auto">
          <a:xfrm>
            <a:off x="10212288" y="0"/>
            <a:ext cx="1979712" cy="1654171"/>
          </a:xfrm>
          <a:prstGeom prst="rect">
            <a:avLst/>
          </a:prstGeom>
          <a:noFill/>
          <a:ln w="9525">
            <a:noFill/>
            <a:miter lim="800000"/>
            <a:headEnd/>
            <a:tailEnd/>
          </a:ln>
          <a:effectLst/>
        </p:spPr>
      </p:pic>
    </p:spTree>
    <p:extLst>
      <p:ext uri="{BB962C8B-B14F-4D97-AF65-F5344CB8AC3E}">
        <p14:creationId xmlns:p14="http://schemas.microsoft.com/office/powerpoint/2010/main" val="3338836771"/>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2D055F-7994-4861-BE8B-FF996C47490A}"/>
              </a:ext>
            </a:extLst>
          </p:cNvPr>
          <p:cNvSpPr>
            <a:spLocks noGrp="1"/>
          </p:cNvSpPr>
          <p:nvPr>
            <p:ph type="title"/>
          </p:nvPr>
        </p:nvSpPr>
        <p:spPr>
          <a:xfrm>
            <a:off x="516767" y="168812"/>
            <a:ext cx="10515600" cy="1325563"/>
          </a:xfrm>
        </p:spPr>
        <p:txBody>
          <a:bodyPr>
            <a:normAutofit/>
          </a:bodyPr>
          <a:lstStyle/>
          <a:p>
            <a:pPr algn="l"/>
            <a:r>
              <a:rPr lang="fr-FR" sz="4800" b="1" kern="10" dirty="0">
                <a:ln w="9525">
                  <a:noFill/>
                  <a:round/>
                  <a:headEnd/>
                  <a:tailEnd/>
                </a:ln>
                <a:solidFill>
                  <a:srgbClr val="0070C0"/>
                </a:solidFill>
                <a:latin typeface="Arial Narrow"/>
                <a:ea typeface="+mn-ea"/>
                <a:cs typeface="+mn-cs"/>
              </a:rPr>
              <a:t>T</a:t>
            </a:r>
            <a:r>
              <a:rPr lang="fr-FR" sz="5300" b="1" kern="10" dirty="0">
                <a:ln w="9525">
                  <a:noFill/>
                  <a:round/>
                  <a:headEnd/>
                  <a:tailEnd/>
                </a:ln>
                <a:solidFill>
                  <a:srgbClr val="0070C0"/>
                </a:solidFill>
                <a:latin typeface="Arial Narrow"/>
                <a:ea typeface="+mn-ea"/>
                <a:cs typeface="+mn-cs"/>
              </a:rPr>
              <a:t>extes de référence :</a:t>
            </a:r>
            <a:endParaRPr lang="fr-FR" sz="4800" b="1" kern="10" dirty="0">
              <a:ln w="9525">
                <a:noFill/>
                <a:round/>
                <a:headEnd/>
                <a:tailEnd/>
              </a:ln>
              <a:solidFill>
                <a:srgbClr val="0070C0"/>
              </a:solidFill>
              <a:latin typeface="Arial Narrow"/>
              <a:ea typeface="+mn-ea"/>
              <a:cs typeface="+mn-cs"/>
            </a:endParaRPr>
          </a:p>
        </p:txBody>
      </p:sp>
      <p:sp>
        <p:nvSpPr>
          <p:cNvPr id="6" name="Espace réservé du numéro de diapositive 5"/>
          <p:cNvSpPr>
            <a:spLocks noGrp="1"/>
          </p:cNvSpPr>
          <p:nvPr>
            <p:ph type="sldNum" sz="quarter" idx="12"/>
          </p:nvPr>
        </p:nvSpPr>
        <p:spPr/>
        <p:txBody>
          <a:bodyPr/>
          <a:lstStyle/>
          <a:p>
            <a:fld id="{B6B12B96-6341-421C-A6B1-E61E6DA88DA3}" type="slidenum">
              <a:rPr lang="fr-FR" smtClean="0"/>
              <a:pPr/>
              <a:t>29</a:t>
            </a:fld>
            <a:endParaRPr lang="fr-FR"/>
          </a:p>
        </p:txBody>
      </p:sp>
      <p:sp>
        <p:nvSpPr>
          <p:cNvPr id="4" name="Espace réservé du contenu 2">
            <a:extLst>
              <a:ext uri="{FF2B5EF4-FFF2-40B4-BE49-F238E27FC236}">
                <a16:creationId xmlns:a16="http://schemas.microsoft.com/office/drawing/2014/main" id="{D7427BC9-F343-40B2-A931-0B8F27A60E35}"/>
              </a:ext>
            </a:extLst>
          </p:cNvPr>
          <p:cNvSpPr txBox="1">
            <a:spLocks/>
          </p:cNvSpPr>
          <p:nvPr/>
        </p:nvSpPr>
        <p:spPr>
          <a:xfrm>
            <a:off x="259079" y="1738928"/>
            <a:ext cx="11687387" cy="4775202"/>
          </a:xfrm>
          <a:prstGeom prst="rect">
            <a:avLst/>
          </a:prstGeom>
        </p:spPr>
        <p:txBody>
          <a:bodyPr vert="horz" lIns="91440" tIns="45720" rIns="91440" bIns="45720" rtlCol="0">
            <a:normAutofit fontScale="85000" lnSpcReduction="10000"/>
          </a:bodyPr>
          <a:lstStyle/>
          <a:p>
            <a:pPr marL="609585" lvl="1" defTabSz="1219170">
              <a:lnSpc>
                <a:spcPct val="90000"/>
              </a:lnSpc>
              <a:spcBef>
                <a:spcPct val="20000"/>
              </a:spcBef>
              <a:spcAft>
                <a:spcPts val="600"/>
              </a:spcAft>
              <a:defRPr/>
            </a:pPr>
            <a:r>
              <a:rPr lang="fr-FR" sz="3200" b="1" dirty="0">
                <a:latin typeface="Calibri" panose="020F0502020204030204" pitchFamily="34" charset="0"/>
              </a:rPr>
              <a:t>-</a:t>
            </a:r>
            <a:r>
              <a:rPr lang="fr-FR" sz="3200" b="1" dirty="0">
                <a:solidFill>
                  <a:srgbClr val="0000FF"/>
                </a:solidFill>
                <a:latin typeface="Calibri" panose="020F0502020204030204" pitchFamily="34" charset="0"/>
              </a:rPr>
              <a:t> Délibération n° 99-71 et 99-72 APF du 11 mai 1999 </a:t>
            </a:r>
            <a:r>
              <a:rPr lang="fr-FR" sz="3200" b="1" dirty="0"/>
              <a:t>portant réglementation et contrôle de vacances ou de placement de vacances avec hébergement </a:t>
            </a:r>
          </a:p>
          <a:p>
            <a:pPr marL="1066785" lvl="1" indent="-457200" defTabSz="1219170">
              <a:lnSpc>
                <a:spcPct val="90000"/>
              </a:lnSpc>
              <a:spcBef>
                <a:spcPct val="20000"/>
              </a:spcBef>
              <a:spcAft>
                <a:spcPts val="600"/>
              </a:spcAft>
              <a:buFontTx/>
              <a:buChar char="-"/>
              <a:defRPr/>
            </a:pPr>
            <a:endParaRPr lang="fr-FR" sz="3200" dirty="0"/>
          </a:p>
          <a:p>
            <a:pPr marL="609585" lvl="1" defTabSz="1219170">
              <a:lnSpc>
                <a:spcPct val="90000"/>
              </a:lnSpc>
              <a:spcBef>
                <a:spcPct val="20000"/>
              </a:spcBef>
              <a:spcAft>
                <a:spcPts val="600"/>
              </a:spcAft>
              <a:defRPr/>
            </a:pPr>
            <a:r>
              <a:rPr lang="fr-FR" sz="3200" b="1" dirty="0">
                <a:latin typeface="Calibri" panose="020F0502020204030204" pitchFamily="34" charset="0"/>
              </a:rPr>
              <a:t>-</a:t>
            </a:r>
            <a:r>
              <a:rPr lang="fr-FR" sz="3200" b="1" dirty="0">
                <a:solidFill>
                  <a:srgbClr val="0000FF"/>
                </a:solidFill>
                <a:latin typeface="Calibri" panose="020F0502020204030204" pitchFamily="34" charset="0"/>
              </a:rPr>
              <a:t> Délibération n° 99-72 APF du 11 mai 1999 </a:t>
            </a:r>
            <a:r>
              <a:rPr lang="fr-FR" sz="3200" b="1" dirty="0"/>
              <a:t>portant réglementation et contrôle des centres de loisirs sans hébergement </a:t>
            </a:r>
            <a:endParaRPr lang="fr-FR" sz="3200" dirty="0"/>
          </a:p>
          <a:p>
            <a:pPr marL="609585" lvl="1" defTabSz="1219170">
              <a:lnSpc>
                <a:spcPct val="90000"/>
              </a:lnSpc>
              <a:spcBef>
                <a:spcPct val="20000"/>
              </a:spcBef>
              <a:spcAft>
                <a:spcPts val="600"/>
              </a:spcAft>
              <a:defRPr/>
            </a:pPr>
            <a:endParaRPr lang="fr-FR" altLang="fr-FR" sz="3200" b="1" dirty="0">
              <a:solidFill>
                <a:srgbClr val="000066"/>
              </a:solidFill>
              <a:latin typeface="Calibri" panose="020F0502020204030204" pitchFamily="34" charset="0"/>
            </a:endParaRPr>
          </a:p>
          <a:p>
            <a:pPr marL="609585" lvl="1" defTabSz="1219170">
              <a:lnSpc>
                <a:spcPct val="90000"/>
              </a:lnSpc>
              <a:spcBef>
                <a:spcPct val="20000"/>
              </a:spcBef>
              <a:spcAft>
                <a:spcPts val="600"/>
              </a:spcAft>
              <a:defRPr/>
            </a:pPr>
            <a:r>
              <a:rPr lang="fr-FR" altLang="fr-FR" sz="3200" b="1" dirty="0">
                <a:solidFill>
                  <a:srgbClr val="000066"/>
                </a:solidFill>
                <a:latin typeface="Calibri" panose="020F0502020204030204" pitchFamily="34" charset="0"/>
              </a:rPr>
              <a:t>- </a:t>
            </a:r>
            <a:r>
              <a:rPr lang="fr-FR" altLang="fr-FR" sz="3200" b="1" dirty="0">
                <a:solidFill>
                  <a:srgbClr val="0000FF"/>
                </a:solidFill>
                <a:latin typeface="Calibri" panose="020F0502020204030204" pitchFamily="34" charset="0"/>
              </a:rPr>
              <a:t>Loi du Pays n°2014-19 APF du 16 juillet 2014</a:t>
            </a:r>
            <a:r>
              <a:rPr lang="fr-FR" altLang="fr-FR" sz="3200" b="1" dirty="0">
                <a:latin typeface="Calibri" panose="020F0502020204030204" pitchFamily="34" charset="0"/>
              </a:rPr>
              <a:t> portant création de la convention d’engagement éducatif (CEE)</a:t>
            </a:r>
          </a:p>
          <a:p>
            <a:pPr marL="609585" lvl="1" defTabSz="1219170">
              <a:lnSpc>
                <a:spcPct val="90000"/>
              </a:lnSpc>
              <a:spcBef>
                <a:spcPct val="20000"/>
              </a:spcBef>
              <a:spcAft>
                <a:spcPts val="600"/>
              </a:spcAft>
              <a:defRPr/>
            </a:pPr>
            <a:br>
              <a:rPr lang="fr-FR" altLang="fr-FR" sz="3200" b="1" dirty="0">
                <a:latin typeface="Calibri" panose="020F0502020204030204" pitchFamily="34" charset="0"/>
              </a:rPr>
            </a:br>
            <a:r>
              <a:rPr lang="fr-FR" altLang="fr-FR" sz="3200" b="1" dirty="0">
                <a:solidFill>
                  <a:srgbClr val="000066"/>
                </a:solidFill>
                <a:latin typeface="Calibri" panose="020F0502020204030204" pitchFamily="34" charset="0"/>
              </a:rPr>
              <a:t>- </a:t>
            </a:r>
            <a:r>
              <a:rPr lang="fr-FR" altLang="fr-FR" sz="3200" b="1" dirty="0">
                <a:solidFill>
                  <a:srgbClr val="0000FF"/>
                </a:solidFill>
                <a:latin typeface="Calibri" panose="020F0502020204030204" pitchFamily="34" charset="0"/>
              </a:rPr>
              <a:t>Arrêté n°658/CM du 27 mai 2015 </a:t>
            </a:r>
            <a:r>
              <a:rPr lang="fr-FR" altLang="fr-FR" sz="3200" b="1" dirty="0">
                <a:latin typeface="Calibri" panose="020F0502020204030204" pitchFamily="34" charset="0"/>
              </a:rPr>
              <a:t>relatif aux modalités d’application du CEE</a:t>
            </a:r>
          </a:p>
          <a:p>
            <a:pPr marL="990575" lvl="1" indent="-380990" defTabSz="1219170">
              <a:lnSpc>
                <a:spcPct val="90000"/>
              </a:lnSpc>
              <a:spcBef>
                <a:spcPct val="20000"/>
              </a:spcBef>
              <a:spcAft>
                <a:spcPts val="600"/>
              </a:spcAft>
              <a:buFont typeface="Wingdings" panose="05000000000000000000" pitchFamily="2" charset="2"/>
              <a:buChar char="v"/>
              <a:defRPr/>
            </a:pPr>
            <a:endParaRPr lang="fr-FR" sz="3200" dirty="0"/>
          </a:p>
        </p:txBody>
      </p:sp>
      <p:sp>
        <p:nvSpPr>
          <p:cNvPr id="8" name="Rectangle 7">
            <a:extLst>
              <a:ext uri="{FF2B5EF4-FFF2-40B4-BE49-F238E27FC236}">
                <a16:creationId xmlns:a16="http://schemas.microsoft.com/office/drawing/2014/main" id="{ACEC48FF-566E-4E95-AFD0-073C1EFC386A}"/>
              </a:ext>
            </a:extLst>
          </p:cNvPr>
          <p:cNvSpPr/>
          <p:nvPr/>
        </p:nvSpPr>
        <p:spPr>
          <a:xfrm>
            <a:off x="609600" y="1331873"/>
            <a:ext cx="6371227" cy="457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pic>
        <p:nvPicPr>
          <p:cNvPr id="9" name="Image 8" descr="Logo_DJS_Header-2.png">
            <a:extLst>
              <a:ext uri="{FF2B5EF4-FFF2-40B4-BE49-F238E27FC236}">
                <a16:creationId xmlns:a16="http://schemas.microsoft.com/office/drawing/2014/main" id="{8FDBEBC6-C1C8-47C7-BDDB-30B2BB441FBE}"/>
              </a:ext>
            </a:extLst>
          </p:cNvPr>
          <p:cNvPicPr/>
          <p:nvPr/>
        </p:nvPicPr>
        <p:blipFill>
          <a:blip r:embed="rId3" cstate="print"/>
          <a:stretch>
            <a:fillRect/>
          </a:stretch>
        </p:blipFill>
        <p:spPr>
          <a:xfrm>
            <a:off x="11142453" y="210742"/>
            <a:ext cx="879894" cy="365125"/>
          </a:xfrm>
          <a:prstGeom prst="rect">
            <a:avLst/>
          </a:prstGeom>
        </p:spPr>
      </p:pic>
    </p:spTree>
    <p:extLst>
      <p:ext uri="{BB962C8B-B14F-4D97-AF65-F5344CB8AC3E}">
        <p14:creationId xmlns:p14="http://schemas.microsoft.com/office/powerpoint/2010/main" val="2171734895"/>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2D055F-7994-4861-BE8B-FF996C47490A}"/>
              </a:ext>
            </a:extLst>
          </p:cNvPr>
          <p:cNvSpPr>
            <a:spLocks noGrp="1"/>
          </p:cNvSpPr>
          <p:nvPr>
            <p:ph type="title"/>
          </p:nvPr>
        </p:nvSpPr>
        <p:spPr>
          <a:xfrm>
            <a:off x="796583" y="210743"/>
            <a:ext cx="10515600" cy="836258"/>
          </a:xfrm>
        </p:spPr>
        <p:txBody>
          <a:bodyPr>
            <a:normAutofit/>
          </a:bodyPr>
          <a:lstStyle/>
          <a:p>
            <a:pPr algn="l" defTabSz="914400"/>
            <a:r>
              <a:rPr lang="fr-FR" sz="4800" b="1" kern="10" dirty="0">
                <a:ln w="9525">
                  <a:noFill/>
                  <a:round/>
                  <a:headEnd/>
                  <a:tailEnd/>
                </a:ln>
                <a:solidFill>
                  <a:srgbClr val="0070C0"/>
                </a:solidFill>
                <a:latin typeface="Arial Narrow"/>
                <a:ea typeface="+mn-ea"/>
                <a:cs typeface="+mn-cs"/>
              </a:rPr>
              <a:t>Objectifs de la réunion :</a:t>
            </a:r>
          </a:p>
        </p:txBody>
      </p:sp>
      <p:sp>
        <p:nvSpPr>
          <p:cNvPr id="3" name="Espace réservé du contenu 2">
            <a:extLst>
              <a:ext uri="{FF2B5EF4-FFF2-40B4-BE49-F238E27FC236}">
                <a16:creationId xmlns:a16="http://schemas.microsoft.com/office/drawing/2014/main" id="{D7427BC9-F343-40B2-A931-0B8F27A60E35}"/>
              </a:ext>
            </a:extLst>
          </p:cNvPr>
          <p:cNvSpPr>
            <a:spLocks noGrp="1"/>
          </p:cNvSpPr>
          <p:nvPr>
            <p:ph idx="1"/>
          </p:nvPr>
        </p:nvSpPr>
        <p:spPr>
          <a:xfrm>
            <a:off x="733425" y="1245724"/>
            <a:ext cx="10409027" cy="4639493"/>
          </a:xfrm>
        </p:spPr>
        <p:txBody>
          <a:bodyPr>
            <a:normAutofit fontScale="92500"/>
          </a:bodyPr>
          <a:lstStyle/>
          <a:p>
            <a:pPr marL="742950" indent="-742950">
              <a:spcAft>
                <a:spcPts val="600"/>
              </a:spcAft>
              <a:buFont typeface="+mj-lt"/>
              <a:buAutoNum type="arabicPeriod"/>
            </a:pPr>
            <a:r>
              <a:rPr lang="fr-FR" sz="4000" b="1" dirty="0"/>
              <a:t>Rappeler les aspects réglementaires importants en lien avec l’honorabilité du personnel des CVL</a:t>
            </a:r>
          </a:p>
          <a:p>
            <a:pPr marL="742950" indent="-742950">
              <a:spcAft>
                <a:spcPts val="600"/>
              </a:spcAft>
              <a:buFont typeface="+mj-lt"/>
              <a:buAutoNum type="arabicPeriod"/>
            </a:pPr>
            <a:r>
              <a:rPr lang="fr-FR" sz="4000" b="1" dirty="0"/>
              <a:t>Informer sur le dispositif de la convention d’engagement éducatif  (CEE) </a:t>
            </a:r>
            <a:r>
              <a:rPr lang="fr-FR" sz="4000" dirty="0"/>
              <a:t>: contexte, pourquoi, pour qui, utilité, comment, durée, mise en œuvre, procédures…</a:t>
            </a:r>
          </a:p>
          <a:p>
            <a:pPr marL="742950" indent="-742950">
              <a:spcAft>
                <a:spcPts val="600"/>
              </a:spcAft>
              <a:buFont typeface="+mj-lt"/>
              <a:buAutoNum type="arabicPeriod"/>
            </a:pPr>
            <a:r>
              <a:rPr lang="fr-FR" sz="4000" b="1" dirty="0"/>
              <a:t>Répondre à vos questions</a:t>
            </a:r>
          </a:p>
          <a:p>
            <a:endParaRPr lang="fr-FR" sz="3900" b="1" dirty="0"/>
          </a:p>
          <a:p>
            <a:endParaRPr lang="fr-FR" sz="2900" dirty="0"/>
          </a:p>
          <a:p>
            <a:endParaRPr lang="fr-FR" dirty="0"/>
          </a:p>
        </p:txBody>
      </p:sp>
      <p:sp>
        <p:nvSpPr>
          <p:cNvPr id="5" name="Espace réservé du numéro de diapositive 4"/>
          <p:cNvSpPr>
            <a:spLocks noGrp="1"/>
          </p:cNvSpPr>
          <p:nvPr>
            <p:ph type="sldNum" sz="quarter" idx="12"/>
          </p:nvPr>
        </p:nvSpPr>
        <p:spPr/>
        <p:txBody>
          <a:bodyPr/>
          <a:lstStyle/>
          <a:p>
            <a:fld id="{B6B12B96-6341-421C-A6B1-E61E6DA88DA3}" type="slidenum">
              <a:rPr lang="fr-FR" smtClean="0"/>
              <a:pPr/>
              <a:t>3</a:t>
            </a:fld>
            <a:endParaRPr lang="fr-FR"/>
          </a:p>
        </p:txBody>
      </p:sp>
      <p:sp>
        <p:nvSpPr>
          <p:cNvPr id="7" name="Rectangle 6">
            <a:extLst>
              <a:ext uri="{FF2B5EF4-FFF2-40B4-BE49-F238E27FC236}">
                <a16:creationId xmlns:a16="http://schemas.microsoft.com/office/drawing/2014/main" id="{BBD8FFDC-F4DB-438D-9A7E-1AD748C76402}"/>
              </a:ext>
            </a:extLst>
          </p:cNvPr>
          <p:cNvSpPr/>
          <p:nvPr/>
        </p:nvSpPr>
        <p:spPr>
          <a:xfrm flipV="1">
            <a:off x="879817" y="880601"/>
            <a:ext cx="5635283" cy="457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pic>
        <p:nvPicPr>
          <p:cNvPr id="9" name="Image 8" descr="Logo_DJS_Header-2.png">
            <a:extLst>
              <a:ext uri="{FF2B5EF4-FFF2-40B4-BE49-F238E27FC236}">
                <a16:creationId xmlns:a16="http://schemas.microsoft.com/office/drawing/2014/main" id="{1512BF9C-0735-48D8-9550-16093C8C56E1}"/>
              </a:ext>
            </a:extLst>
          </p:cNvPr>
          <p:cNvPicPr/>
          <p:nvPr/>
        </p:nvPicPr>
        <p:blipFill>
          <a:blip r:embed="rId3" cstate="print"/>
          <a:stretch>
            <a:fillRect/>
          </a:stretch>
        </p:blipFill>
        <p:spPr>
          <a:xfrm>
            <a:off x="11142453" y="210742"/>
            <a:ext cx="879894" cy="365125"/>
          </a:xfrm>
          <a:prstGeom prst="rect">
            <a:avLst/>
          </a:prstGeom>
        </p:spPr>
      </p:pic>
    </p:spTree>
    <p:extLst>
      <p:ext uri="{BB962C8B-B14F-4D97-AF65-F5344CB8AC3E}">
        <p14:creationId xmlns:p14="http://schemas.microsoft.com/office/powerpoint/2010/main" val="6231306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37993A-9E82-40A5-B5C8-66B243C2B66D}"/>
              </a:ext>
            </a:extLst>
          </p:cNvPr>
          <p:cNvSpPr>
            <a:spLocks noGrp="1"/>
          </p:cNvSpPr>
          <p:nvPr>
            <p:ph type="title"/>
          </p:nvPr>
        </p:nvSpPr>
        <p:spPr/>
        <p:txBody>
          <a:bodyPr/>
          <a:lstStyle/>
          <a:p>
            <a:r>
              <a:rPr lang="fr-FR" dirty="0"/>
              <a:t>Questions Diverses</a:t>
            </a:r>
          </a:p>
        </p:txBody>
      </p:sp>
      <p:sp>
        <p:nvSpPr>
          <p:cNvPr id="3" name="Espace réservé du contenu 2">
            <a:extLst>
              <a:ext uri="{FF2B5EF4-FFF2-40B4-BE49-F238E27FC236}">
                <a16:creationId xmlns:a16="http://schemas.microsoft.com/office/drawing/2014/main" id="{B2D06997-60FF-4D12-80CD-15F2A886B35E}"/>
              </a:ext>
            </a:extLst>
          </p:cNvPr>
          <p:cNvSpPr>
            <a:spLocks noGrp="1"/>
          </p:cNvSpPr>
          <p:nvPr>
            <p:ph idx="1"/>
          </p:nvPr>
        </p:nvSpPr>
        <p:spPr/>
        <p:txBody>
          <a:bodyPr>
            <a:normAutofit lnSpcReduction="10000"/>
          </a:bodyPr>
          <a:lstStyle/>
          <a:p>
            <a:r>
              <a:rPr lang="fr-FR" sz="3200" b="1" dirty="0"/>
              <a:t>Fiche de déclaration CVL </a:t>
            </a:r>
            <a:r>
              <a:rPr lang="fr-FR" sz="3200" dirty="0"/>
              <a:t>: lignes pour </a:t>
            </a:r>
            <a:r>
              <a:rPr lang="fr-FR" sz="3200" dirty="0" err="1"/>
              <a:t>Dir</a:t>
            </a:r>
            <a:r>
              <a:rPr lang="fr-FR" sz="3200" dirty="0"/>
              <a:t> adj et AS supplémentaires.</a:t>
            </a:r>
          </a:p>
          <a:p>
            <a:pPr marL="0" indent="0">
              <a:buNone/>
            </a:pPr>
            <a:r>
              <a:rPr lang="fr-FR" sz="3200" dirty="0"/>
              <a:t>=&gt; Textes actuels : 1 AS pour 1 centre et </a:t>
            </a:r>
            <a:r>
              <a:rPr lang="fr-FR" sz="3200" dirty="0" err="1"/>
              <a:t>Dir</a:t>
            </a:r>
            <a:r>
              <a:rPr lang="fr-FR" sz="3200" dirty="0"/>
              <a:t> adjoint non obligatoire</a:t>
            </a:r>
          </a:p>
          <a:p>
            <a:r>
              <a:rPr lang="fr-FR" sz="3200" b="1" dirty="0"/>
              <a:t>Transmission du récépissé DJS à l’organisateur </a:t>
            </a:r>
            <a:r>
              <a:rPr lang="fr-FR" sz="3200" dirty="0"/>
              <a:t>: à la demande et après contrôles en amont (qualifications, honorabilité, structure, CSE…).</a:t>
            </a:r>
          </a:p>
          <a:p>
            <a:pPr marL="0" indent="0">
              <a:buNone/>
            </a:pPr>
            <a:r>
              <a:rPr lang="fr-FR" sz="3200" dirty="0"/>
              <a:t>=&gt; PP et GA non fournis dans les 8 jours avant le centre, retrait de l’habilitation </a:t>
            </a:r>
            <a:r>
              <a:rPr lang="fr-FR" sz="1600" b="1" dirty="0">
                <a:solidFill>
                  <a:srgbClr val="0000FF"/>
                </a:solidFill>
              </a:rPr>
              <a:t>(art 25, alinéa 2 de la </a:t>
            </a:r>
            <a:r>
              <a:rPr lang="fr-FR" sz="1600" b="1" dirty="0" err="1">
                <a:solidFill>
                  <a:srgbClr val="0000FF"/>
                </a:solidFill>
              </a:rPr>
              <a:t>délib</a:t>
            </a:r>
            <a:r>
              <a:rPr lang="fr-FR" sz="1600" b="1" dirty="0">
                <a:solidFill>
                  <a:srgbClr val="0000FF"/>
                </a:solidFill>
              </a:rPr>
              <a:t> 99-71-72)</a:t>
            </a:r>
          </a:p>
          <a:p>
            <a:endParaRPr lang="fr-FR" dirty="0"/>
          </a:p>
        </p:txBody>
      </p:sp>
    </p:spTree>
    <p:extLst>
      <p:ext uri="{BB962C8B-B14F-4D97-AF65-F5344CB8AC3E}">
        <p14:creationId xmlns:p14="http://schemas.microsoft.com/office/powerpoint/2010/main" val="24741015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37993A-9E82-40A5-B5C8-66B243C2B66D}"/>
              </a:ext>
            </a:extLst>
          </p:cNvPr>
          <p:cNvSpPr>
            <a:spLocks noGrp="1"/>
          </p:cNvSpPr>
          <p:nvPr>
            <p:ph type="title"/>
          </p:nvPr>
        </p:nvSpPr>
        <p:spPr>
          <a:xfrm>
            <a:off x="423333" y="274639"/>
            <a:ext cx="11159067" cy="1080028"/>
          </a:xfrm>
        </p:spPr>
        <p:txBody>
          <a:bodyPr>
            <a:noAutofit/>
          </a:bodyPr>
          <a:lstStyle/>
          <a:p>
            <a:r>
              <a:rPr lang="fr-FR" sz="4000" u="sng" dirty="0"/>
              <a:t>Autres attentes </a:t>
            </a:r>
            <a:r>
              <a:rPr lang="fr-FR" sz="4000" dirty="0"/>
              <a:t>: </a:t>
            </a:r>
            <a:br>
              <a:rPr lang="fr-FR" sz="4000" dirty="0"/>
            </a:br>
            <a:r>
              <a:rPr lang="fr-FR" sz="4000" dirty="0"/>
              <a:t>prochaines thématiques des RDV CVL</a:t>
            </a:r>
          </a:p>
        </p:txBody>
      </p:sp>
      <p:sp>
        <p:nvSpPr>
          <p:cNvPr id="3" name="Espace réservé du contenu 2">
            <a:extLst>
              <a:ext uri="{FF2B5EF4-FFF2-40B4-BE49-F238E27FC236}">
                <a16:creationId xmlns:a16="http://schemas.microsoft.com/office/drawing/2014/main" id="{B2D06997-60FF-4D12-80CD-15F2A886B35E}"/>
              </a:ext>
            </a:extLst>
          </p:cNvPr>
          <p:cNvSpPr>
            <a:spLocks noGrp="1"/>
          </p:cNvSpPr>
          <p:nvPr>
            <p:ph idx="1"/>
          </p:nvPr>
        </p:nvSpPr>
        <p:spPr>
          <a:xfrm>
            <a:off x="609600" y="1803399"/>
            <a:ext cx="10972800" cy="4538133"/>
          </a:xfrm>
        </p:spPr>
        <p:txBody>
          <a:bodyPr>
            <a:normAutofit/>
          </a:bodyPr>
          <a:lstStyle/>
          <a:p>
            <a:r>
              <a:rPr lang="fr-FR" sz="3200" dirty="0"/>
              <a:t>Législation :</a:t>
            </a:r>
          </a:p>
          <a:p>
            <a:r>
              <a:rPr lang="fr-FR" sz="3200" dirty="0"/>
              <a:t>Hygiène :</a:t>
            </a:r>
          </a:p>
          <a:p>
            <a:r>
              <a:rPr lang="fr-FR" sz="3200" dirty="0"/>
              <a:t>Cohésion de groupe :</a:t>
            </a:r>
          </a:p>
          <a:p>
            <a:r>
              <a:rPr lang="fr-FR" sz="3200" dirty="0"/>
              <a:t>Subventions :</a:t>
            </a:r>
          </a:p>
          <a:p>
            <a:pPr marL="0" indent="0">
              <a:buNone/>
            </a:pPr>
            <a:endParaRPr lang="fr-FR" sz="2800" u="sng" dirty="0"/>
          </a:p>
          <a:p>
            <a:pPr marL="0" indent="0">
              <a:buNone/>
            </a:pPr>
            <a:r>
              <a:rPr lang="fr-FR" sz="2800" u="sng" dirty="0"/>
              <a:t>Précisez vos attentes</a:t>
            </a:r>
            <a:endParaRPr lang="fr-FR" sz="2800" dirty="0"/>
          </a:p>
          <a:p>
            <a:endParaRPr lang="fr-FR" dirty="0"/>
          </a:p>
        </p:txBody>
      </p:sp>
    </p:spTree>
    <p:extLst>
      <p:ext uri="{BB962C8B-B14F-4D97-AF65-F5344CB8AC3E}">
        <p14:creationId xmlns:p14="http://schemas.microsoft.com/office/powerpoint/2010/main" val="22341490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FAEEB1-2A13-480C-B3A3-8384B265810B}"/>
              </a:ext>
            </a:extLst>
          </p:cNvPr>
          <p:cNvSpPr>
            <a:spLocks noGrp="1"/>
          </p:cNvSpPr>
          <p:nvPr>
            <p:ph type="ctrTitle"/>
          </p:nvPr>
        </p:nvSpPr>
        <p:spPr>
          <a:xfrm>
            <a:off x="3963262" y="1390552"/>
            <a:ext cx="9214338" cy="3493241"/>
          </a:xfrm>
        </p:spPr>
        <p:txBody>
          <a:bodyPr>
            <a:noAutofit/>
          </a:bodyPr>
          <a:lstStyle/>
          <a:p>
            <a:r>
              <a:rPr lang="fr-FR" sz="4800" b="1" kern="10" dirty="0">
                <a:ln w="9525">
                  <a:noFill/>
                  <a:round/>
                  <a:headEnd/>
                  <a:tailEnd/>
                </a:ln>
                <a:solidFill>
                  <a:srgbClr val="0070C0"/>
                </a:solidFill>
                <a:latin typeface="Arial Narrow"/>
              </a:rPr>
              <a:t>Merci pour votre attention</a:t>
            </a:r>
            <a:br>
              <a:rPr lang="fr-FR" sz="4800" b="1" kern="10" dirty="0">
                <a:ln w="9525">
                  <a:noFill/>
                  <a:round/>
                  <a:headEnd/>
                  <a:tailEnd/>
                </a:ln>
                <a:solidFill>
                  <a:srgbClr val="0070C0"/>
                </a:solidFill>
                <a:latin typeface="Arial Narrow"/>
              </a:rPr>
            </a:br>
            <a:br>
              <a:rPr lang="fr-FR" sz="4800" b="1" kern="10" dirty="0">
                <a:ln w="9525">
                  <a:noFill/>
                  <a:round/>
                  <a:headEnd/>
                  <a:tailEnd/>
                </a:ln>
                <a:solidFill>
                  <a:srgbClr val="0070C0"/>
                </a:solidFill>
                <a:latin typeface="Arial Narrow"/>
              </a:rPr>
            </a:br>
            <a:r>
              <a:rPr lang="fr-FR" sz="4800" b="1" kern="10" dirty="0">
                <a:ln w="9525">
                  <a:noFill/>
                  <a:round/>
                  <a:headEnd/>
                  <a:tailEnd/>
                </a:ln>
                <a:solidFill>
                  <a:srgbClr val="0070C0"/>
                </a:solidFill>
                <a:latin typeface="Arial Narrow"/>
              </a:rPr>
              <a:t>Avez-vous d’autres questions?</a:t>
            </a:r>
          </a:p>
        </p:txBody>
      </p:sp>
      <p:pic>
        <p:nvPicPr>
          <p:cNvPr id="5" name="Image 4">
            <a:extLst>
              <a:ext uri="{FF2B5EF4-FFF2-40B4-BE49-F238E27FC236}">
                <a16:creationId xmlns:a16="http://schemas.microsoft.com/office/drawing/2014/main" id="{EFA76058-16B6-40FE-895F-6EBD287364B6}"/>
              </a:ext>
            </a:extLst>
          </p:cNvPr>
          <p:cNvPicPr/>
          <p:nvPr/>
        </p:nvPicPr>
        <p:blipFill>
          <a:blip r:embed="rId3" cstate="print">
            <a:clrChange>
              <a:clrFrom>
                <a:srgbClr val="FFFFFF"/>
              </a:clrFrom>
              <a:clrTo>
                <a:srgbClr val="FFFFFF">
                  <a:alpha val="0"/>
                </a:srgbClr>
              </a:clrTo>
            </a:clrChange>
          </a:blip>
          <a:srcRect/>
          <a:stretch>
            <a:fillRect/>
          </a:stretch>
        </p:blipFill>
        <p:spPr bwMode="auto">
          <a:xfrm>
            <a:off x="624975" y="134525"/>
            <a:ext cx="1437109" cy="1385120"/>
          </a:xfrm>
          <a:prstGeom prst="rect">
            <a:avLst/>
          </a:prstGeom>
          <a:noFill/>
          <a:ln w="9525">
            <a:noFill/>
            <a:miter lim="800000"/>
            <a:headEnd/>
            <a:tailEnd/>
          </a:ln>
        </p:spPr>
      </p:pic>
      <p:sp>
        <p:nvSpPr>
          <p:cNvPr id="6" name="Text Box 10">
            <a:extLst>
              <a:ext uri="{FF2B5EF4-FFF2-40B4-BE49-F238E27FC236}">
                <a16:creationId xmlns:a16="http://schemas.microsoft.com/office/drawing/2014/main" id="{7C8E6B70-BBF6-487F-A0C1-939C8F0DA205}"/>
              </a:ext>
            </a:extLst>
          </p:cNvPr>
          <p:cNvSpPr txBox="1">
            <a:spLocks noChangeArrowheads="1"/>
          </p:cNvSpPr>
          <p:nvPr/>
        </p:nvSpPr>
        <p:spPr bwMode="auto">
          <a:xfrm>
            <a:off x="0" y="912959"/>
            <a:ext cx="3120581" cy="15799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endParaRPr kumimoji="0" lang="fr-FR" sz="1600" i="0" u="none" strike="noStrike" cap="none" normalizeH="0" baseline="0" dirty="0">
              <a:ln>
                <a:noFill/>
              </a:ln>
              <a:solidFill>
                <a:srgbClr val="00000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fr-FR" sz="600" i="0" u="none" strike="noStrike" cap="none" normalizeH="0" baseline="0" dirty="0">
              <a:ln>
                <a:noFill/>
              </a:ln>
              <a:solidFill>
                <a:srgbClr val="000000"/>
              </a:solidFill>
              <a:effectLst/>
              <a:latin typeface="Times New Roman" pitchFamily="18" charset="0"/>
              <a:cs typeface="Times New Roman" pitchFamily="18" charset="0"/>
            </a:endParaRPr>
          </a:p>
          <a:p>
            <a:pPr lvl="0" algn="ctr" fontAlgn="base">
              <a:spcBef>
                <a:spcPct val="0"/>
              </a:spcBef>
            </a:pPr>
            <a:r>
              <a:rPr lang="fr-FR" sz="1400" dirty="0">
                <a:solidFill>
                  <a:srgbClr val="000000"/>
                </a:solidFill>
                <a:latin typeface="Times New Roman" pitchFamily="18" charset="0"/>
                <a:cs typeface="Times New Roman" pitchFamily="18" charset="0"/>
              </a:rPr>
              <a:t>MINISTERE DES SPORTS, DE LA JEUNESSE ET DE LA PREVENTION DE LA DELINQUANCE</a:t>
            </a:r>
          </a:p>
          <a:p>
            <a:pPr lvl="0" algn="ctr" fontAlgn="base">
              <a:spcBef>
                <a:spcPct val="0"/>
              </a:spcBef>
            </a:pPr>
            <a:endParaRPr kumimoji="0" lang="fr-FR" sz="1600" i="0" u="none" strike="noStrike" cap="none" normalizeH="0" baseline="0" dirty="0">
              <a:ln>
                <a:noFill/>
              </a:ln>
              <a:solidFill>
                <a:schemeClr val="tx1"/>
              </a:solidFill>
              <a:effectLst/>
              <a:latin typeface="Times New Roman" pitchFamily="18" charset="0"/>
              <a:cs typeface="Times New Roman" pitchFamily="18" charset="0"/>
            </a:endParaRPr>
          </a:p>
        </p:txBody>
      </p:sp>
      <p:grpSp>
        <p:nvGrpSpPr>
          <p:cNvPr id="7" name="Group 21">
            <a:extLst>
              <a:ext uri="{FF2B5EF4-FFF2-40B4-BE49-F238E27FC236}">
                <a16:creationId xmlns:a16="http://schemas.microsoft.com/office/drawing/2014/main" id="{985297BB-2EBD-416B-AB16-71F4D708F52B}"/>
              </a:ext>
            </a:extLst>
          </p:cNvPr>
          <p:cNvGrpSpPr/>
          <p:nvPr/>
        </p:nvGrpSpPr>
        <p:grpSpPr>
          <a:xfrm>
            <a:off x="642930" y="2060448"/>
            <a:ext cx="4648397" cy="4422575"/>
            <a:chOff x="2786743" y="1867066"/>
            <a:chExt cx="3570515" cy="3399172"/>
          </a:xfrm>
        </p:grpSpPr>
        <p:sp>
          <p:nvSpPr>
            <p:cNvPr id="8" name="Figure">
              <a:extLst>
                <a:ext uri="{FF2B5EF4-FFF2-40B4-BE49-F238E27FC236}">
                  <a16:creationId xmlns:a16="http://schemas.microsoft.com/office/drawing/2014/main" id="{738513AE-15E2-4BD0-8090-4C5856C51132}"/>
                </a:ext>
              </a:extLst>
            </p:cNvPr>
            <p:cNvSpPr/>
            <p:nvPr/>
          </p:nvSpPr>
          <p:spPr>
            <a:xfrm>
              <a:off x="3145847" y="3503552"/>
              <a:ext cx="2408559" cy="1762686"/>
            </a:xfrm>
            <a:custGeom>
              <a:avLst/>
              <a:gdLst/>
              <a:ahLst/>
              <a:cxnLst>
                <a:cxn ang="0">
                  <a:pos x="wd2" y="hd2"/>
                </a:cxn>
                <a:cxn ang="5400000">
                  <a:pos x="wd2" y="hd2"/>
                </a:cxn>
                <a:cxn ang="10800000">
                  <a:pos x="wd2" y="hd2"/>
                </a:cxn>
                <a:cxn ang="16200000">
                  <a:pos x="wd2" y="hd2"/>
                </a:cxn>
              </a:cxnLst>
              <a:rect l="0" t="0" r="r" b="b"/>
              <a:pathLst>
                <a:path w="21600" h="21600" extrusionOk="0">
                  <a:moveTo>
                    <a:pt x="13742" y="21600"/>
                  </a:moveTo>
                  <a:lnTo>
                    <a:pt x="345" y="21600"/>
                  </a:lnTo>
                  <a:cubicBezTo>
                    <a:pt x="156" y="21600"/>
                    <a:pt x="0" y="21386"/>
                    <a:pt x="0" y="21129"/>
                  </a:cubicBezTo>
                  <a:lnTo>
                    <a:pt x="0" y="15012"/>
                  </a:lnTo>
                  <a:cubicBezTo>
                    <a:pt x="0" y="14754"/>
                    <a:pt x="156" y="14540"/>
                    <a:pt x="345" y="14540"/>
                  </a:cubicBezTo>
                  <a:lnTo>
                    <a:pt x="4610" y="14540"/>
                  </a:lnTo>
                  <a:lnTo>
                    <a:pt x="4610" y="8323"/>
                  </a:lnTo>
                  <a:cubicBezTo>
                    <a:pt x="4610" y="8065"/>
                    <a:pt x="4766" y="7852"/>
                    <a:pt x="4955" y="7852"/>
                  </a:cubicBezTo>
                  <a:cubicBezTo>
                    <a:pt x="5144" y="7852"/>
                    <a:pt x="5300" y="8065"/>
                    <a:pt x="5300" y="8323"/>
                  </a:cubicBezTo>
                  <a:lnTo>
                    <a:pt x="5300" y="15012"/>
                  </a:lnTo>
                  <a:cubicBezTo>
                    <a:pt x="5300" y="15270"/>
                    <a:pt x="5144" y="15483"/>
                    <a:pt x="4955" y="15483"/>
                  </a:cubicBezTo>
                  <a:lnTo>
                    <a:pt x="690" y="15483"/>
                  </a:lnTo>
                  <a:lnTo>
                    <a:pt x="690" y="20657"/>
                  </a:lnTo>
                  <a:lnTo>
                    <a:pt x="13402" y="20657"/>
                  </a:lnTo>
                  <a:lnTo>
                    <a:pt x="13402" y="13509"/>
                  </a:lnTo>
                  <a:cubicBezTo>
                    <a:pt x="13402" y="13252"/>
                    <a:pt x="13558" y="13038"/>
                    <a:pt x="13747" y="13038"/>
                  </a:cubicBezTo>
                  <a:lnTo>
                    <a:pt x="17708" y="13038"/>
                  </a:lnTo>
                  <a:cubicBezTo>
                    <a:pt x="17896" y="13038"/>
                    <a:pt x="18053" y="13252"/>
                    <a:pt x="18053" y="13509"/>
                  </a:cubicBezTo>
                  <a:lnTo>
                    <a:pt x="18053" y="20123"/>
                  </a:lnTo>
                  <a:lnTo>
                    <a:pt x="20910" y="20123"/>
                  </a:lnTo>
                  <a:lnTo>
                    <a:pt x="20878" y="471"/>
                  </a:lnTo>
                  <a:cubicBezTo>
                    <a:pt x="20878" y="214"/>
                    <a:pt x="21030" y="0"/>
                    <a:pt x="21223" y="0"/>
                  </a:cubicBezTo>
                  <a:cubicBezTo>
                    <a:pt x="21223" y="0"/>
                    <a:pt x="21223" y="0"/>
                    <a:pt x="21223" y="0"/>
                  </a:cubicBezTo>
                  <a:cubicBezTo>
                    <a:pt x="21411" y="0"/>
                    <a:pt x="21568" y="207"/>
                    <a:pt x="21568" y="471"/>
                  </a:cubicBezTo>
                  <a:lnTo>
                    <a:pt x="21600" y="20594"/>
                  </a:lnTo>
                  <a:cubicBezTo>
                    <a:pt x="21600" y="20720"/>
                    <a:pt x="21563" y="20839"/>
                    <a:pt x="21499" y="20927"/>
                  </a:cubicBezTo>
                  <a:cubicBezTo>
                    <a:pt x="21434" y="21015"/>
                    <a:pt x="21347" y="21066"/>
                    <a:pt x="21255" y="21066"/>
                  </a:cubicBezTo>
                  <a:lnTo>
                    <a:pt x="17708" y="21066"/>
                  </a:lnTo>
                  <a:cubicBezTo>
                    <a:pt x="17519" y="21066"/>
                    <a:pt x="17363" y="20852"/>
                    <a:pt x="17363" y="20594"/>
                  </a:cubicBezTo>
                  <a:lnTo>
                    <a:pt x="17363" y="13981"/>
                  </a:lnTo>
                  <a:lnTo>
                    <a:pt x="14092" y="13981"/>
                  </a:lnTo>
                  <a:lnTo>
                    <a:pt x="14092" y="21135"/>
                  </a:lnTo>
                  <a:cubicBezTo>
                    <a:pt x="14087" y="21393"/>
                    <a:pt x="13935" y="21600"/>
                    <a:pt x="13742" y="21600"/>
                  </a:cubicBezTo>
                  <a:close/>
                </a:path>
              </a:pathLst>
            </a:custGeom>
            <a:solidFill>
              <a:schemeClr val="accent1"/>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9" name="Figure">
              <a:extLst>
                <a:ext uri="{FF2B5EF4-FFF2-40B4-BE49-F238E27FC236}">
                  <a16:creationId xmlns:a16="http://schemas.microsoft.com/office/drawing/2014/main" id="{57347001-AC70-4C02-ABD3-45BAF05F654D}"/>
                </a:ext>
              </a:extLst>
            </p:cNvPr>
            <p:cNvSpPr/>
            <p:nvPr/>
          </p:nvSpPr>
          <p:spPr>
            <a:xfrm>
              <a:off x="5264558" y="2631443"/>
              <a:ext cx="491551" cy="453007"/>
            </a:xfrm>
            <a:custGeom>
              <a:avLst/>
              <a:gdLst/>
              <a:ahLst/>
              <a:cxnLst>
                <a:cxn ang="0">
                  <a:pos x="wd2" y="hd2"/>
                </a:cxn>
                <a:cxn ang="5400000">
                  <a:pos x="wd2" y="hd2"/>
                </a:cxn>
                <a:cxn ang="10800000">
                  <a:pos x="wd2" y="hd2"/>
                </a:cxn>
                <a:cxn ang="16200000">
                  <a:pos x="wd2" y="hd2"/>
                </a:cxn>
              </a:cxnLst>
              <a:rect l="0" t="0" r="r" b="b"/>
              <a:pathLst>
                <a:path w="21249" h="21577" extrusionOk="0">
                  <a:moveTo>
                    <a:pt x="20139" y="806"/>
                  </a:moveTo>
                  <a:cubicBezTo>
                    <a:pt x="19230" y="244"/>
                    <a:pt x="17655" y="195"/>
                    <a:pt x="16213" y="1906"/>
                  </a:cubicBezTo>
                  <a:cubicBezTo>
                    <a:pt x="15637" y="2590"/>
                    <a:pt x="15149" y="3690"/>
                    <a:pt x="14750" y="5009"/>
                  </a:cubicBezTo>
                  <a:cubicBezTo>
                    <a:pt x="14040" y="4960"/>
                    <a:pt x="13331" y="4862"/>
                    <a:pt x="12687" y="4691"/>
                  </a:cubicBezTo>
                  <a:cubicBezTo>
                    <a:pt x="13685" y="3910"/>
                    <a:pt x="13796" y="3005"/>
                    <a:pt x="13752" y="2566"/>
                  </a:cubicBezTo>
                  <a:cubicBezTo>
                    <a:pt x="13685" y="1295"/>
                    <a:pt x="12222" y="0"/>
                    <a:pt x="10625" y="0"/>
                  </a:cubicBezTo>
                  <a:cubicBezTo>
                    <a:pt x="9028" y="0"/>
                    <a:pt x="7565" y="1295"/>
                    <a:pt x="7498" y="2566"/>
                  </a:cubicBezTo>
                  <a:cubicBezTo>
                    <a:pt x="7476" y="3005"/>
                    <a:pt x="7565" y="3910"/>
                    <a:pt x="8563" y="4691"/>
                  </a:cubicBezTo>
                  <a:cubicBezTo>
                    <a:pt x="7919" y="4838"/>
                    <a:pt x="7210" y="4960"/>
                    <a:pt x="6500" y="5009"/>
                  </a:cubicBezTo>
                  <a:cubicBezTo>
                    <a:pt x="6101" y="3690"/>
                    <a:pt x="5613" y="2590"/>
                    <a:pt x="5037" y="1906"/>
                  </a:cubicBezTo>
                  <a:cubicBezTo>
                    <a:pt x="3595" y="195"/>
                    <a:pt x="2020" y="244"/>
                    <a:pt x="1111" y="806"/>
                  </a:cubicBezTo>
                  <a:cubicBezTo>
                    <a:pt x="246" y="1344"/>
                    <a:pt x="-175" y="2321"/>
                    <a:pt x="69" y="3274"/>
                  </a:cubicBezTo>
                  <a:cubicBezTo>
                    <a:pt x="335" y="4374"/>
                    <a:pt x="1023" y="5278"/>
                    <a:pt x="2020" y="5889"/>
                  </a:cubicBezTo>
                  <a:cubicBezTo>
                    <a:pt x="2952" y="6451"/>
                    <a:pt x="4105" y="6719"/>
                    <a:pt x="5325" y="6793"/>
                  </a:cubicBezTo>
                  <a:cubicBezTo>
                    <a:pt x="6367" y="11167"/>
                    <a:pt x="6766" y="17788"/>
                    <a:pt x="6833" y="20720"/>
                  </a:cubicBezTo>
                  <a:cubicBezTo>
                    <a:pt x="6855" y="21209"/>
                    <a:pt x="7210" y="21600"/>
                    <a:pt x="7653" y="21576"/>
                  </a:cubicBezTo>
                  <a:cubicBezTo>
                    <a:pt x="8097" y="21551"/>
                    <a:pt x="8452" y="21160"/>
                    <a:pt x="8430" y="20671"/>
                  </a:cubicBezTo>
                  <a:cubicBezTo>
                    <a:pt x="8407" y="19548"/>
                    <a:pt x="8163" y="12119"/>
                    <a:pt x="6944" y="6768"/>
                  </a:cubicBezTo>
                  <a:cubicBezTo>
                    <a:pt x="8008" y="6671"/>
                    <a:pt x="9028" y="6451"/>
                    <a:pt x="9938" y="6157"/>
                  </a:cubicBezTo>
                  <a:cubicBezTo>
                    <a:pt x="10181" y="6084"/>
                    <a:pt x="10403" y="5986"/>
                    <a:pt x="10625" y="5864"/>
                  </a:cubicBezTo>
                  <a:cubicBezTo>
                    <a:pt x="10847" y="5962"/>
                    <a:pt x="11069" y="6060"/>
                    <a:pt x="11312" y="6157"/>
                  </a:cubicBezTo>
                  <a:cubicBezTo>
                    <a:pt x="12200" y="6475"/>
                    <a:pt x="13242" y="6695"/>
                    <a:pt x="14306" y="6768"/>
                  </a:cubicBezTo>
                  <a:cubicBezTo>
                    <a:pt x="13087" y="12144"/>
                    <a:pt x="12865" y="19572"/>
                    <a:pt x="12820" y="20671"/>
                  </a:cubicBezTo>
                  <a:cubicBezTo>
                    <a:pt x="12798" y="21160"/>
                    <a:pt x="13153" y="21576"/>
                    <a:pt x="13597" y="21576"/>
                  </a:cubicBezTo>
                  <a:cubicBezTo>
                    <a:pt x="14040" y="21600"/>
                    <a:pt x="14417" y="21209"/>
                    <a:pt x="14417" y="20720"/>
                  </a:cubicBezTo>
                  <a:cubicBezTo>
                    <a:pt x="14484" y="17788"/>
                    <a:pt x="14905" y="11167"/>
                    <a:pt x="15925" y="6793"/>
                  </a:cubicBezTo>
                  <a:cubicBezTo>
                    <a:pt x="17123" y="6719"/>
                    <a:pt x="18298" y="6451"/>
                    <a:pt x="19230" y="5889"/>
                  </a:cubicBezTo>
                  <a:cubicBezTo>
                    <a:pt x="20227" y="5278"/>
                    <a:pt x="20893" y="4374"/>
                    <a:pt x="21181" y="3274"/>
                  </a:cubicBezTo>
                  <a:cubicBezTo>
                    <a:pt x="21425" y="2321"/>
                    <a:pt x="21004" y="1344"/>
                    <a:pt x="20139" y="806"/>
                  </a:cubicBezTo>
                  <a:close/>
                  <a:moveTo>
                    <a:pt x="2797" y="4325"/>
                  </a:moveTo>
                  <a:cubicBezTo>
                    <a:pt x="2176" y="3958"/>
                    <a:pt x="1799" y="3445"/>
                    <a:pt x="1621" y="2810"/>
                  </a:cubicBezTo>
                  <a:cubicBezTo>
                    <a:pt x="1599" y="2663"/>
                    <a:pt x="1710" y="2492"/>
                    <a:pt x="1887" y="2370"/>
                  </a:cubicBezTo>
                  <a:cubicBezTo>
                    <a:pt x="2287" y="2126"/>
                    <a:pt x="3041" y="2175"/>
                    <a:pt x="3861" y="3128"/>
                  </a:cubicBezTo>
                  <a:cubicBezTo>
                    <a:pt x="4216" y="3543"/>
                    <a:pt x="4526" y="4178"/>
                    <a:pt x="4793" y="4985"/>
                  </a:cubicBezTo>
                  <a:cubicBezTo>
                    <a:pt x="4061" y="4862"/>
                    <a:pt x="3351" y="4667"/>
                    <a:pt x="2797" y="4325"/>
                  </a:cubicBezTo>
                  <a:close/>
                  <a:moveTo>
                    <a:pt x="10625" y="3836"/>
                  </a:moveTo>
                  <a:cubicBezTo>
                    <a:pt x="9494" y="3421"/>
                    <a:pt x="9073" y="2932"/>
                    <a:pt x="9095" y="2688"/>
                  </a:cubicBezTo>
                  <a:cubicBezTo>
                    <a:pt x="9117" y="2419"/>
                    <a:pt x="9960" y="1808"/>
                    <a:pt x="10625" y="1808"/>
                  </a:cubicBezTo>
                  <a:cubicBezTo>
                    <a:pt x="11290" y="1808"/>
                    <a:pt x="12133" y="2419"/>
                    <a:pt x="12155" y="2688"/>
                  </a:cubicBezTo>
                  <a:cubicBezTo>
                    <a:pt x="12177" y="2932"/>
                    <a:pt x="11756" y="3445"/>
                    <a:pt x="10625" y="3836"/>
                  </a:cubicBezTo>
                  <a:close/>
                  <a:moveTo>
                    <a:pt x="18476" y="4325"/>
                  </a:moveTo>
                  <a:cubicBezTo>
                    <a:pt x="17899" y="4667"/>
                    <a:pt x="17211" y="4862"/>
                    <a:pt x="16480" y="4960"/>
                  </a:cubicBezTo>
                  <a:cubicBezTo>
                    <a:pt x="16746" y="4154"/>
                    <a:pt x="17056" y="3519"/>
                    <a:pt x="17411" y="3103"/>
                  </a:cubicBezTo>
                  <a:cubicBezTo>
                    <a:pt x="18209" y="2150"/>
                    <a:pt x="18963" y="2101"/>
                    <a:pt x="19385" y="2346"/>
                  </a:cubicBezTo>
                  <a:cubicBezTo>
                    <a:pt x="19584" y="2468"/>
                    <a:pt x="19695" y="2639"/>
                    <a:pt x="19651" y="2786"/>
                  </a:cubicBezTo>
                  <a:cubicBezTo>
                    <a:pt x="19473" y="3445"/>
                    <a:pt x="19096" y="3934"/>
                    <a:pt x="18476" y="4325"/>
                  </a:cubicBezTo>
                  <a:close/>
                </a:path>
              </a:pathLst>
            </a:custGeom>
            <a:solidFill>
              <a:schemeClr val="accent2">
                <a:lumMod val="75000"/>
              </a:schemeClr>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10" name="Figure">
              <a:extLst>
                <a:ext uri="{FF2B5EF4-FFF2-40B4-BE49-F238E27FC236}">
                  <a16:creationId xmlns:a16="http://schemas.microsoft.com/office/drawing/2014/main" id="{78A17B4F-D20B-4759-A774-486DB0B07634}"/>
                </a:ext>
              </a:extLst>
            </p:cNvPr>
            <p:cNvSpPr/>
            <p:nvPr/>
          </p:nvSpPr>
          <p:spPr>
            <a:xfrm>
              <a:off x="4992665" y="2185129"/>
              <a:ext cx="1036270" cy="909558"/>
            </a:xfrm>
            <a:custGeom>
              <a:avLst/>
              <a:gdLst/>
              <a:ahLst/>
              <a:cxnLst>
                <a:cxn ang="0">
                  <a:pos x="wd2" y="hd2"/>
                </a:cxn>
                <a:cxn ang="5400000">
                  <a:pos x="wd2" y="hd2"/>
                </a:cxn>
                <a:cxn ang="10800000">
                  <a:pos x="wd2" y="hd2"/>
                </a:cxn>
                <a:cxn ang="16200000">
                  <a:pos x="wd2" y="hd2"/>
                </a:cxn>
              </a:cxnLst>
              <a:rect l="0" t="0" r="r" b="b"/>
              <a:pathLst>
                <a:path w="21600" h="21576" extrusionOk="0">
                  <a:moveTo>
                    <a:pt x="4074" y="21576"/>
                  </a:moveTo>
                  <a:cubicBezTo>
                    <a:pt x="3850" y="21576"/>
                    <a:pt x="3625" y="21478"/>
                    <a:pt x="3454" y="21296"/>
                  </a:cubicBezTo>
                  <a:cubicBezTo>
                    <a:pt x="1262" y="18984"/>
                    <a:pt x="0" y="15698"/>
                    <a:pt x="0" y="12291"/>
                  </a:cubicBezTo>
                  <a:cubicBezTo>
                    <a:pt x="0" y="5513"/>
                    <a:pt x="4844" y="0"/>
                    <a:pt x="10800" y="0"/>
                  </a:cubicBezTo>
                  <a:cubicBezTo>
                    <a:pt x="16756" y="0"/>
                    <a:pt x="21600" y="5513"/>
                    <a:pt x="21600" y="12291"/>
                  </a:cubicBezTo>
                  <a:cubicBezTo>
                    <a:pt x="21600" y="15698"/>
                    <a:pt x="20402" y="18862"/>
                    <a:pt x="18232" y="21198"/>
                  </a:cubicBezTo>
                  <a:cubicBezTo>
                    <a:pt x="17868" y="21600"/>
                    <a:pt x="17280" y="21576"/>
                    <a:pt x="16938" y="21162"/>
                  </a:cubicBezTo>
                  <a:cubicBezTo>
                    <a:pt x="16585" y="20748"/>
                    <a:pt x="16606" y="20079"/>
                    <a:pt x="16970" y="19689"/>
                  </a:cubicBezTo>
                  <a:cubicBezTo>
                    <a:pt x="18766" y="17742"/>
                    <a:pt x="19761" y="15114"/>
                    <a:pt x="19761" y="12291"/>
                  </a:cubicBezTo>
                  <a:cubicBezTo>
                    <a:pt x="19761" y="6669"/>
                    <a:pt x="15740" y="2093"/>
                    <a:pt x="10800" y="2093"/>
                  </a:cubicBezTo>
                  <a:cubicBezTo>
                    <a:pt x="5860" y="2093"/>
                    <a:pt x="1839" y="6669"/>
                    <a:pt x="1839" y="12291"/>
                  </a:cubicBezTo>
                  <a:cubicBezTo>
                    <a:pt x="1839" y="15114"/>
                    <a:pt x="2887" y="17840"/>
                    <a:pt x="4705" y="19762"/>
                  </a:cubicBezTo>
                  <a:cubicBezTo>
                    <a:pt x="5079" y="20152"/>
                    <a:pt x="5101" y="20821"/>
                    <a:pt x="4748" y="21235"/>
                  </a:cubicBezTo>
                  <a:cubicBezTo>
                    <a:pt x="4566" y="21466"/>
                    <a:pt x="4320" y="21576"/>
                    <a:pt x="4074" y="21576"/>
                  </a:cubicBezTo>
                  <a:close/>
                </a:path>
              </a:pathLst>
            </a:custGeom>
            <a:solidFill>
              <a:schemeClr val="accent4"/>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11" name="Figure">
              <a:extLst>
                <a:ext uri="{FF2B5EF4-FFF2-40B4-BE49-F238E27FC236}">
                  <a16:creationId xmlns:a16="http://schemas.microsoft.com/office/drawing/2014/main" id="{D5315906-CB39-4219-84F0-AD4022CE3F4C}"/>
                </a:ext>
              </a:extLst>
            </p:cNvPr>
            <p:cNvSpPr/>
            <p:nvPr/>
          </p:nvSpPr>
          <p:spPr>
            <a:xfrm>
              <a:off x="5259427" y="3108538"/>
              <a:ext cx="504284" cy="86186"/>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843"/>
                    <a:pt x="20765" y="21600"/>
                    <a:pt x="19732" y="21600"/>
                  </a:cubicBezTo>
                  <a:lnTo>
                    <a:pt x="1868" y="21600"/>
                  </a:lnTo>
                  <a:cubicBezTo>
                    <a:pt x="835" y="21600"/>
                    <a:pt x="0" y="16714"/>
                    <a:pt x="0" y="10800"/>
                  </a:cubicBezTo>
                  <a:lnTo>
                    <a:pt x="0" y="10800"/>
                  </a:lnTo>
                  <a:cubicBezTo>
                    <a:pt x="0" y="4757"/>
                    <a:pt x="835" y="0"/>
                    <a:pt x="1868" y="0"/>
                  </a:cubicBezTo>
                  <a:lnTo>
                    <a:pt x="19732" y="0"/>
                  </a:lnTo>
                  <a:cubicBezTo>
                    <a:pt x="20787" y="0"/>
                    <a:pt x="21600" y="4757"/>
                    <a:pt x="21600" y="10800"/>
                  </a:cubicBezTo>
                  <a:lnTo>
                    <a:pt x="21600" y="10800"/>
                  </a:lnTo>
                  <a:close/>
                </a:path>
              </a:pathLst>
            </a:custGeom>
            <a:solidFill>
              <a:schemeClr val="accent3"/>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12" name="Figure">
              <a:extLst>
                <a:ext uri="{FF2B5EF4-FFF2-40B4-BE49-F238E27FC236}">
                  <a16:creationId xmlns:a16="http://schemas.microsoft.com/office/drawing/2014/main" id="{99FC5A30-5721-4819-A101-FC0E2A79E903}"/>
                </a:ext>
              </a:extLst>
            </p:cNvPr>
            <p:cNvSpPr/>
            <p:nvPr/>
          </p:nvSpPr>
          <p:spPr>
            <a:xfrm>
              <a:off x="5259427" y="3221399"/>
              <a:ext cx="504284" cy="86708"/>
            </a:xfrm>
            <a:custGeom>
              <a:avLst/>
              <a:gdLst/>
              <a:ahLst/>
              <a:cxnLst>
                <a:cxn ang="0">
                  <a:pos x="wd2" y="hd2"/>
                </a:cxn>
                <a:cxn ang="5400000">
                  <a:pos x="wd2" y="hd2"/>
                </a:cxn>
                <a:cxn ang="10800000">
                  <a:pos x="wd2" y="hd2"/>
                </a:cxn>
                <a:cxn ang="16200000">
                  <a:pos x="wd2" y="hd2"/>
                </a:cxn>
              </a:cxnLst>
              <a:rect l="0" t="0" r="r" b="b"/>
              <a:pathLst>
                <a:path w="21600" h="21475" extrusionOk="0">
                  <a:moveTo>
                    <a:pt x="21600" y="10675"/>
                  </a:moveTo>
                  <a:cubicBezTo>
                    <a:pt x="21600" y="16647"/>
                    <a:pt x="20765" y="21475"/>
                    <a:pt x="19732" y="21475"/>
                  </a:cubicBezTo>
                  <a:lnTo>
                    <a:pt x="1868" y="21475"/>
                  </a:lnTo>
                  <a:cubicBezTo>
                    <a:pt x="835" y="21475"/>
                    <a:pt x="0" y="16647"/>
                    <a:pt x="0" y="10675"/>
                  </a:cubicBezTo>
                  <a:lnTo>
                    <a:pt x="0" y="10675"/>
                  </a:lnTo>
                  <a:cubicBezTo>
                    <a:pt x="0" y="4703"/>
                    <a:pt x="835" y="2"/>
                    <a:pt x="1868" y="2"/>
                  </a:cubicBezTo>
                  <a:lnTo>
                    <a:pt x="19732" y="2"/>
                  </a:lnTo>
                  <a:cubicBezTo>
                    <a:pt x="20787" y="-125"/>
                    <a:pt x="21600" y="4703"/>
                    <a:pt x="21600" y="10675"/>
                  </a:cubicBezTo>
                  <a:lnTo>
                    <a:pt x="21600" y="10675"/>
                  </a:lnTo>
                  <a:close/>
                </a:path>
              </a:pathLst>
            </a:custGeom>
            <a:solidFill>
              <a:schemeClr val="accent3"/>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13" name="Figure">
              <a:extLst>
                <a:ext uri="{FF2B5EF4-FFF2-40B4-BE49-F238E27FC236}">
                  <a16:creationId xmlns:a16="http://schemas.microsoft.com/office/drawing/2014/main" id="{23AA6EB0-39A3-4E70-A861-9A509F204FBA}"/>
                </a:ext>
              </a:extLst>
            </p:cNvPr>
            <p:cNvSpPr/>
            <p:nvPr/>
          </p:nvSpPr>
          <p:spPr>
            <a:xfrm>
              <a:off x="5259427" y="3329131"/>
              <a:ext cx="504284" cy="86195"/>
            </a:xfrm>
            <a:custGeom>
              <a:avLst/>
              <a:gdLst/>
              <a:ahLst/>
              <a:cxnLst>
                <a:cxn ang="0">
                  <a:pos x="wd2" y="hd2"/>
                </a:cxn>
                <a:cxn ang="5400000">
                  <a:pos x="wd2" y="hd2"/>
                </a:cxn>
                <a:cxn ang="10800000">
                  <a:pos x="wd2" y="hd2"/>
                </a:cxn>
                <a:cxn ang="16200000">
                  <a:pos x="wd2" y="hd2"/>
                </a:cxn>
              </a:cxnLst>
              <a:rect l="0" t="0" r="r" b="b"/>
              <a:pathLst>
                <a:path w="21600" h="21475" extrusionOk="0">
                  <a:moveTo>
                    <a:pt x="21600" y="10739"/>
                  </a:moveTo>
                  <a:cubicBezTo>
                    <a:pt x="21600" y="16746"/>
                    <a:pt x="20765" y="21475"/>
                    <a:pt x="19732" y="21475"/>
                  </a:cubicBezTo>
                  <a:lnTo>
                    <a:pt x="1868" y="21475"/>
                  </a:lnTo>
                  <a:cubicBezTo>
                    <a:pt x="835" y="21475"/>
                    <a:pt x="0" y="16618"/>
                    <a:pt x="0" y="10739"/>
                  </a:cubicBezTo>
                  <a:lnTo>
                    <a:pt x="0" y="10739"/>
                  </a:lnTo>
                  <a:cubicBezTo>
                    <a:pt x="0" y="4732"/>
                    <a:pt x="835" y="3"/>
                    <a:pt x="1868" y="3"/>
                  </a:cubicBezTo>
                  <a:lnTo>
                    <a:pt x="19732" y="3"/>
                  </a:lnTo>
                  <a:cubicBezTo>
                    <a:pt x="20787" y="-125"/>
                    <a:pt x="21600" y="4732"/>
                    <a:pt x="21600" y="10739"/>
                  </a:cubicBezTo>
                  <a:lnTo>
                    <a:pt x="21600" y="10739"/>
                  </a:lnTo>
                  <a:close/>
                </a:path>
              </a:pathLst>
            </a:custGeom>
            <a:solidFill>
              <a:schemeClr val="accent3"/>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14" name="Figure">
              <a:extLst>
                <a:ext uri="{FF2B5EF4-FFF2-40B4-BE49-F238E27FC236}">
                  <a16:creationId xmlns:a16="http://schemas.microsoft.com/office/drawing/2014/main" id="{78D78064-29EA-46BD-864C-13B7BE17334C}"/>
                </a:ext>
              </a:extLst>
            </p:cNvPr>
            <p:cNvSpPr/>
            <p:nvPr/>
          </p:nvSpPr>
          <p:spPr>
            <a:xfrm>
              <a:off x="5351768" y="3441991"/>
              <a:ext cx="316012" cy="13748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949"/>
                  </a:lnTo>
                  <a:cubicBezTo>
                    <a:pt x="0" y="13701"/>
                    <a:pt x="3436" y="21600"/>
                    <a:pt x="7679" y="21600"/>
                  </a:cubicBezTo>
                  <a:lnTo>
                    <a:pt x="13921" y="21600"/>
                  </a:lnTo>
                  <a:cubicBezTo>
                    <a:pt x="18164" y="21600"/>
                    <a:pt x="21600" y="13701"/>
                    <a:pt x="21600" y="3949"/>
                  </a:cubicBezTo>
                  <a:lnTo>
                    <a:pt x="21600" y="0"/>
                  </a:lnTo>
                  <a:lnTo>
                    <a:pt x="0" y="0"/>
                  </a:lnTo>
                  <a:close/>
                </a:path>
              </a:pathLst>
            </a:custGeom>
            <a:solidFill>
              <a:schemeClr val="accent1"/>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15" name="Figure">
              <a:extLst>
                <a:ext uri="{FF2B5EF4-FFF2-40B4-BE49-F238E27FC236}">
                  <a16:creationId xmlns:a16="http://schemas.microsoft.com/office/drawing/2014/main" id="{2A6B6F17-083A-4BCB-A852-AC157B5C1E8D}"/>
                </a:ext>
              </a:extLst>
            </p:cNvPr>
            <p:cNvSpPr/>
            <p:nvPr/>
          </p:nvSpPr>
          <p:spPr>
            <a:xfrm>
              <a:off x="6105885" y="2718654"/>
              <a:ext cx="251373" cy="77464"/>
            </a:xfrm>
            <a:custGeom>
              <a:avLst/>
              <a:gdLst/>
              <a:ahLst/>
              <a:cxnLst>
                <a:cxn ang="0">
                  <a:pos x="wd2" y="hd2"/>
                </a:cxn>
                <a:cxn ang="5400000">
                  <a:pos x="wd2" y="hd2"/>
                </a:cxn>
                <a:cxn ang="10800000">
                  <a:pos x="wd2" y="hd2"/>
                </a:cxn>
                <a:cxn ang="16200000">
                  <a:pos x="wd2" y="hd2"/>
                </a:cxn>
              </a:cxnLst>
              <a:rect l="0" t="0" r="r" b="b"/>
              <a:pathLst>
                <a:path w="21600" h="21600" extrusionOk="0">
                  <a:moveTo>
                    <a:pt x="18294" y="21600"/>
                  </a:moveTo>
                  <a:cubicBezTo>
                    <a:pt x="18294" y="21600"/>
                    <a:pt x="18294" y="21600"/>
                    <a:pt x="18294" y="21600"/>
                  </a:cubicBezTo>
                  <a:lnTo>
                    <a:pt x="3306" y="21457"/>
                  </a:lnTo>
                  <a:cubicBezTo>
                    <a:pt x="1499" y="21457"/>
                    <a:pt x="0" y="16593"/>
                    <a:pt x="0" y="10728"/>
                  </a:cubicBezTo>
                  <a:cubicBezTo>
                    <a:pt x="0" y="4864"/>
                    <a:pt x="1499" y="0"/>
                    <a:pt x="3306" y="0"/>
                  </a:cubicBezTo>
                  <a:cubicBezTo>
                    <a:pt x="3306" y="0"/>
                    <a:pt x="3306" y="0"/>
                    <a:pt x="3306" y="0"/>
                  </a:cubicBezTo>
                  <a:lnTo>
                    <a:pt x="18294" y="143"/>
                  </a:lnTo>
                  <a:cubicBezTo>
                    <a:pt x="20101" y="143"/>
                    <a:pt x="21600" y="5007"/>
                    <a:pt x="21600" y="10872"/>
                  </a:cubicBezTo>
                  <a:cubicBezTo>
                    <a:pt x="21600" y="16736"/>
                    <a:pt x="20101" y="21600"/>
                    <a:pt x="18294" y="21600"/>
                  </a:cubicBezTo>
                  <a:close/>
                </a:path>
              </a:pathLst>
            </a:custGeom>
            <a:solidFill>
              <a:schemeClr val="accent4"/>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16" name="Figure">
              <a:extLst>
                <a:ext uri="{FF2B5EF4-FFF2-40B4-BE49-F238E27FC236}">
                  <a16:creationId xmlns:a16="http://schemas.microsoft.com/office/drawing/2014/main" id="{A44A351B-DC89-47AE-928E-EAD11E608C4C}"/>
                </a:ext>
              </a:extLst>
            </p:cNvPr>
            <p:cNvSpPr/>
            <p:nvPr/>
          </p:nvSpPr>
          <p:spPr>
            <a:xfrm>
              <a:off x="4654082" y="2718654"/>
              <a:ext cx="255990" cy="77464"/>
            </a:xfrm>
            <a:custGeom>
              <a:avLst/>
              <a:gdLst/>
              <a:ahLst/>
              <a:cxnLst>
                <a:cxn ang="0">
                  <a:pos x="wd2" y="hd2"/>
                </a:cxn>
                <a:cxn ang="5400000">
                  <a:pos x="wd2" y="hd2"/>
                </a:cxn>
                <a:cxn ang="10800000">
                  <a:pos x="wd2" y="hd2"/>
                </a:cxn>
                <a:cxn ang="16200000">
                  <a:pos x="wd2" y="hd2"/>
                </a:cxn>
              </a:cxnLst>
              <a:rect l="0" t="0" r="r" b="b"/>
              <a:pathLst>
                <a:path w="21600" h="21600" extrusionOk="0">
                  <a:moveTo>
                    <a:pt x="18354" y="21600"/>
                  </a:moveTo>
                  <a:cubicBezTo>
                    <a:pt x="18354" y="21600"/>
                    <a:pt x="18354" y="21600"/>
                    <a:pt x="18354" y="21600"/>
                  </a:cubicBezTo>
                  <a:lnTo>
                    <a:pt x="3246" y="21457"/>
                  </a:lnTo>
                  <a:cubicBezTo>
                    <a:pt x="1472" y="21457"/>
                    <a:pt x="0" y="16593"/>
                    <a:pt x="0" y="10728"/>
                  </a:cubicBezTo>
                  <a:cubicBezTo>
                    <a:pt x="0" y="4864"/>
                    <a:pt x="1472" y="0"/>
                    <a:pt x="3246" y="0"/>
                  </a:cubicBezTo>
                  <a:cubicBezTo>
                    <a:pt x="3246" y="0"/>
                    <a:pt x="3246" y="0"/>
                    <a:pt x="3246" y="0"/>
                  </a:cubicBezTo>
                  <a:lnTo>
                    <a:pt x="18354" y="143"/>
                  </a:lnTo>
                  <a:cubicBezTo>
                    <a:pt x="20128" y="143"/>
                    <a:pt x="21600" y="5007"/>
                    <a:pt x="21600" y="10872"/>
                  </a:cubicBezTo>
                  <a:cubicBezTo>
                    <a:pt x="21600" y="16736"/>
                    <a:pt x="20128" y="21600"/>
                    <a:pt x="18354" y="21600"/>
                  </a:cubicBezTo>
                  <a:close/>
                </a:path>
              </a:pathLst>
            </a:custGeom>
            <a:solidFill>
              <a:schemeClr val="accent4"/>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17" name="Figure">
              <a:extLst>
                <a:ext uri="{FF2B5EF4-FFF2-40B4-BE49-F238E27FC236}">
                  <a16:creationId xmlns:a16="http://schemas.microsoft.com/office/drawing/2014/main" id="{CBD09230-EEBE-4A21-B060-2E7062A8C103}"/>
                </a:ext>
              </a:extLst>
            </p:cNvPr>
            <p:cNvSpPr/>
            <p:nvPr/>
          </p:nvSpPr>
          <p:spPr>
            <a:xfrm>
              <a:off x="5469759" y="1867066"/>
              <a:ext cx="76952" cy="241112"/>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10800" y="21600"/>
                    <a:pt x="10800" y="21600"/>
                    <a:pt x="10800" y="21600"/>
                  </a:cubicBezTo>
                  <a:cubicBezTo>
                    <a:pt x="4752" y="21600"/>
                    <a:pt x="0" y="20037"/>
                    <a:pt x="0" y="18153"/>
                  </a:cubicBezTo>
                  <a:lnTo>
                    <a:pt x="0" y="3447"/>
                  </a:lnTo>
                  <a:cubicBezTo>
                    <a:pt x="0" y="1563"/>
                    <a:pt x="4896" y="0"/>
                    <a:pt x="10800" y="0"/>
                  </a:cubicBezTo>
                  <a:cubicBezTo>
                    <a:pt x="10800" y="0"/>
                    <a:pt x="10800" y="0"/>
                    <a:pt x="10800" y="0"/>
                  </a:cubicBezTo>
                  <a:cubicBezTo>
                    <a:pt x="16704" y="0"/>
                    <a:pt x="21600" y="1563"/>
                    <a:pt x="21600" y="3447"/>
                  </a:cubicBezTo>
                  <a:lnTo>
                    <a:pt x="21600" y="18153"/>
                  </a:lnTo>
                  <a:cubicBezTo>
                    <a:pt x="21600" y="20037"/>
                    <a:pt x="16704" y="21600"/>
                    <a:pt x="10800" y="21600"/>
                  </a:cubicBezTo>
                  <a:close/>
                </a:path>
              </a:pathLst>
            </a:custGeom>
            <a:solidFill>
              <a:schemeClr val="accent4"/>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18" name="Figure">
              <a:extLst>
                <a:ext uri="{FF2B5EF4-FFF2-40B4-BE49-F238E27FC236}">
                  <a16:creationId xmlns:a16="http://schemas.microsoft.com/office/drawing/2014/main" id="{381A81A5-12C9-4ECA-8FD5-9A16E6BC37BA}"/>
                </a:ext>
              </a:extLst>
            </p:cNvPr>
            <p:cNvSpPr/>
            <p:nvPr/>
          </p:nvSpPr>
          <p:spPr>
            <a:xfrm>
              <a:off x="5946854" y="2123568"/>
              <a:ext cx="185965" cy="185580"/>
            </a:xfrm>
            <a:custGeom>
              <a:avLst/>
              <a:gdLst/>
              <a:ahLst/>
              <a:cxnLst>
                <a:cxn ang="0">
                  <a:pos x="wd2" y="hd2"/>
                </a:cxn>
                <a:cxn ang="5400000">
                  <a:pos x="wd2" y="hd2"/>
                </a:cxn>
                <a:cxn ang="10800000">
                  <a:pos x="wd2" y="hd2"/>
                </a:cxn>
                <a:cxn ang="16200000">
                  <a:pos x="wd2" y="hd2"/>
                </a:cxn>
              </a:cxnLst>
              <a:rect l="0" t="0" r="r" b="b"/>
              <a:pathLst>
                <a:path w="20769" h="21176" extrusionOk="0">
                  <a:moveTo>
                    <a:pt x="4283" y="21176"/>
                  </a:moveTo>
                  <a:cubicBezTo>
                    <a:pt x="3195" y="21176"/>
                    <a:pt x="2106" y="20766"/>
                    <a:pt x="1247" y="19888"/>
                  </a:cubicBezTo>
                  <a:cubicBezTo>
                    <a:pt x="-415" y="18191"/>
                    <a:pt x="-415" y="15381"/>
                    <a:pt x="1247" y="13683"/>
                  </a:cubicBezTo>
                  <a:lnTo>
                    <a:pt x="13450" y="1274"/>
                  </a:lnTo>
                  <a:cubicBezTo>
                    <a:pt x="15112" y="-424"/>
                    <a:pt x="17862" y="-424"/>
                    <a:pt x="19523" y="1274"/>
                  </a:cubicBezTo>
                  <a:cubicBezTo>
                    <a:pt x="21185" y="2971"/>
                    <a:pt x="21185" y="5781"/>
                    <a:pt x="19523" y="7478"/>
                  </a:cubicBezTo>
                  <a:lnTo>
                    <a:pt x="7320" y="19888"/>
                  </a:lnTo>
                  <a:cubicBezTo>
                    <a:pt x="6518" y="20766"/>
                    <a:pt x="5372" y="21176"/>
                    <a:pt x="4283" y="21176"/>
                  </a:cubicBezTo>
                  <a:close/>
                </a:path>
              </a:pathLst>
            </a:custGeom>
            <a:solidFill>
              <a:schemeClr val="accent4"/>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19" name="Figure">
              <a:extLst>
                <a:ext uri="{FF2B5EF4-FFF2-40B4-BE49-F238E27FC236}">
                  <a16:creationId xmlns:a16="http://schemas.microsoft.com/office/drawing/2014/main" id="{B3AAD0E6-01A9-4780-9FF5-493E73473895}"/>
                </a:ext>
              </a:extLst>
            </p:cNvPr>
            <p:cNvSpPr/>
            <p:nvPr/>
          </p:nvSpPr>
          <p:spPr>
            <a:xfrm>
              <a:off x="4879803" y="2174869"/>
              <a:ext cx="185452" cy="185067"/>
            </a:xfrm>
            <a:custGeom>
              <a:avLst/>
              <a:gdLst/>
              <a:ahLst/>
              <a:cxnLst>
                <a:cxn ang="0">
                  <a:pos x="wd2" y="hd2"/>
                </a:cxn>
                <a:cxn ang="5400000">
                  <a:pos x="wd2" y="hd2"/>
                </a:cxn>
                <a:cxn ang="10800000">
                  <a:pos x="wd2" y="hd2"/>
                </a:cxn>
                <a:cxn ang="16200000">
                  <a:pos x="wd2" y="hd2"/>
                </a:cxn>
              </a:cxnLst>
              <a:rect l="0" t="0" r="r" b="b"/>
              <a:pathLst>
                <a:path w="20767" h="21174" extrusionOk="0">
                  <a:moveTo>
                    <a:pt x="16473" y="21174"/>
                  </a:moveTo>
                  <a:cubicBezTo>
                    <a:pt x="15382" y="21174"/>
                    <a:pt x="14290" y="20763"/>
                    <a:pt x="13429" y="19883"/>
                  </a:cubicBezTo>
                  <a:lnTo>
                    <a:pt x="1250" y="7498"/>
                  </a:lnTo>
                  <a:cubicBezTo>
                    <a:pt x="-416" y="5796"/>
                    <a:pt x="-416" y="2978"/>
                    <a:pt x="1250" y="1276"/>
                  </a:cubicBezTo>
                  <a:cubicBezTo>
                    <a:pt x="2916" y="-426"/>
                    <a:pt x="5673" y="-426"/>
                    <a:pt x="7339" y="1276"/>
                  </a:cubicBezTo>
                  <a:lnTo>
                    <a:pt x="19518" y="13661"/>
                  </a:lnTo>
                  <a:cubicBezTo>
                    <a:pt x="21184" y="15363"/>
                    <a:pt x="21184" y="18181"/>
                    <a:pt x="19518" y="19883"/>
                  </a:cubicBezTo>
                  <a:cubicBezTo>
                    <a:pt x="18714" y="20763"/>
                    <a:pt x="17565" y="21174"/>
                    <a:pt x="16473" y="21174"/>
                  </a:cubicBezTo>
                  <a:close/>
                </a:path>
              </a:pathLst>
            </a:custGeom>
            <a:solidFill>
              <a:schemeClr val="accent4"/>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20" name="Figure">
              <a:extLst>
                <a:ext uri="{FF2B5EF4-FFF2-40B4-BE49-F238E27FC236}">
                  <a16:creationId xmlns:a16="http://schemas.microsoft.com/office/drawing/2014/main" id="{2E2E0EE8-92B7-4443-A8DD-B2B436F58EA4}"/>
                </a:ext>
              </a:extLst>
            </p:cNvPr>
            <p:cNvSpPr/>
            <p:nvPr/>
          </p:nvSpPr>
          <p:spPr>
            <a:xfrm>
              <a:off x="3022726" y="3159838"/>
              <a:ext cx="1598388" cy="1346639"/>
            </a:xfrm>
            <a:custGeom>
              <a:avLst/>
              <a:gdLst/>
              <a:ahLst/>
              <a:cxnLst>
                <a:cxn ang="0">
                  <a:pos x="wd2" y="hd2"/>
                </a:cxn>
                <a:cxn ang="5400000">
                  <a:pos x="wd2" y="hd2"/>
                </a:cxn>
                <a:cxn ang="10800000">
                  <a:pos x="wd2" y="hd2"/>
                </a:cxn>
                <a:cxn ang="16200000">
                  <a:pos x="wd2" y="hd2"/>
                </a:cxn>
              </a:cxnLst>
              <a:rect l="0" t="0" r="r" b="b"/>
              <a:pathLst>
                <a:path w="21130" h="21600" extrusionOk="0">
                  <a:moveTo>
                    <a:pt x="12917" y="21600"/>
                  </a:moveTo>
                  <a:cubicBezTo>
                    <a:pt x="12632" y="21600"/>
                    <a:pt x="12347" y="21559"/>
                    <a:pt x="12063" y="21485"/>
                  </a:cubicBezTo>
                  <a:cubicBezTo>
                    <a:pt x="11032" y="21213"/>
                    <a:pt x="10157" y="20464"/>
                    <a:pt x="9587" y="19387"/>
                  </a:cubicBezTo>
                  <a:cubicBezTo>
                    <a:pt x="9126" y="18514"/>
                    <a:pt x="8916" y="17510"/>
                    <a:pt x="8977" y="16498"/>
                  </a:cubicBezTo>
                  <a:cubicBezTo>
                    <a:pt x="8346" y="16729"/>
                    <a:pt x="7661" y="16762"/>
                    <a:pt x="7003" y="16581"/>
                  </a:cubicBezTo>
                  <a:cubicBezTo>
                    <a:pt x="5945" y="16301"/>
                    <a:pt x="5044" y="15511"/>
                    <a:pt x="4487" y="14400"/>
                  </a:cubicBezTo>
                  <a:cubicBezTo>
                    <a:pt x="4026" y="14474"/>
                    <a:pt x="3558" y="14458"/>
                    <a:pt x="3097" y="14334"/>
                  </a:cubicBezTo>
                  <a:cubicBezTo>
                    <a:pt x="2066" y="14063"/>
                    <a:pt x="1185" y="13322"/>
                    <a:pt x="622" y="12244"/>
                  </a:cubicBezTo>
                  <a:cubicBezTo>
                    <a:pt x="52" y="11166"/>
                    <a:pt x="-131" y="9883"/>
                    <a:pt x="93" y="8640"/>
                  </a:cubicBezTo>
                  <a:cubicBezTo>
                    <a:pt x="405" y="6912"/>
                    <a:pt x="1463" y="5563"/>
                    <a:pt x="2839" y="5077"/>
                  </a:cubicBezTo>
                  <a:cubicBezTo>
                    <a:pt x="2853" y="4880"/>
                    <a:pt x="2880" y="4690"/>
                    <a:pt x="2914" y="4501"/>
                  </a:cubicBezTo>
                  <a:cubicBezTo>
                    <a:pt x="3307" y="2320"/>
                    <a:pt x="4928" y="741"/>
                    <a:pt x="6766" y="741"/>
                  </a:cubicBezTo>
                  <a:cubicBezTo>
                    <a:pt x="7051" y="741"/>
                    <a:pt x="7336" y="782"/>
                    <a:pt x="7621" y="856"/>
                  </a:cubicBezTo>
                  <a:cubicBezTo>
                    <a:pt x="7716" y="880"/>
                    <a:pt x="7810" y="913"/>
                    <a:pt x="7905" y="946"/>
                  </a:cubicBezTo>
                  <a:cubicBezTo>
                    <a:pt x="8584" y="329"/>
                    <a:pt x="9411" y="0"/>
                    <a:pt x="10259" y="0"/>
                  </a:cubicBezTo>
                  <a:cubicBezTo>
                    <a:pt x="10544" y="0"/>
                    <a:pt x="10828" y="41"/>
                    <a:pt x="11113" y="115"/>
                  </a:cubicBezTo>
                  <a:cubicBezTo>
                    <a:pt x="11886" y="321"/>
                    <a:pt x="12592" y="806"/>
                    <a:pt x="13134" y="1506"/>
                  </a:cubicBezTo>
                  <a:cubicBezTo>
                    <a:pt x="13867" y="1152"/>
                    <a:pt x="14674" y="1070"/>
                    <a:pt x="15447" y="1275"/>
                  </a:cubicBezTo>
                  <a:cubicBezTo>
                    <a:pt x="17183" y="1736"/>
                    <a:pt x="18431" y="3538"/>
                    <a:pt x="18539" y="5653"/>
                  </a:cubicBezTo>
                  <a:cubicBezTo>
                    <a:pt x="20384" y="6468"/>
                    <a:pt x="21469" y="8805"/>
                    <a:pt x="21035" y="11183"/>
                  </a:cubicBezTo>
                  <a:cubicBezTo>
                    <a:pt x="20893" y="11956"/>
                    <a:pt x="20608" y="12664"/>
                    <a:pt x="20187" y="13256"/>
                  </a:cubicBezTo>
                  <a:cubicBezTo>
                    <a:pt x="20682" y="14293"/>
                    <a:pt x="20845" y="15519"/>
                    <a:pt x="20635" y="16696"/>
                  </a:cubicBezTo>
                  <a:cubicBezTo>
                    <a:pt x="20241" y="18876"/>
                    <a:pt x="18621" y="20456"/>
                    <a:pt x="16783" y="20456"/>
                  </a:cubicBezTo>
                  <a:cubicBezTo>
                    <a:pt x="16783" y="20456"/>
                    <a:pt x="16783" y="20456"/>
                    <a:pt x="16783" y="20456"/>
                  </a:cubicBezTo>
                  <a:cubicBezTo>
                    <a:pt x="16498" y="20456"/>
                    <a:pt x="16213" y="20415"/>
                    <a:pt x="15928" y="20341"/>
                  </a:cubicBezTo>
                  <a:cubicBezTo>
                    <a:pt x="15847" y="20316"/>
                    <a:pt x="15759" y="20292"/>
                    <a:pt x="15677" y="20259"/>
                  </a:cubicBezTo>
                  <a:cubicBezTo>
                    <a:pt x="14931" y="21115"/>
                    <a:pt x="13948" y="21600"/>
                    <a:pt x="12917" y="21600"/>
                  </a:cubicBezTo>
                  <a:close/>
                  <a:moveTo>
                    <a:pt x="9662" y="14836"/>
                  </a:moveTo>
                  <a:cubicBezTo>
                    <a:pt x="9777" y="14836"/>
                    <a:pt x="9886" y="14885"/>
                    <a:pt x="9981" y="14968"/>
                  </a:cubicBezTo>
                  <a:cubicBezTo>
                    <a:pt x="10150" y="15132"/>
                    <a:pt x="10211" y="15404"/>
                    <a:pt x="10143" y="15651"/>
                  </a:cubicBezTo>
                  <a:cubicBezTo>
                    <a:pt x="10103" y="15791"/>
                    <a:pt x="10076" y="15914"/>
                    <a:pt x="10048" y="16046"/>
                  </a:cubicBezTo>
                  <a:cubicBezTo>
                    <a:pt x="9879" y="16976"/>
                    <a:pt x="10021" y="17922"/>
                    <a:pt x="10442" y="18720"/>
                  </a:cubicBezTo>
                  <a:cubicBezTo>
                    <a:pt x="10862" y="19518"/>
                    <a:pt x="11513" y="20069"/>
                    <a:pt x="12280" y="20275"/>
                  </a:cubicBezTo>
                  <a:cubicBezTo>
                    <a:pt x="12490" y="20333"/>
                    <a:pt x="12700" y="20357"/>
                    <a:pt x="12910" y="20357"/>
                  </a:cubicBezTo>
                  <a:cubicBezTo>
                    <a:pt x="13765" y="20357"/>
                    <a:pt x="14572" y="19905"/>
                    <a:pt x="15128" y="19115"/>
                  </a:cubicBezTo>
                  <a:cubicBezTo>
                    <a:pt x="15270" y="18917"/>
                    <a:pt x="15494" y="18843"/>
                    <a:pt x="15698" y="18942"/>
                  </a:cubicBezTo>
                  <a:cubicBezTo>
                    <a:pt x="15840" y="19008"/>
                    <a:pt x="15983" y="19066"/>
                    <a:pt x="16132" y="19099"/>
                  </a:cubicBezTo>
                  <a:cubicBezTo>
                    <a:pt x="16342" y="19156"/>
                    <a:pt x="16552" y="19181"/>
                    <a:pt x="16762" y="19181"/>
                  </a:cubicBezTo>
                  <a:cubicBezTo>
                    <a:pt x="18126" y="19181"/>
                    <a:pt x="19326" y="18004"/>
                    <a:pt x="19618" y="16391"/>
                  </a:cubicBezTo>
                  <a:cubicBezTo>
                    <a:pt x="19801" y="15387"/>
                    <a:pt x="19618" y="14342"/>
                    <a:pt x="19109" y="13511"/>
                  </a:cubicBezTo>
                  <a:cubicBezTo>
                    <a:pt x="18953" y="13256"/>
                    <a:pt x="18980" y="12911"/>
                    <a:pt x="19170" y="12697"/>
                  </a:cubicBezTo>
                  <a:cubicBezTo>
                    <a:pt x="19597" y="12203"/>
                    <a:pt x="19889" y="11578"/>
                    <a:pt x="20018" y="10878"/>
                  </a:cubicBezTo>
                  <a:cubicBezTo>
                    <a:pt x="20357" y="8994"/>
                    <a:pt x="19421" y="7151"/>
                    <a:pt x="17881" y="6673"/>
                  </a:cubicBezTo>
                  <a:cubicBezTo>
                    <a:pt x="17651" y="6599"/>
                    <a:pt x="17488" y="6344"/>
                    <a:pt x="17502" y="6048"/>
                  </a:cubicBezTo>
                  <a:cubicBezTo>
                    <a:pt x="17556" y="4328"/>
                    <a:pt x="16593" y="2814"/>
                    <a:pt x="15203" y="2444"/>
                  </a:cubicBezTo>
                  <a:cubicBezTo>
                    <a:pt x="14531" y="2263"/>
                    <a:pt x="13819" y="2378"/>
                    <a:pt x="13209" y="2773"/>
                  </a:cubicBezTo>
                  <a:cubicBezTo>
                    <a:pt x="12992" y="2913"/>
                    <a:pt x="12720" y="2839"/>
                    <a:pt x="12565" y="2600"/>
                  </a:cubicBezTo>
                  <a:cubicBezTo>
                    <a:pt x="12144" y="1934"/>
                    <a:pt x="11540" y="1473"/>
                    <a:pt x="10869" y="1292"/>
                  </a:cubicBezTo>
                  <a:cubicBezTo>
                    <a:pt x="10659" y="1234"/>
                    <a:pt x="10449" y="1210"/>
                    <a:pt x="10238" y="1210"/>
                  </a:cubicBezTo>
                  <a:cubicBezTo>
                    <a:pt x="9533" y="1210"/>
                    <a:pt x="8855" y="1522"/>
                    <a:pt x="8319" y="2082"/>
                  </a:cubicBezTo>
                  <a:cubicBezTo>
                    <a:pt x="8177" y="2230"/>
                    <a:pt x="7980" y="2271"/>
                    <a:pt x="7804" y="2189"/>
                  </a:cubicBezTo>
                  <a:cubicBezTo>
                    <a:pt x="7668" y="2123"/>
                    <a:pt x="7526" y="2074"/>
                    <a:pt x="7376" y="2032"/>
                  </a:cubicBezTo>
                  <a:cubicBezTo>
                    <a:pt x="7166" y="1975"/>
                    <a:pt x="6956" y="1950"/>
                    <a:pt x="6746" y="1950"/>
                  </a:cubicBezTo>
                  <a:cubicBezTo>
                    <a:pt x="5383" y="1950"/>
                    <a:pt x="4182" y="3127"/>
                    <a:pt x="3891" y="4740"/>
                  </a:cubicBezTo>
                  <a:cubicBezTo>
                    <a:pt x="3843" y="5003"/>
                    <a:pt x="3823" y="5266"/>
                    <a:pt x="3823" y="5538"/>
                  </a:cubicBezTo>
                  <a:cubicBezTo>
                    <a:pt x="3823" y="5834"/>
                    <a:pt x="3646" y="6097"/>
                    <a:pt x="3402" y="6147"/>
                  </a:cubicBezTo>
                  <a:cubicBezTo>
                    <a:pt x="2236" y="6402"/>
                    <a:pt x="1320" y="7480"/>
                    <a:pt x="1063" y="8879"/>
                  </a:cubicBezTo>
                  <a:cubicBezTo>
                    <a:pt x="893" y="9808"/>
                    <a:pt x="1035" y="10755"/>
                    <a:pt x="1456" y="11553"/>
                  </a:cubicBezTo>
                  <a:cubicBezTo>
                    <a:pt x="1876" y="12351"/>
                    <a:pt x="2527" y="12902"/>
                    <a:pt x="3294" y="13108"/>
                  </a:cubicBezTo>
                  <a:cubicBezTo>
                    <a:pt x="3728" y="13223"/>
                    <a:pt x="4182" y="13215"/>
                    <a:pt x="4609" y="13092"/>
                  </a:cubicBezTo>
                  <a:cubicBezTo>
                    <a:pt x="4840" y="13026"/>
                    <a:pt x="5084" y="13157"/>
                    <a:pt x="5186" y="13421"/>
                  </a:cubicBezTo>
                  <a:cubicBezTo>
                    <a:pt x="5579" y="14408"/>
                    <a:pt x="6312" y="15116"/>
                    <a:pt x="7193" y="15346"/>
                  </a:cubicBezTo>
                  <a:cubicBezTo>
                    <a:pt x="7404" y="15404"/>
                    <a:pt x="7614" y="15429"/>
                    <a:pt x="7824" y="15429"/>
                  </a:cubicBezTo>
                  <a:cubicBezTo>
                    <a:pt x="8367" y="15429"/>
                    <a:pt x="8902" y="15239"/>
                    <a:pt x="9370" y="14894"/>
                  </a:cubicBezTo>
                  <a:cubicBezTo>
                    <a:pt x="9479" y="14861"/>
                    <a:pt x="9574" y="14836"/>
                    <a:pt x="9662" y="14836"/>
                  </a:cubicBezTo>
                  <a:close/>
                </a:path>
              </a:pathLst>
            </a:custGeom>
            <a:solidFill>
              <a:schemeClr val="accent6"/>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21" name="Figure">
              <a:extLst>
                <a:ext uri="{FF2B5EF4-FFF2-40B4-BE49-F238E27FC236}">
                  <a16:creationId xmlns:a16="http://schemas.microsoft.com/office/drawing/2014/main" id="{CA7E1125-B498-430F-AC73-0EE678F2C698}"/>
                </a:ext>
              </a:extLst>
            </p:cNvPr>
            <p:cNvSpPr/>
            <p:nvPr/>
          </p:nvSpPr>
          <p:spPr>
            <a:xfrm>
              <a:off x="3284359" y="2872556"/>
              <a:ext cx="192974" cy="266805"/>
            </a:xfrm>
            <a:custGeom>
              <a:avLst/>
              <a:gdLst/>
              <a:ahLst/>
              <a:cxnLst>
                <a:cxn ang="0">
                  <a:pos x="wd2" y="hd2"/>
                </a:cxn>
                <a:cxn ang="5400000">
                  <a:pos x="wd2" y="hd2"/>
                </a:cxn>
                <a:cxn ang="10800000">
                  <a:pos x="wd2" y="hd2"/>
                </a:cxn>
                <a:cxn ang="16200000">
                  <a:pos x="wd2" y="hd2"/>
                </a:cxn>
              </a:cxnLst>
              <a:rect l="0" t="0" r="r" b="b"/>
              <a:pathLst>
                <a:path w="20415" h="21156" extrusionOk="0">
                  <a:moveTo>
                    <a:pt x="16340" y="21156"/>
                  </a:moveTo>
                  <a:cubicBezTo>
                    <a:pt x="14983" y="21156"/>
                    <a:pt x="13626" y="20627"/>
                    <a:pt x="12866" y="19692"/>
                  </a:cubicBezTo>
                  <a:lnTo>
                    <a:pt x="601" y="4641"/>
                  </a:lnTo>
                  <a:cubicBezTo>
                    <a:pt x="-593" y="3217"/>
                    <a:pt x="58" y="1305"/>
                    <a:pt x="1958" y="451"/>
                  </a:cubicBezTo>
                  <a:cubicBezTo>
                    <a:pt x="3857" y="-444"/>
                    <a:pt x="6408" y="44"/>
                    <a:pt x="7548" y="1468"/>
                  </a:cubicBezTo>
                  <a:lnTo>
                    <a:pt x="19813" y="16519"/>
                  </a:lnTo>
                  <a:cubicBezTo>
                    <a:pt x="21007" y="17942"/>
                    <a:pt x="20356" y="19854"/>
                    <a:pt x="18456" y="20709"/>
                  </a:cubicBezTo>
                  <a:cubicBezTo>
                    <a:pt x="17805" y="21034"/>
                    <a:pt x="17099" y="21156"/>
                    <a:pt x="16340" y="21156"/>
                  </a:cubicBezTo>
                  <a:close/>
                </a:path>
              </a:pathLst>
            </a:custGeom>
            <a:solidFill>
              <a:schemeClr val="accent5"/>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22" name="Figure">
              <a:extLst>
                <a:ext uri="{FF2B5EF4-FFF2-40B4-BE49-F238E27FC236}">
                  <a16:creationId xmlns:a16="http://schemas.microsoft.com/office/drawing/2014/main" id="{41A45D96-7F3B-4BC0-91F2-BCB97B8BAAB5}"/>
                </a:ext>
              </a:extLst>
            </p:cNvPr>
            <p:cNvSpPr/>
            <p:nvPr/>
          </p:nvSpPr>
          <p:spPr>
            <a:xfrm>
              <a:off x="3961525" y="2810995"/>
              <a:ext cx="116046" cy="297597"/>
            </a:xfrm>
            <a:custGeom>
              <a:avLst/>
              <a:gdLst/>
              <a:ahLst/>
              <a:cxnLst>
                <a:cxn ang="0">
                  <a:pos x="wd2" y="hd2"/>
                </a:cxn>
                <a:cxn ang="5400000">
                  <a:pos x="wd2" y="hd2"/>
                </a:cxn>
                <a:cxn ang="10800000">
                  <a:pos x="wd2" y="hd2"/>
                </a:cxn>
                <a:cxn ang="16200000">
                  <a:pos x="wd2" y="hd2"/>
                </a:cxn>
              </a:cxnLst>
              <a:rect l="0" t="0" r="r" b="b"/>
              <a:pathLst>
                <a:path w="20530" h="21383" extrusionOk="0">
                  <a:moveTo>
                    <a:pt x="6816" y="21383"/>
                  </a:moveTo>
                  <a:cubicBezTo>
                    <a:pt x="6453" y="21383"/>
                    <a:pt x="5999" y="21383"/>
                    <a:pt x="5636" y="21346"/>
                  </a:cubicBezTo>
                  <a:cubicBezTo>
                    <a:pt x="1915" y="21088"/>
                    <a:pt x="-535" y="19651"/>
                    <a:pt x="100" y="18139"/>
                  </a:cubicBezTo>
                  <a:lnTo>
                    <a:pt x="6998" y="2289"/>
                  </a:lnTo>
                  <a:cubicBezTo>
                    <a:pt x="7633" y="778"/>
                    <a:pt x="11173" y="-217"/>
                    <a:pt x="14894" y="41"/>
                  </a:cubicBezTo>
                  <a:cubicBezTo>
                    <a:pt x="18615" y="299"/>
                    <a:pt x="21065" y="1737"/>
                    <a:pt x="20430" y="3248"/>
                  </a:cubicBezTo>
                  <a:lnTo>
                    <a:pt x="13532" y="19098"/>
                  </a:lnTo>
                  <a:cubicBezTo>
                    <a:pt x="12988" y="20425"/>
                    <a:pt x="10083" y="21383"/>
                    <a:pt x="6816" y="21383"/>
                  </a:cubicBezTo>
                  <a:close/>
                </a:path>
              </a:pathLst>
            </a:custGeom>
            <a:solidFill>
              <a:schemeClr val="accent5"/>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23" name="Figure">
              <a:extLst>
                <a:ext uri="{FF2B5EF4-FFF2-40B4-BE49-F238E27FC236}">
                  <a16:creationId xmlns:a16="http://schemas.microsoft.com/office/drawing/2014/main" id="{4178E16B-885A-41D1-B72C-44BB363AFD52}"/>
                </a:ext>
              </a:extLst>
            </p:cNvPr>
            <p:cNvSpPr/>
            <p:nvPr/>
          </p:nvSpPr>
          <p:spPr>
            <a:xfrm>
              <a:off x="4371929" y="3036717"/>
              <a:ext cx="231535" cy="241454"/>
            </a:xfrm>
            <a:custGeom>
              <a:avLst/>
              <a:gdLst/>
              <a:ahLst/>
              <a:cxnLst>
                <a:cxn ang="0">
                  <a:pos x="wd2" y="hd2"/>
                </a:cxn>
                <a:cxn ang="5400000">
                  <a:pos x="wd2" y="hd2"/>
                </a:cxn>
                <a:cxn ang="10800000">
                  <a:pos x="wd2" y="hd2"/>
                </a:cxn>
                <a:cxn ang="16200000">
                  <a:pos x="wd2" y="hd2"/>
                </a:cxn>
              </a:cxnLst>
              <a:rect l="0" t="0" r="r" b="b"/>
              <a:pathLst>
                <a:path w="20831" h="21224" extrusionOk="0">
                  <a:moveTo>
                    <a:pt x="10784" y="15136"/>
                  </a:moveTo>
                  <a:lnTo>
                    <a:pt x="5984" y="20142"/>
                  </a:lnTo>
                  <a:cubicBezTo>
                    <a:pt x="5292" y="20863"/>
                    <a:pt x="4369" y="21224"/>
                    <a:pt x="3446" y="21224"/>
                  </a:cubicBezTo>
                  <a:cubicBezTo>
                    <a:pt x="2615" y="21224"/>
                    <a:pt x="1738" y="20908"/>
                    <a:pt x="1092" y="20322"/>
                  </a:cubicBezTo>
                  <a:cubicBezTo>
                    <a:pt x="-293" y="19059"/>
                    <a:pt x="-385" y="16895"/>
                    <a:pt x="953" y="15542"/>
                  </a:cubicBezTo>
                  <a:lnTo>
                    <a:pt x="14846" y="1067"/>
                  </a:lnTo>
                  <a:cubicBezTo>
                    <a:pt x="16138" y="-286"/>
                    <a:pt x="18353" y="-376"/>
                    <a:pt x="19738" y="932"/>
                  </a:cubicBezTo>
                  <a:cubicBezTo>
                    <a:pt x="21123" y="2194"/>
                    <a:pt x="21215" y="4359"/>
                    <a:pt x="19877" y="5712"/>
                  </a:cubicBezTo>
                  <a:lnTo>
                    <a:pt x="10784" y="15136"/>
                  </a:lnTo>
                </a:path>
              </a:pathLst>
            </a:custGeom>
            <a:solidFill>
              <a:schemeClr val="accent5"/>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24" name="Figure">
              <a:extLst>
                <a:ext uri="{FF2B5EF4-FFF2-40B4-BE49-F238E27FC236}">
                  <a16:creationId xmlns:a16="http://schemas.microsoft.com/office/drawing/2014/main" id="{C5CD539A-5128-436F-BD35-03A3BA35653C}"/>
                </a:ext>
              </a:extLst>
            </p:cNvPr>
            <p:cNvSpPr/>
            <p:nvPr/>
          </p:nvSpPr>
          <p:spPr>
            <a:xfrm>
              <a:off x="4633561" y="3570242"/>
              <a:ext cx="295859" cy="98681"/>
            </a:xfrm>
            <a:custGeom>
              <a:avLst/>
              <a:gdLst/>
              <a:ahLst/>
              <a:cxnLst>
                <a:cxn ang="0">
                  <a:pos x="wd2" y="hd2"/>
                </a:cxn>
                <a:cxn ang="5400000">
                  <a:pos x="wd2" y="hd2"/>
                </a:cxn>
                <a:cxn ang="10800000">
                  <a:pos x="wd2" y="hd2"/>
                </a:cxn>
                <a:cxn ang="16200000">
                  <a:pos x="wd2" y="hd2"/>
                </a:cxn>
              </a:cxnLst>
              <a:rect l="0" t="0" r="r" b="b"/>
              <a:pathLst>
                <a:path w="21331" h="21199" extrusionOk="0">
                  <a:moveTo>
                    <a:pt x="2787" y="21199"/>
                  </a:moveTo>
                  <a:cubicBezTo>
                    <a:pt x="1381" y="21199"/>
                    <a:pt x="161" y="18003"/>
                    <a:pt x="13" y="13705"/>
                  </a:cubicBezTo>
                  <a:cubicBezTo>
                    <a:pt x="-135" y="9187"/>
                    <a:pt x="975" y="5109"/>
                    <a:pt x="2491" y="4668"/>
                  </a:cubicBezTo>
                  <a:lnTo>
                    <a:pt x="18284" y="40"/>
                  </a:lnTo>
                  <a:cubicBezTo>
                    <a:pt x="19801" y="-401"/>
                    <a:pt x="21169" y="2905"/>
                    <a:pt x="21317" y="7423"/>
                  </a:cubicBezTo>
                  <a:cubicBezTo>
                    <a:pt x="21465" y="11942"/>
                    <a:pt x="20355" y="16019"/>
                    <a:pt x="18839" y="16460"/>
                  </a:cubicBezTo>
                  <a:lnTo>
                    <a:pt x="3046" y="21089"/>
                  </a:lnTo>
                  <a:cubicBezTo>
                    <a:pt x="2972" y="21199"/>
                    <a:pt x="2861" y="21199"/>
                    <a:pt x="2787" y="21199"/>
                  </a:cubicBezTo>
                  <a:close/>
                </a:path>
              </a:pathLst>
            </a:custGeom>
            <a:solidFill>
              <a:schemeClr val="accent5"/>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25" name="Figure">
              <a:extLst>
                <a:ext uri="{FF2B5EF4-FFF2-40B4-BE49-F238E27FC236}">
                  <a16:creationId xmlns:a16="http://schemas.microsoft.com/office/drawing/2014/main" id="{1CA88FAC-A5BF-4350-A1E4-0F1DE4786F22}"/>
                </a:ext>
              </a:extLst>
            </p:cNvPr>
            <p:cNvSpPr/>
            <p:nvPr/>
          </p:nvSpPr>
          <p:spPr>
            <a:xfrm>
              <a:off x="2786743" y="3339390"/>
              <a:ext cx="250966" cy="162933"/>
            </a:xfrm>
            <a:custGeom>
              <a:avLst/>
              <a:gdLst/>
              <a:ahLst/>
              <a:cxnLst>
                <a:cxn ang="0">
                  <a:pos x="wd2" y="hd2"/>
                </a:cxn>
                <a:cxn ang="5400000">
                  <a:pos x="wd2" y="hd2"/>
                </a:cxn>
                <a:cxn ang="10800000">
                  <a:pos x="wd2" y="hd2"/>
                </a:cxn>
                <a:cxn ang="16200000">
                  <a:pos x="wd2" y="hd2"/>
                </a:cxn>
              </a:cxnLst>
              <a:rect l="0" t="0" r="r" b="b"/>
              <a:pathLst>
                <a:path w="20719" h="20915" extrusionOk="0">
                  <a:moveTo>
                    <a:pt x="17560" y="20915"/>
                  </a:moveTo>
                  <a:cubicBezTo>
                    <a:pt x="17094" y="20915"/>
                    <a:pt x="16628" y="20783"/>
                    <a:pt x="16162" y="20388"/>
                  </a:cubicBezTo>
                  <a:lnTo>
                    <a:pt x="1762" y="9325"/>
                  </a:lnTo>
                  <a:cubicBezTo>
                    <a:pt x="195" y="8139"/>
                    <a:pt x="-440" y="5176"/>
                    <a:pt x="322" y="2739"/>
                  </a:cubicBezTo>
                  <a:cubicBezTo>
                    <a:pt x="1085" y="303"/>
                    <a:pt x="2991" y="-685"/>
                    <a:pt x="4558" y="500"/>
                  </a:cubicBezTo>
                  <a:lnTo>
                    <a:pt x="18958" y="11564"/>
                  </a:lnTo>
                  <a:cubicBezTo>
                    <a:pt x="20525" y="12749"/>
                    <a:pt x="21160" y="15713"/>
                    <a:pt x="20398" y="18149"/>
                  </a:cubicBezTo>
                  <a:cubicBezTo>
                    <a:pt x="19889" y="19927"/>
                    <a:pt x="18746" y="20915"/>
                    <a:pt x="17560" y="20915"/>
                  </a:cubicBezTo>
                  <a:close/>
                </a:path>
              </a:pathLst>
            </a:custGeom>
            <a:solidFill>
              <a:schemeClr val="accent5"/>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26" name="Figure">
              <a:extLst>
                <a:ext uri="{FF2B5EF4-FFF2-40B4-BE49-F238E27FC236}">
                  <a16:creationId xmlns:a16="http://schemas.microsoft.com/office/drawing/2014/main" id="{A0393D54-5151-46B2-A109-148F42F30E20}"/>
                </a:ext>
              </a:extLst>
            </p:cNvPr>
            <p:cNvSpPr/>
            <p:nvPr/>
          </p:nvSpPr>
          <p:spPr>
            <a:xfrm>
              <a:off x="2807263" y="4052467"/>
              <a:ext cx="255479" cy="152877"/>
            </a:xfrm>
            <a:custGeom>
              <a:avLst/>
              <a:gdLst/>
              <a:ahLst/>
              <a:cxnLst>
                <a:cxn ang="0">
                  <a:pos x="wd2" y="hd2"/>
                </a:cxn>
                <a:cxn ang="5400000">
                  <a:pos x="wd2" y="hd2"/>
                </a:cxn>
                <a:cxn ang="10800000">
                  <a:pos x="wd2" y="hd2"/>
                </a:cxn>
                <a:cxn ang="16200000">
                  <a:pos x="wd2" y="hd2"/>
                </a:cxn>
              </a:cxnLst>
              <a:rect l="0" t="0" r="r" b="b"/>
              <a:pathLst>
                <a:path w="20766" h="20899" extrusionOk="0">
                  <a:moveTo>
                    <a:pt x="3127" y="20899"/>
                  </a:moveTo>
                  <a:cubicBezTo>
                    <a:pt x="1918" y="20899"/>
                    <a:pt x="751" y="19707"/>
                    <a:pt x="250" y="17743"/>
                  </a:cubicBezTo>
                  <a:cubicBezTo>
                    <a:pt x="-417" y="15078"/>
                    <a:pt x="292" y="11992"/>
                    <a:pt x="1876" y="10870"/>
                  </a:cubicBezTo>
                  <a:lnTo>
                    <a:pt x="16429" y="421"/>
                  </a:lnTo>
                  <a:cubicBezTo>
                    <a:pt x="18014" y="-701"/>
                    <a:pt x="19849" y="491"/>
                    <a:pt x="20516" y="3156"/>
                  </a:cubicBezTo>
                  <a:cubicBezTo>
                    <a:pt x="21183" y="5821"/>
                    <a:pt x="20474" y="8907"/>
                    <a:pt x="18890" y="10029"/>
                  </a:cubicBezTo>
                  <a:lnTo>
                    <a:pt x="4337" y="20478"/>
                  </a:lnTo>
                  <a:cubicBezTo>
                    <a:pt x="3961" y="20759"/>
                    <a:pt x="3544" y="20899"/>
                    <a:pt x="3127" y="20899"/>
                  </a:cubicBezTo>
                  <a:close/>
                </a:path>
              </a:pathLst>
            </a:custGeom>
            <a:solidFill>
              <a:schemeClr val="accent5"/>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27" name="Figure">
              <a:extLst>
                <a:ext uri="{FF2B5EF4-FFF2-40B4-BE49-F238E27FC236}">
                  <a16:creationId xmlns:a16="http://schemas.microsoft.com/office/drawing/2014/main" id="{86F68324-9EC4-485F-91B1-65897B2635C3}"/>
                </a:ext>
              </a:extLst>
            </p:cNvPr>
            <p:cNvSpPr/>
            <p:nvPr/>
          </p:nvSpPr>
          <p:spPr>
            <a:xfrm>
              <a:off x="3966655" y="3565113"/>
              <a:ext cx="498641" cy="498128"/>
            </a:xfrm>
            <a:custGeom>
              <a:avLst/>
              <a:gdLst/>
              <a:ahLst/>
              <a:cxnLst>
                <a:cxn ang="0">
                  <a:pos x="wd2" y="hd2"/>
                </a:cxn>
                <a:cxn ang="5400000">
                  <a:pos x="wd2" y="hd2"/>
                </a:cxn>
                <a:cxn ang="10800000">
                  <a:pos x="wd2" y="hd2"/>
                </a:cxn>
                <a:cxn ang="16200000">
                  <a:pos x="wd2" y="hd2"/>
                </a:cxn>
              </a:cxnLst>
              <a:rect l="0" t="0" r="r" b="b"/>
              <a:pathLst>
                <a:path w="21600" h="21600" extrusionOk="0">
                  <a:moveTo>
                    <a:pt x="19956" y="9098"/>
                  </a:moveTo>
                  <a:cubicBezTo>
                    <a:pt x="19711" y="7786"/>
                    <a:pt x="19200" y="6585"/>
                    <a:pt x="18467" y="5517"/>
                  </a:cubicBezTo>
                  <a:lnTo>
                    <a:pt x="19600" y="4382"/>
                  </a:lnTo>
                  <a:lnTo>
                    <a:pt x="17200" y="1980"/>
                  </a:lnTo>
                  <a:lnTo>
                    <a:pt x="16067" y="3114"/>
                  </a:lnTo>
                  <a:cubicBezTo>
                    <a:pt x="15000" y="2380"/>
                    <a:pt x="13800" y="1869"/>
                    <a:pt x="12489" y="1624"/>
                  </a:cubicBezTo>
                  <a:lnTo>
                    <a:pt x="12489" y="0"/>
                  </a:lnTo>
                  <a:lnTo>
                    <a:pt x="10778" y="0"/>
                  </a:lnTo>
                  <a:lnTo>
                    <a:pt x="9089" y="0"/>
                  </a:lnTo>
                  <a:lnTo>
                    <a:pt x="9089" y="1624"/>
                  </a:lnTo>
                  <a:cubicBezTo>
                    <a:pt x="7778" y="1869"/>
                    <a:pt x="6578" y="2380"/>
                    <a:pt x="5511" y="3114"/>
                  </a:cubicBezTo>
                  <a:lnTo>
                    <a:pt x="4378" y="1980"/>
                  </a:lnTo>
                  <a:lnTo>
                    <a:pt x="1978" y="4382"/>
                  </a:lnTo>
                  <a:lnTo>
                    <a:pt x="3111" y="5517"/>
                  </a:lnTo>
                  <a:cubicBezTo>
                    <a:pt x="2378" y="6562"/>
                    <a:pt x="1867" y="7786"/>
                    <a:pt x="1622" y="9098"/>
                  </a:cubicBezTo>
                  <a:lnTo>
                    <a:pt x="0" y="9098"/>
                  </a:lnTo>
                  <a:lnTo>
                    <a:pt x="0" y="12502"/>
                  </a:lnTo>
                  <a:lnTo>
                    <a:pt x="1622" y="12502"/>
                  </a:lnTo>
                  <a:cubicBezTo>
                    <a:pt x="1867" y="13814"/>
                    <a:pt x="2378" y="15015"/>
                    <a:pt x="3111" y="16083"/>
                  </a:cubicBezTo>
                  <a:lnTo>
                    <a:pt x="1978" y="17218"/>
                  </a:lnTo>
                  <a:lnTo>
                    <a:pt x="4378" y="19620"/>
                  </a:lnTo>
                  <a:lnTo>
                    <a:pt x="5511" y="18486"/>
                  </a:lnTo>
                  <a:cubicBezTo>
                    <a:pt x="6556" y="19220"/>
                    <a:pt x="7778" y="19731"/>
                    <a:pt x="9089" y="19976"/>
                  </a:cubicBezTo>
                  <a:lnTo>
                    <a:pt x="9089" y="21600"/>
                  </a:lnTo>
                  <a:lnTo>
                    <a:pt x="10800" y="21600"/>
                  </a:lnTo>
                  <a:lnTo>
                    <a:pt x="12511" y="21600"/>
                  </a:lnTo>
                  <a:lnTo>
                    <a:pt x="12511" y="19976"/>
                  </a:lnTo>
                  <a:cubicBezTo>
                    <a:pt x="13822" y="19731"/>
                    <a:pt x="15022" y="19220"/>
                    <a:pt x="16089" y="18486"/>
                  </a:cubicBezTo>
                  <a:lnTo>
                    <a:pt x="17222" y="19620"/>
                  </a:lnTo>
                  <a:lnTo>
                    <a:pt x="19622" y="17218"/>
                  </a:lnTo>
                  <a:lnTo>
                    <a:pt x="18489" y="16083"/>
                  </a:lnTo>
                  <a:cubicBezTo>
                    <a:pt x="19222" y="15015"/>
                    <a:pt x="19733" y="13814"/>
                    <a:pt x="19978" y="12502"/>
                  </a:cubicBezTo>
                  <a:lnTo>
                    <a:pt x="21600" y="12502"/>
                  </a:lnTo>
                  <a:lnTo>
                    <a:pt x="21600" y="9098"/>
                  </a:lnTo>
                  <a:lnTo>
                    <a:pt x="19956" y="9098"/>
                  </a:lnTo>
                  <a:close/>
                  <a:moveTo>
                    <a:pt x="10800" y="16862"/>
                  </a:moveTo>
                  <a:lnTo>
                    <a:pt x="10800" y="16862"/>
                  </a:lnTo>
                  <a:cubicBezTo>
                    <a:pt x="7444" y="16862"/>
                    <a:pt x="4733" y="14148"/>
                    <a:pt x="4733" y="10789"/>
                  </a:cubicBezTo>
                  <a:cubicBezTo>
                    <a:pt x="4733" y="7430"/>
                    <a:pt x="7444" y="4716"/>
                    <a:pt x="10800" y="4716"/>
                  </a:cubicBezTo>
                  <a:lnTo>
                    <a:pt x="10800" y="4716"/>
                  </a:lnTo>
                  <a:cubicBezTo>
                    <a:pt x="14156" y="4716"/>
                    <a:pt x="16867" y="7430"/>
                    <a:pt x="16867" y="10789"/>
                  </a:cubicBezTo>
                  <a:cubicBezTo>
                    <a:pt x="16867" y="14148"/>
                    <a:pt x="14133" y="16862"/>
                    <a:pt x="10800" y="16862"/>
                  </a:cubicBezTo>
                  <a:close/>
                </a:path>
              </a:pathLst>
            </a:custGeom>
            <a:solidFill>
              <a:schemeClr val="accent5"/>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28" name="Figure">
              <a:extLst>
                <a:ext uri="{FF2B5EF4-FFF2-40B4-BE49-F238E27FC236}">
                  <a16:creationId xmlns:a16="http://schemas.microsoft.com/office/drawing/2014/main" id="{FFACEEA5-EA5F-4130-B904-998FFA7A4E48}"/>
                </a:ext>
              </a:extLst>
            </p:cNvPr>
            <p:cNvSpPr/>
            <p:nvPr/>
          </p:nvSpPr>
          <p:spPr>
            <a:xfrm>
              <a:off x="4089775" y="3359911"/>
              <a:ext cx="179552" cy="179552"/>
            </a:xfrm>
            <a:custGeom>
              <a:avLst/>
              <a:gdLst/>
              <a:ahLst/>
              <a:cxnLst>
                <a:cxn ang="0">
                  <a:pos x="wd2" y="hd2"/>
                </a:cxn>
                <a:cxn ang="5400000">
                  <a:pos x="wd2" y="hd2"/>
                </a:cxn>
                <a:cxn ang="10800000">
                  <a:pos x="wd2" y="hd2"/>
                </a:cxn>
                <a:cxn ang="16200000">
                  <a:pos x="wd2" y="hd2"/>
                </a:cxn>
              </a:cxnLst>
              <a:rect l="0" t="0" r="r" b="b"/>
              <a:pathLst>
                <a:path w="21600" h="21600" extrusionOk="0">
                  <a:moveTo>
                    <a:pt x="19995" y="9072"/>
                  </a:moveTo>
                  <a:cubicBezTo>
                    <a:pt x="19749" y="7776"/>
                    <a:pt x="19255" y="6542"/>
                    <a:pt x="18514" y="5493"/>
                  </a:cubicBezTo>
                  <a:lnTo>
                    <a:pt x="19687" y="4320"/>
                  </a:lnTo>
                  <a:lnTo>
                    <a:pt x="17280" y="1913"/>
                  </a:lnTo>
                  <a:lnTo>
                    <a:pt x="16107" y="3086"/>
                  </a:lnTo>
                  <a:cubicBezTo>
                    <a:pt x="15058" y="2345"/>
                    <a:pt x="13824" y="1851"/>
                    <a:pt x="12528" y="1605"/>
                  </a:cubicBezTo>
                  <a:lnTo>
                    <a:pt x="12528" y="0"/>
                  </a:lnTo>
                  <a:lnTo>
                    <a:pt x="10800" y="0"/>
                  </a:lnTo>
                  <a:lnTo>
                    <a:pt x="9072" y="0"/>
                  </a:lnTo>
                  <a:lnTo>
                    <a:pt x="9072" y="1605"/>
                  </a:lnTo>
                  <a:cubicBezTo>
                    <a:pt x="7776" y="1851"/>
                    <a:pt x="6542" y="2345"/>
                    <a:pt x="5493" y="3086"/>
                  </a:cubicBezTo>
                  <a:lnTo>
                    <a:pt x="4320" y="1913"/>
                  </a:lnTo>
                  <a:lnTo>
                    <a:pt x="1913" y="4320"/>
                  </a:lnTo>
                  <a:lnTo>
                    <a:pt x="3086" y="5493"/>
                  </a:lnTo>
                  <a:cubicBezTo>
                    <a:pt x="2345" y="6542"/>
                    <a:pt x="1851" y="7776"/>
                    <a:pt x="1605" y="9072"/>
                  </a:cubicBezTo>
                  <a:lnTo>
                    <a:pt x="0" y="9072"/>
                  </a:lnTo>
                  <a:lnTo>
                    <a:pt x="0" y="12528"/>
                  </a:lnTo>
                  <a:lnTo>
                    <a:pt x="1605" y="12528"/>
                  </a:lnTo>
                  <a:cubicBezTo>
                    <a:pt x="1851" y="13824"/>
                    <a:pt x="2345" y="15058"/>
                    <a:pt x="3086" y="16107"/>
                  </a:cubicBezTo>
                  <a:lnTo>
                    <a:pt x="1913" y="17280"/>
                  </a:lnTo>
                  <a:lnTo>
                    <a:pt x="4320" y="19687"/>
                  </a:lnTo>
                  <a:lnTo>
                    <a:pt x="5493" y="18514"/>
                  </a:lnTo>
                  <a:cubicBezTo>
                    <a:pt x="6542" y="19255"/>
                    <a:pt x="7776" y="19749"/>
                    <a:pt x="9072" y="19995"/>
                  </a:cubicBezTo>
                  <a:lnTo>
                    <a:pt x="9072" y="21600"/>
                  </a:lnTo>
                  <a:lnTo>
                    <a:pt x="10800" y="21600"/>
                  </a:lnTo>
                  <a:lnTo>
                    <a:pt x="12528" y="21600"/>
                  </a:lnTo>
                  <a:lnTo>
                    <a:pt x="12528" y="19995"/>
                  </a:lnTo>
                  <a:cubicBezTo>
                    <a:pt x="13824" y="19749"/>
                    <a:pt x="15058" y="19255"/>
                    <a:pt x="16107" y="18514"/>
                  </a:cubicBezTo>
                  <a:lnTo>
                    <a:pt x="17280" y="19687"/>
                  </a:lnTo>
                  <a:lnTo>
                    <a:pt x="19687" y="17280"/>
                  </a:lnTo>
                  <a:lnTo>
                    <a:pt x="18514" y="16107"/>
                  </a:lnTo>
                  <a:cubicBezTo>
                    <a:pt x="19255" y="15058"/>
                    <a:pt x="19749" y="13824"/>
                    <a:pt x="19995" y="12528"/>
                  </a:cubicBezTo>
                  <a:lnTo>
                    <a:pt x="21600" y="12528"/>
                  </a:lnTo>
                  <a:lnTo>
                    <a:pt x="21600" y="9072"/>
                  </a:lnTo>
                  <a:lnTo>
                    <a:pt x="19995" y="9072"/>
                  </a:lnTo>
                  <a:close/>
                  <a:moveTo>
                    <a:pt x="10800" y="17712"/>
                  </a:moveTo>
                  <a:lnTo>
                    <a:pt x="10800" y="17712"/>
                  </a:lnTo>
                  <a:cubicBezTo>
                    <a:pt x="6974" y="17712"/>
                    <a:pt x="3888" y="14626"/>
                    <a:pt x="3888" y="10800"/>
                  </a:cubicBezTo>
                  <a:cubicBezTo>
                    <a:pt x="3888" y="6974"/>
                    <a:pt x="6974" y="3888"/>
                    <a:pt x="10800" y="3888"/>
                  </a:cubicBezTo>
                  <a:lnTo>
                    <a:pt x="10800" y="3888"/>
                  </a:lnTo>
                  <a:cubicBezTo>
                    <a:pt x="14626" y="3888"/>
                    <a:pt x="17712" y="6974"/>
                    <a:pt x="17712" y="10800"/>
                  </a:cubicBezTo>
                  <a:cubicBezTo>
                    <a:pt x="17712" y="14626"/>
                    <a:pt x="14626" y="17712"/>
                    <a:pt x="10800" y="17712"/>
                  </a:cubicBezTo>
                  <a:close/>
                </a:path>
              </a:pathLst>
            </a:custGeom>
            <a:solidFill>
              <a:schemeClr val="accent3"/>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29" name="Figure">
              <a:extLst>
                <a:ext uri="{FF2B5EF4-FFF2-40B4-BE49-F238E27FC236}">
                  <a16:creationId xmlns:a16="http://schemas.microsoft.com/office/drawing/2014/main" id="{463DE679-5E58-4F66-9709-DD8A39B8F008}"/>
                </a:ext>
              </a:extLst>
            </p:cNvPr>
            <p:cNvSpPr/>
            <p:nvPr/>
          </p:nvSpPr>
          <p:spPr>
            <a:xfrm>
              <a:off x="3397219" y="3795965"/>
              <a:ext cx="178526" cy="178013"/>
            </a:xfrm>
            <a:custGeom>
              <a:avLst/>
              <a:gdLst/>
              <a:ahLst/>
              <a:cxnLst>
                <a:cxn ang="0">
                  <a:pos x="wd2" y="hd2"/>
                </a:cxn>
                <a:cxn ang="5400000">
                  <a:pos x="wd2" y="hd2"/>
                </a:cxn>
                <a:cxn ang="10800000">
                  <a:pos x="wd2" y="hd2"/>
                </a:cxn>
                <a:cxn ang="16200000">
                  <a:pos x="wd2" y="hd2"/>
                </a:cxn>
              </a:cxnLst>
              <a:rect l="0" t="0" r="r" b="b"/>
              <a:pathLst>
                <a:path w="21600" h="21600" extrusionOk="0">
                  <a:moveTo>
                    <a:pt x="20048" y="12325"/>
                  </a:moveTo>
                  <a:cubicBezTo>
                    <a:pt x="20297" y="11018"/>
                    <a:pt x="20172" y="9648"/>
                    <a:pt x="19862" y="8403"/>
                  </a:cubicBezTo>
                  <a:lnTo>
                    <a:pt x="21352" y="7719"/>
                  </a:lnTo>
                  <a:lnTo>
                    <a:pt x="19924" y="4606"/>
                  </a:lnTo>
                  <a:lnTo>
                    <a:pt x="18434" y="5291"/>
                  </a:lnTo>
                  <a:cubicBezTo>
                    <a:pt x="17690" y="4233"/>
                    <a:pt x="16697" y="3361"/>
                    <a:pt x="15579" y="2677"/>
                  </a:cubicBezTo>
                  <a:lnTo>
                    <a:pt x="16138" y="1120"/>
                  </a:lnTo>
                  <a:lnTo>
                    <a:pt x="14524" y="560"/>
                  </a:lnTo>
                  <a:lnTo>
                    <a:pt x="12910" y="0"/>
                  </a:lnTo>
                  <a:lnTo>
                    <a:pt x="12352" y="1556"/>
                  </a:lnTo>
                  <a:cubicBezTo>
                    <a:pt x="11048" y="1307"/>
                    <a:pt x="9683" y="1432"/>
                    <a:pt x="8441" y="1743"/>
                  </a:cubicBezTo>
                  <a:lnTo>
                    <a:pt x="7759" y="249"/>
                  </a:lnTo>
                  <a:lnTo>
                    <a:pt x="4655" y="1681"/>
                  </a:lnTo>
                  <a:lnTo>
                    <a:pt x="5338" y="3175"/>
                  </a:lnTo>
                  <a:cubicBezTo>
                    <a:pt x="4283" y="3922"/>
                    <a:pt x="3414" y="4918"/>
                    <a:pt x="2731" y="6038"/>
                  </a:cubicBezTo>
                  <a:lnTo>
                    <a:pt x="1179" y="5478"/>
                  </a:lnTo>
                  <a:lnTo>
                    <a:pt x="0" y="8715"/>
                  </a:lnTo>
                  <a:lnTo>
                    <a:pt x="1552" y="9275"/>
                  </a:lnTo>
                  <a:cubicBezTo>
                    <a:pt x="1303" y="10582"/>
                    <a:pt x="1428" y="11952"/>
                    <a:pt x="1738" y="13197"/>
                  </a:cubicBezTo>
                  <a:lnTo>
                    <a:pt x="248" y="13881"/>
                  </a:lnTo>
                  <a:lnTo>
                    <a:pt x="1676" y="16994"/>
                  </a:lnTo>
                  <a:lnTo>
                    <a:pt x="3166" y="16309"/>
                  </a:lnTo>
                  <a:cubicBezTo>
                    <a:pt x="3910" y="17367"/>
                    <a:pt x="4903" y="18239"/>
                    <a:pt x="6021" y="18923"/>
                  </a:cubicBezTo>
                  <a:lnTo>
                    <a:pt x="5462" y="20480"/>
                  </a:lnTo>
                  <a:lnTo>
                    <a:pt x="7076" y="21040"/>
                  </a:lnTo>
                  <a:lnTo>
                    <a:pt x="8690" y="21600"/>
                  </a:lnTo>
                  <a:lnTo>
                    <a:pt x="9248" y="20044"/>
                  </a:lnTo>
                  <a:cubicBezTo>
                    <a:pt x="10552" y="20293"/>
                    <a:pt x="11917" y="20168"/>
                    <a:pt x="13159" y="19857"/>
                  </a:cubicBezTo>
                  <a:lnTo>
                    <a:pt x="13841" y="21351"/>
                  </a:lnTo>
                  <a:lnTo>
                    <a:pt x="16945" y="19919"/>
                  </a:lnTo>
                  <a:lnTo>
                    <a:pt x="16262" y="18425"/>
                  </a:lnTo>
                  <a:cubicBezTo>
                    <a:pt x="17317" y="17678"/>
                    <a:pt x="18186" y="16682"/>
                    <a:pt x="18869" y="15562"/>
                  </a:cubicBezTo>
                  <a:lnTo>
                    <a:pt x="20421" y="16122"/>
                  </a:lnTo>
                  <a:lnTo>
                    <a:pt x="21600" y="12885"/>
                  </a:lnTo>
                  <a:lnTo>
                    <a:pt x="20048" y="12325"/>
                  </a:lnTo>
                  <a:close/>
                  <a:moveTo>
                    <a:pt x="8441" y="17305"/>
                  </a:moveTo>
                  <a:lnTo>
                    <a:pt x="8441" y="17305"/>
                  </a:lnTo>
                  <a:cubicBezTo>
                    <a:pt x="4841" y="15998"/>
                    <a:pt x="2979" y="12014"/>
                    <a:pt x="4283" y="8403"/>
                  </a:cubicBezTo>
                  <a:cubicBezTo>
                    <a:pt x="5586" y="4793"/>
                    <a:pt x="9559" y="2926"/>
                    <a:pt x="13159" y="4233"/>
                  </a:cubicBezTo>
                  <a:lnTo>
                    <a:pt x="13159" y="4233"/>
                  </a:lnTo>
                  <a:cubicBezTo>
                    <a:pt x="16759" y="5540"/>
                    <a:pt x="18621" y="9524"/>
                    <a:pt x="17317" y="13134"/>
                  </a:cubicBezTo>
                  <a:cubicBezTo>
                    <a:pt x="16014" y="16745"/>
                    <a:pt x="12041" y="18612"/>
                    <a:pt x="8441" y="17305"/>
                  </a:cubicBezTo>
                  <a:close/>
                </a:path>
              </a:pathLst>
            </a:custGeom>
            <a:solidFill>
              <a:schemeClr val="tx1"/>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30" name="Figure">
              <a:extLst>
                <a:ext uri="{FF2B5EF4-FFF2-40B4-BE49-F238E27FC236}">
                  <a16:creationId xmlns:a16="http://schemas.microsoft.com/office/drawing/2014/main" id="{3244E16F-548C-4F67-856F-990FF5BCE6C3}"/>
                </a:ext>
              </a:extLst>
            </p:cNvPr>
            <p:cNvSpPr/>
            <p:nvPr/>
          </p:nvSpPr>
          <p:spPr>
            <a:xfrm>
              <a:off x="3602422" y="3708754"/>
              <a:ext cx="355598" cy="355598"/>
            </a:xfrm>
            <a:custGeom>
              <a:avLst/>
              <a:gdLst/>
              <a:ahLst/>
              <a:cxnLst>
                <a:cxn ang="0">
                  <a:pos x="wd2" y="hd2"/>
                </a:cxn>
                <a:cxn ang="5400000">
                  <a:pos x="wd2" y="hd2"/>
                </a:cxn>
                <a:cxn ang="10800000">
                  <a:pos x="wd2" y="hd2"/>
                </a:cxn>
                <a:cxn ang="16200000">
                  <a:pos x="wd2" y="hd2"/>
                </a:cxn>
              </a:cxnLst>
              <a:rect l="0" t="0" r="r" b="b"/>
              <a:pathLst>
                <a:path w="21420" h="21420" extrusionOk="0">
                  <a:moveTo>
                    <a:pt x="18451" y="6059"/>
                  </a:moveTo>
                  <a:lnTo>
                    <a:pt x="19903" y="5194"/>
                  </a:lnTo>
                  <a:cubicBezTo>
                    <a:pt x="19162" y="3989"/>
                    <a:pt x="18204" y="2938"/>
                    <a:pt x="17091" y="2104"/>
                  </a:cubicBezTo>
                  <a:lnTo>
                    <a:pt x="16071" y="3464"/>
                  </a:lnTo>
                  <a:cubicBezTo>
                    <a:pt x="15144" y="2753"/>
                    <a:pt x="14063" y="2258"/>
                    <a:pt x="12889" y="1949"/>
                  </a:cubicBezTo>
                  <a:lnTo>
                    <a:pt x="13290" y="312"/>
                  </a:lnTo>
                  <a:cubicBezTo>
                    <a:pt x="11962" y="-28"/>
                    <a:pt x="10540" y="-90"/>
                    <a:pt x="9119" y="126"/>
                  </a:cubicBezTo>
                  <a:lnTo>
                    <a:pt x="9366" y="1795"/>
                  </a:lnTo>
                  <a:cubicBezTo>
                    <a:pt x="8377" y="1949"/>
                    <a:pt x="7450" y="2258"/>
                    <a:pt x="6616" y="2660"/>
                  </a:cubicBezTo>
                  <a:cubicBezTo>
                    <a:pt x="6430" y="2753"/>
                    <a:pt x="6245" y="2846"/>
                    <a:pt x="6059" y="2969"/>
                  </a:cubicBezTo>
                  <a:lnTo>
                    <a:pt x="5194" y="1517"/>
                  </a:lnTo>
                  <a:cubicBezTo>
                    <a:pt x="3989" y="2258"/>
                    <a:pt x="2938" y="3216"/>
                    <a:pt x="2104" y="4329"/>
                  </a:cubicBezTo>
                  <a:lnTo>
                    <a:pt x="3464" y="5349"/>
                  </a:lnTo>
                  <a:cubicBezTo>
                    <a:pt x="2753" y="6307"/>
                    <a:pt x="2259" y="7357"/>
                    <a:pt x="1949" y="8531"/>
                  </a:cubicBezTo>
                  <a:lnTo>
                    <a:pt x="312" y="8130"/>
                  </a:lnTo>
                  <a:cubicBezTo>
                    <a:pt x="-28" y="9458"/>
                    <a:pt x="-90" y="10880"/>
                    <a:pt x="126" y="12301"/>
                  </a:cubicBezTo>
                  <a:lnTo>
                    <a:pt x="1795" y="12054"/>
                  </a:lnTo>
                  <a:cubicBezTo>
                    <a:pt x="1980" y="13259"/>
                    <a:pt x="2382" y="14372"/>
                    <a:pt x="2969" y="15361"/>
                  </a:cubicBezTo>
                  <a:lnTo>
                    <a:pt x="1517" y="16226"/>
                  </a:lnTo>
                  <a:cubicBezTo>
                    <a:pt x="2258" y="17431"/>
                    <a:pt x="3216" y="18482"/>
                    <a:pt x="4329" y="19316"/>
                  </a:cubicBezTo>
                  <a:lnTo>
                    <a:pt x="5349" y="17956"/>
                  </a:lnTo>
                  <a:cubicBezTo>
                    <a:pt x="6276" y="18667"/>
                    <a:pt x="7357" y="19162"/>
                    <a:pt x="8531" y="19471"/>
                  </a:cubicBezTo>
                  <a:lnTo>
                    <a:pt x="8130" y="21108"/>
                  </a:lnTo>
                  <a:cubicBezTo>
                    <a:pt x="9459" y="21448"/>
                    <a:pt x="10880" y="21510"/>
                    <a:pt x="12301" y="21294"/>
                  </a:cubicBezTo>
                  <a:lnTo>
                    <a:pt x="12054" y="19625"/>
                  </a:lnTo>
                  <a:cubicBezTo>
                    <a:pt x="13043" y="19471"/>
                    <a:pt x="13970" y="19162"/>
                    <a:pt x="14804" y="18760"/>
                  </a:cubicBezTo>
                  <a:cubicBezTo>
                    <a:pt x="14990" y="18667"/>
                    <a:pt x="15175" y="18574"/>
                    <a:pt x="15361" y="18451"/>
                  </a:cubicBezTo>
                  <a:lnTo>
                    <a:pt x="16226" y="19903"/>
                  </a:lnTo>
                  <a:cubicBezTo>
                    <a:pt x="17431" y="19162"/>
                    <a:pt x="18482" y="18204"/>
                    <a:pt x="19316" y="17091"/>
                  </a:cubicBezTo>
                  <a:lnTo>
                    <a:pt x="17956" y="16071"/>
                  </a:lnTo>
                  <a:cubicBezTo>
                    <a:pt x="18667" y="15144"/>
                    <a:pt x="19162" y="14063"/>
                    <a:pt x="19471" y="12889"/>
                  </a:cubicBezTo>
                  <a:lnTo>
                    <a:pt x="21108" y="13290"/>
                  </a:lnTo>
                  <a:cubicBezTo>
                    <a:pt x="21448" y="11962"/>
                    <a:pt x="21510" y="10540"/>
                    <a:pt x="21294" y="9119"/>
                  </a:cubicBezTo>
                  <a:lnTo>
                    <a:pt x="19625" y="9366"/>
                  </a:lnTo>
                  <a:cubicBezTo>
                    <a:pt x="19471" y="8161"/>
                    <a:pt x="19038" y="7048"/>
                    <a:pt x="18451" y="6059"/>
                  </a:cubicBezTo>
                  <a:close/>
                  <a:moveTo>
                    <a:pt x="15052" y="10046"/>
                  </a:moveTo>
                  <a:cubicBezTo>
                    <a:pt x="15330" y="11962"/>
                    <a:pt x="14341" y="13754"/>
                    <a:pt x="12703" y="14588"/>
                  </a:cubicBezTo>
                  <a:cubicBezTo>
                    <a:pt x="12301" y="14804"/>
                    <a:pt x="11838" y="14928"/>
                    <a:pt x="11374" y="15021"/>
                  </a:cubicBezTo>
                  <a:cubicBezTo>
                    <a:pt x="8995" y="15361"/>
                    <a:pt x="6770" y="13723"/>
                    <a:pt x="6430" y="11343"/>
                  </a:cubicBezTo>
                  <a:cubicBezTo>
                    <a:pt x="6152" y="9428"/>
                    <a:pt x="7141" y="7635"/>
                    <a:pt x="8779" y="6801"/>
                  </a:cubicBezTo>
                  <a:cubicBezTo>
                    <a:pt x="9180" y="6585"/>
                    <a:pt x="9644" y="6461"/>
                    <a:pt x="10107" y="6368"/>
                  </a:cubicBezTo>
                  <a:cubicBezTo>
                    <a:pt x="12456" y="6028"/>
                    <a:pt x="14681" y="7666"/>
                    <a:pt x="15052" y="10046"/>
                  </a:cubicBezTo>
                  <a:close/>
                </a:path>
              </a:pathLst>
            </a:custGeom>
            <a:solidFill>
              <a:schemeClr val="tx2"/>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31" name="Figure">
              <a:extLst>
                <a:ext uri="{FF2B5EF4-FFF2-40B4-BE49-F238E27FC236}">
                  <a16:creationId xmlns:a16="http://schemas.microsoft.com/office/drawing/2014/main" id="{FD0A2BBE-82C7-4C04-86F3-E2E1EA01B9B5}"/>
                </a:ext>
              </a:extLst>
            </p:cNvPr>
            <p:cNvSpPr/>
            <p:nvPr/>
          </p:nvSpPr>
          <p:spPr>
            <a:xfrm>
              <a:off x="3823013" y="4006297"/>
              <a:ext cx="371929" cy="371417"/>
            </a:xfrm>
            <a:custGeom>
              <a:avLst/>
              <a:gdLst/>
              <a:ahLst/>
              <a:cxnLst>
                <a:cxn ang="0">
                  <a:pos x="wd2" y="hd2"/>
                </a:cxn>
                <a:cxn ang="5400000">
                  <a:pos x="wd2" y="hd2"/>
                </a:cxn>
                <a:cxn ang="10800000">
                  <a:pos x="wd2" y="hd2"/>
                </a:cxn>
                <a:cxn ang="16200000">
                  <a:pos x="wd2" y="hd2"/>
                </a:cxn>
              </a:cxnLst>
              <a:rect l="0" t="0" r="r" b="b"/>
              <a:pathLst>
                <a:path w="21600" h="21600" extrusionOk="0">
                  <a:moveTo>
                    <a:pt x="19872" y="10173"/>
                  </a:moveTo>
                  <a:lnTo>
                    <a:pt x="21600" y="10054"/>
                  </a:lnTo>
                  <a:cubicBezTo>
                    <a:pt x="21511" y="8622"/>
                    <a:pt x="21123" y="7250"/>
                    <a:pt x="20498" y="5967"/>
                  </a:cubicBezTo>
                  <a:lnTo>
                    <a:pt x="18948" y="6743"/>
                  </a:lnTo>
                  <a:cubicBezTo>
                    <a:pt x="18412" y="5668"/>
                    <a:pt x="17697" y="4714"/>
                    <a:pt x="16774" y="3938"/>
                  </a:cubicBezTo>
                  <a:lnTo>
                    <a:pt x="17906" y="2625"/>
                  </a:lnTo>
                  <a:cubicBezTo>
                    <a:pt x="16863" y="1730"/>
                    <a:pt x="15641" y="985"/>
                    <a:pt x="14241" y="537"/>
                  </a:cubicBezTo>
                  <a:lnTo>
                    <a:pt x="13705" y="2178"/>
                  </a:lnTo>
                  <a:cubicBezTo>
                    <a:pt x="12751" y="1850"/>
                    <a:pt x="11768" y="1701"/>
                    <a:pt x="10815" y="1701"/>
                  </a:cubicBezTo>
                  <a:cubicBezTo>
                    <a:pt x="10606" y="1701"/>
                    <a:pt x="10398" y="1701"/>
                    <a:pt x="10159" y="1730"/>
                  </a:cubicBezTo>
                  <a:lnTo>
                    <a:pt x="10040" y="0"/>
                  </a:lnTo>
                  <a:cubicBezTo>
                    <a:pt x="8610" y="89"/>
                    <a:pt x="7240" y="477"/>
                    <a:pt x="5959" y="1104"/>
                  </a:cubicBezTo>
                  <a:lnTo>
                    <a:pt x="6733" y="2655"/>
                  </a:lnTo>
                  <a:cubicBezTo>
                    <a:pt x="5661" y="3192"/>
                    <a:pt x="4707" y="3908"/>
                    <a:pt x="3933" y="4833"/>
                  </a:cubicBezTo>
                  <a:lnTo>
                    <a:pt x="2622" y="3699"/>
                  </a:lnTo>
                  <a:cubicBezTo>
                    <a:pt x="1728" y="4744"/>
                    <a:pt x="983" y="5967"/>
                    <a:pt x="536" y="7369"/>
                  </a:cubicBezTo>
                  <a:lnTo>
                    <a:pt x="2175" y="7906"/>
                  </a:lnTo>
                  <a:cubicBezTo>
                    <a:pt x="1788" y="9070"/>
                    <a:pt x="1639" y="10263"/>
                    <a:pt x="1728" y="11427"/>
                  </a:cubicBezTo>
                  <a:lnTo>
                    <a:pt x="0" y="11546"/>
                  </a:lnTo>
                  <a:cubicBezTo>
                    <a:pt x="89" y="12978"/>
                    <a:pt x="477" y="14350"/>
                    <a:pt x="1102" y="15633"/>
                  </a:cubicBezTo>
                  <a:lnTo>
                    <a:pt x="2652" y="14857"/>
                  </a:lnTo>
                  <a:cubicBezTo>
                    <a:pt x="3188" y="15931"/>
                    <a:pt x="3903" y="16886"/>
                    <a:pt x="4826" y="17662"/>
                  </a:cubicBezTo>
                  <a:lnTo>
                    <a:pt x="3694" y="18975"/>
                  </a:lnTo>
                  <a:cubicBezTo>
                    <a:pt x="4737" y="19870"/>
                    <a:pt x="5959" y="20615"/>
                    <a:pt x="7359" y="21063"/>
                  </a:cubicBezTo>
                  <a:lnTo>
                    <a:pt x="7895" y="19422"/>
                  </a:lnTo>
                  <a:cubicBezTo>
                    <a:pt x="8849" y="19750"/>
                    <a:pt x="9832" y="19899"/>
                    <a:pt x="10785" y="19899"/>
                  </a:cubicBezTo>
                  <a:cubicBezTo>
                    <a:pt x="10994" y="19899"/>
                    <a:pt x="11202" y="19899"/>
                    <a:pt x="11441" y="19870"/>
                  </a:cubicBezTo>
                  <a:lnTo>
                    <a:pt x="11560" y="21600"/>
                  </a:lnTo>
                  <a:cubicBezTo>
                    <a:pt x="12990" y="21511"/>
                    <a:pt x="14360" y="21123"/>
                    <a:pt x="15641" y="20496"/>
                  </a:cubicBezTo>
                  <a:lnTo>
                    <a:pt x="14867" y="18945"/>
                  </a:lnTo>
                  <a:cubicBezTo>
                    <a:pt x="15939" y="18408"/>
                    <a:pt x="16893" y="17692"/>
                    <a:pt x="17667" y="16767"/>
                  </a:cubicBezTo>
                  <a:lnTo>
                    <a:pt x="18978" y="17901"/>
                  </a:lnTo>
                  <a:cubicBezTo>
                    <a:pt x="19872" y="16856"/>
                    <a:pt x="20617" y="15633"/>
                    <a:pt x="21064" y="14231"/>
                  </a:cubicBezTo>
                  <a:lnTo>
                    <a:pt x="19425" y="13694"/>
                  </a:lnTo>
                  <a:cubicBezTo>
                    <a:pt x="19812" y="12530"/>
                    <a:pt x="19961" y="11337"/>
                    <a:pt x="19872" y="10173"/>
                  </a:cubicBezTo>
                  <a:close/>
                  <a:moveTo>
                    <a:pt x="14986" y="12202"/>
                  </a:moveTo>
                  <a:cubicBezTo>
                    <a:pt x="14360" y="14052"/>
                    <a:pt x="12662" y="15215"/>
                    <a:pt x="10815" y="15215"/>
                  </a:cubicBezTo>
                  <a:cubicBezTo>
                    <a:pt x="10368" y="15215"/>
                    <a:pt x="9891" y="15156"/>
                    <a:pt x="9415" y="14977"/>
                  </a:cubicBezTo>
                  <a:cubicBezTo>
                    <a:pt x="7121" y="14201"/>
                    <a:pt x="5869" y="11695"/>
                    <a:pt x="6644" y="9398"/>
                  </a:cubicBezTo>
                  <a:cubicBezTo>
                    <a:pt x="7270" y="7548"/>
                    <a:pt x="8968" y="6385"/>
                    <a:pt x="10815" y="6385"/>
                  </a:cubicBezTo>
                  <a:cubicBezTo>
                    <a:pt x="11292" y="6385"/>
                    <a:pt x="11738" y="6444"/>
                    <a:pt x="12215" y="6623"/>
                  </a:cubicBezTo>
                  <a:cubicBezTo>
                    <a:pt x="14509" y="7399"/>
                    <a:pt x="15731" y="9905"/>
                    <a:pt x="14986" y="12202"/>
                  </a:cubicBezTo>
                  <a:close/>
                </a:path>
              </a:pathLst>
            </a:custGeom>
            <a:solidFill>
              <a:schemeClr val="accent3"/>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32" name="Figure">
              <a:extLst>
                <a:ext uri="{FF2B5EF4-FFF2-40B4-BE49-F238E27FC236}">
                  <a16:creationId xmlns:a16="http://schemas.microsoft.com/office/drawing/2014/main" id="{3AA1B5B9-369B-476D-8C44-1C7C7996D762}"/>
                </a:ext>
              </a:extLst>
            </p:cNvPr>
            <p:cNvSpPr/>
            <p:nvPr/>
          </p:nvSpPr>
          <p:spPr>
            <a:xfrm>
              <a:off x="4212898" y="4037077"/>
              <a:ext cx="259580" cy="260093"/>
            </a:xfrm>
            <a:custGeom>
              <a:avLst/>
              <a:gdLst/>
              <a:ahLst/>
              <a:cxnLst>
                <a:cxn ang="0">
                  <a:pos x="wd2" y="hd2"/>
                </a:cxn>
                <a:cxn ang="5400000">
                  <a:pos x="wd2" y="hd2"/>
                </a:cxn>
                <a:cxn ang="10800000">
                  <a:pos x="wd2" y="hd2"/>
                </a:cxn>
                <a:cxn ang="16200000">
                  <a:pos x="wd2" y="hd2"/>
                </a:cxn>
              </a:cxnLst>
              <a:rect l="0" t="0" r="r" b="b"/>
              <a:pathLst>
                <a:path w="21600" h="21600" extrusionOk="0">
                  <a:moveTo>
                    <a:pt x="19892" y="8947"/>
                  </a:moveTo>
                  <a:lnTo>
                    <a:pt x="21600" y="8606"/>
                  </a:lnTo>
                  <a:cubicBezTo>
                    <a:pt x="21301" y="7200"/>
                    <a:pt x="20746" y="5837"/>
                    <a:pt x="19935" y="4644"/>
                  </a:cubicBezTo>
                  <a:lnTo>
                    <a:pt x="18484" y="5624"/>
                  </a:lnTo>
                  <a:cubicBezTo>
                    <a:pt x="17801" y="4644"/>
                    <a:pt x="16947" y="3749"/>
                    <a:pt x="15923" y="3067"/>
                  </a:cubicBezTo>
                  <a:lnTo>
                    <a:pt x="16904" y="1619"/>
                  </a:lnTo>
                  <a:cubicBezTo>
                    <a:pt x="15709" y="852"/>
                    <a:pt x="14386" y="298"/>
                    <a:pt x="12934" y="0"/>
                  </a:cubicBezTo>
                  <a:lnTo>
                    <a:pt x="12593" y="1704"/>
                  </a:lnTo>
                  <a:cubicBezTo>
                    <a:pt x="11568" y="1491"/>
                    <a:pt x="10587" y="1491"/>
                    <a:pt x="9605" y="1619"/>
                  </a:cubicBezTo>
                  <a:cubicBezTo>
                    <a:pt x="9391" y="1662"/>
                    <a:pt x="9178" y="1704"/>
                    <a:pt x="8964" y="1747"/>
                  </a:cubicBezTo>
                  <a:lnTo>
                    <a:pt x="8623" y="43"/>
                  </a:lnTo>
                  <a:cubicBezTo>
                    <a:pt x="7214" y="341"/>
                    <a:pt x="5848" y="895"/>
                    <a:pt x="4653" y="1704"/>
                  </a:cubicBezTo>
                  <a:lnTo>
                    <a:pt x="5635" y="3153"/>
                  </a:lnTo>
                  <a:cubicBezTo>
                    <a:pt x="4653" y="3834"/>
                    <a:pt x="3757" y="4686"/>
                    <a:pt x="3074" y="5709"/>
                  </a:cubicBezTo>
                  <a:lnTo>
                    <a:pt x="1622" y="4729"/>
                  </a:lnTo>
                  <a:cubicBezTo>
                    <a:pt x="854" y="5922"/>
                    <a:pt x="299" y="7243"/>
                    <a:pt x="0" y="8691"/>
                  </a:cubicBezTo>
                  <a:lnTo>
                    <a:pt x="1708" y="9032"/>
                  </a:lnTo>
                  <a:cubicBezTo>
                    <a:pt x="1451" y="10267"/>
                    <a:pt x="1494" y="11503"/>
                    <a:pt x="1708" y="12653"/>
                  </a:cubicBezTo>
                  <a:lnTo>
                    <a:pt x="0" y="12994"/>
                  </a:lnTo>
                  <a:cubicBezTo>
                    <a:pt x="299" y="14400"/>
                    <a:pt x="854" y="15763"/>
                    <a:pt x="1665" y="16956"/>
                  </a:cubicBezTo>
                  <a:lnTo>
                    <a:pt x="3116" y="15976"/>
                  </a:lnTo>
                  <a:cubicBezTo>
                    <a:pt x="3799" y="16956"/>
                    <a:pt x="4653" y="17851"/>
                    <a:pt x="5677" y="18533"/>
                  </a:cubicBezTo>
                  <a:lnTo>
                    <a:pt x="4696" y="19981"/>
                  </a:lnTo>
                  <a:cubicBezTo>
                    <a:pt x="5848" y="20748"/>
                    <a:pt x="7214" y="21302"/>
                    <a:pt x="8666" y="21600"/>
                  </a:cubicBezTo>
                  <a:lnTo>
                    <a:pt x="9007" y="19896"/>
                  </a:lnTo>
                  <a:cubicBezTo>
                    <a:pt x="10032" y="20109"/>
                    <a:pt x="11013" y="20109"/>
                    <a:pt x="11995" y="19981"/>
                  </a:cubicBezTo>
                  <a:cubicBezTo>
                    <a:pt x="12209" y="19938"/>
                    <a:pt x="12422" y="19896"/>
                    <a:pt x="12636" y="19853"/>
                  </a:cubicBezTo>
                  <a:lnTo>
                    <a:pt x="12977" y="21557"/>
                  </a:lnTo>
                  <a:cubicBezTo>
                    <a:pt x="14386" y="21259"/>
                    <a:pt x="15752" y="20705"/>
                    <a:pt x="16947" y="19896"/>
                  </a:cubicBezTo>
                  <a:lnTo>
                    <a:pt x="15965" y="18447"/>
                  </a:lnTo>
                  <a:cubicBezTo>
                    <a:pt x="16947" y="17766"/>
                    <a:pt x="17843" y="16914"/>
                    <a:pt x="18526" y="15891"/>
                  </a:cubicBezTo>
                  <a:lnTo>
                    <a:pt x="19978" y="16871"/>
                  </a:lnTo>
                  <a:cubicBezTo>
                    <a:pt x="20746" y="15678"/>
                    <a:pt x="21301" y="14357"/>
                    <a:pt x="21600" y="12909"/>
                  </a:cubicBezTo>
                  <a:lnTo>
                    <a:pt x="19892" y="12568"/>
                  </a:lnTo>
                  <a:cubicBezTo>
                    <a:pt x="20149" y="11333"/>
                    <a:pt x="20106" y="10097"/>
                    <a:pt x="19892" y="8947"/>
                  </a:cubicBezTo>
                  <a:close/>
                  <a:moveTo>
                    <a:pt x="15197" y="11631"/>
                  </a:moveTo>
                  <a:cubicBezTo>
                    <a:pt x="14813" y="13591"/>
                    <a:pt x="13233" y="14996"/>
                    <a:pt x="11398" y="15209"/>
                  </a:cubicBezTo>
                  <a:cubicBezTo>
                    <a:pt x="10928" y="15252"/>
                    <a:pt x="10458" y="15252"/>
                    <a:pt x="9946" y="15167"/>
                  </a:cubicBezTo>
                  <a:cubicBezTo>
                    <a:pt x="7513" y="14698"/>
                    <a:pt x="5934" y="12355"/>
                    <a:pt x="6403" y="9927"/>
                  </a:cubicBezTo>
                  <a:cubicBezTo>
                    <a:pt x="6787" y="7967"/>
                    <a:pt x="8367" y="6561"/>
                    <a:pt x="10202" y="6348"/>
                  </a:cubicBezTo>
                  <a:cubicBezTo>
                    <a:pt x="10672" y="6305"/>
                    <a:pt x="11142" y="6305"/>
                    <a:pt x="11654" y="6391"/>
                  </a:cubicBezTo>
                  <a:cubicBezTo>
                    <a:pt x="14087" y="6859"/>
                    <a:pt x="15666" y="9202"/>
                    <a:pt x="15197" y="11631"/>
                  </a:cubicBezTo>
                  <a:close/>
                </a:path>
              </a:pathLst>
            </a:custGeom>
            <a:solidFill>
              <a:schemeClr val="accent2">
                <a:lumMod val="75000"/>
              </a:schemeClr>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33" name="Figure">
              <a:extLst>
                <a:ext uri="{FF2B5EF4-FFF2-40B4-BE49-F238E27FC236}">
                  <a16:creationId xmlns:a16="http://schemas.microsoft.com/office/drawing/2014/main" id="{DAE069AB-02CC-425C-8452-7035C099D0F7}"/>
                </a:ext>
              </a:extLst>
            </p:cNvPr>
            <p:cNvSpPr/>
            <p:nvPr/>
          </p:nvSpPr>
          <p:spPr>
            <a:xfrm>
              <a:off x="3135587" y="3616412"/>
              <a:ext cx="269328" cy="268815"/>
            </a:xfrm>
            <a:custGeom>
              <a:avLst/>
              <a:gdLst/>
              <a:ahLst/>
              <a:cxnLst>
                <a:cxn ang="0">
                  <a:pos x="wd2" y="hd2"/>
                </a:cxn>
                <a:cxn ang="5400000">
                  <a:pos x="wd2" y="hd2"/>
                </a:cxn>
                <a:cxn ang="10800000">
                  <a:pos x="wd2" y="hd2"/>
                </a:cxn>
                <a:cxn ang="16200000">
                  <a:pos x="wd2" y="hd2"/>
                </a:cxn>
              </a:cxnLst>
              <a:rect l="0" t="0" r="r" b="b"/>
              <a:pathLst>
                <a:path w="21600" h="21600" extrusionOk="0">
                  <a:moveTo>
                    <a:pt x="19872" y="10140"/>
                  </a:moveTo>
                  <a:lnTo>
                    <a:pt x="21600" y="10017"/>
                  </a:lnTo>
                  <a:cubicBezTo>
                    <a:pt x="21518" y="8574"/>
                    <a:pt x="21106" y="7214"/>
                    <a:pt x="20489" y="5936"/>
                  </a:cubicBezTo>
                  <a:lnTo>
                    <a:pt x="18967" y="6719"/>
                  </a:lnTo>
                  <a:cubicBezTo>
                    <a:pt x="18432" y="5647"/>
                    <a:pt x="17691" y="4699"/>
                    <a:pt x="16786" y="3916"/>
                  </a:cubicBezTo>
                  <a:lnTo>
                    <a:pt x="17897" y="2597"/>
                  </a:lnTo>
                  <a:cubicBezTo>
                    <a:pt x="16869" y="1690"/>
                    <a:pt x="15634" y="989"/>
                    <a:pt x="14235" y="495"/>
                  </a:cubicBezTo>
                  <a:lnTo>
                    <a:pt x="13701" y="2144"/>
                  </a:lnTo>
                  <a:cubicBezTo>
                    <a:pt x="12754" y="1814"/>
                    <a:pt x="11767" y="1690"/>
                    <a:pt x="10821" y="1690"/>
                  </a:cubicBezTo>
                  <a:cubicBezTo>
                    <a:pt x="10615" y="1690"/>
                    <a:pt x="10409" y="1690"/>
                    <a:pt x="10162" y="1731"/>
                  </a:cubicBezTo>
                  <a:lnTo>
                    <a:pt x="10039" y="0"/>
                  </a:lnTo>
                  <a:cubicBezTo>
                    <a:pt x="8599" y="82"/>
                    <a:pt x="7241" y="495"/>
                    <a:pt x="5966" y="1113"/>
                  </a:cubicBezTo>
                  <a:lnTo>
                    <a:pt x="6747" y="2638"/>
                  </a:lnTo>
                  <a:cubicBezTo>
                    <a:pt x="5678" y="3174"/>
                    <a:pt x="4731" y="3916"/>
                    <a:pt x="3950" y="4823"/>
                  </a:cubicBezTo>
                  <a:lnTo>
                    <a:pt x="2633" y="3710"/>
                  </a:lnTo>
                  <a:cubicBezTo>
                    <a:pt x="1728" y="4740"/>
                    <a:pt x="1029" y="5977"/>
                    <a:pt x="535" y="7379"/>
                  </a:cubicBezTo>
                  <a:lnTo>
                    <a:pt x="2181" y="7914"/>
                  </a:lnTo>
                  <a:cubicBezTo>
                    <a:pt x="1810" y="9069"/>
                    <a:pt x="1646" y="10264"/>
                    <a:pt x="1728" y="11460"/>
                  </a:cubicBezTo>
                  <a:lnTo>
                    <a:pt x="0" y="11583"/>
                  </a:lnTo>
                  <a:cubicBezTo>
                    <a:pt x="82" y="13026"/>
                    <a:pt x="494" y="14386"/>
                    <a:pt x="1111" y="15664"/>
                  </a:cubicBezTo>
                  <a:lnTo>
                    <a:pt x="2633" y="14881"/>
                  </a:lnTo>
                  <a:cubicBezTo>
                    <a:pt x="3168" y="15953"/>
                    <a:pt x="3909" y="16901"/>
                    <a:pt x="4814" y="17684"/>
                  </a:cubicBezTo>
                  <a:lnTo>
                    <a:pt x="3703" y="19003"/>
                  </a:lnTo>
                  <a:cubicBezTo>
                    <a:pt x="4731" y="19910"/>
                    <a:pt x="5966" y="20611"/>
                    <a:pt x="7365" y="21105"/>
                  </a:cubicBezTo>
                  <a:lnTo>
                    <a:pt x="7899" y="19456"/>
                  </a:lnTo>
                  <a:cubicBezTo>
                    <a:pt x="8846" y="19786"/>
                    <a:pt x="9833" y="19910"/>
                    <a:pt x="10779" y="19910"/>
                  </a:cubicBezTo>
                  <a:cubicBezTo>
                    <a:pt x="10985" y="19910"/>
                    <a:pt x="11191" y="19910"/>
                    <a:pt x="11438" y="19869"/>
                  </a:cubicBezTo>
                  <a:lnTo>
                    <a:pt x="11561" y="21600"/>
                  </a:lnTo>
                  <a:cubicBezTo>
                    <a:pt x="13001" y="21518"/>
                    <a:pt x="14359" y="21105"/>
                    <a:pt x="15634" y="20487"/>
                  </a:cubicBezTo>
                  <a:lnTo>
                    <a:pt x="14853" y="18962"/>
                  </a:lnTo>
                  <a:cubicBezTo>
                    <a:pt x="15922" y="18426"/>
                    <a:pt x="16869" y="17684"/>
                    <a:pt x="17650" y="16777"/>
                  </a:cubicBezTo>
                  <a:lnTo>
                    <a:pt x="18967" y="17890"/>
                  </a:lnTo>
                  <a:cubicBezTo>
                    <a:pt x="19872" y="16860"/>
                    <a:pt x="20571" y="15623"/>
                    <a:pt x="21065" y="14221"/>
                  </a:cubicBezTo>
                  <a:lnTo>
                    <a:pt x="19419" y="13686"/>
                  </a:lnTo>
                  <a:cubicBezTo>
                    <a:pt x="19831" y="12490"/>
                    <a:pt x="19954" y="11295"/>
                    <a:pt x="19872" y="10140"/>
                  </a:cubicBezTo>
                  <a:close/>
                  <a:moveTo>
                    <a:pt x="14565" y="12037"/>
                  </a:moveTo>
                  <a:cubicBezTo>
                    <a:pt x="14030" y="13686"/>
                    <a:pt x="12466" y="14757"/>
                    <a:pt x="10821" y="14757"/>
                  </a:cubicBezTo>
                  <a:cubicBezTo>
                    <a:pt x="10409" y="14757"/>
                    <a:pt x="9998" y="14675"/>
                    <a:pt x="9586" y="14551"/>
                  </a:cubicBezTo>
                  <a:cubicBezTo>
                    <a:pt x="7529" y="13850"/>
                    <a:pt x="6377" y="11624"/>
                    <a:pt x="7077" y="9522"/>
                  </a:cubicBezTo>
                  <a:cubicBezTo>
                    <a:pt x="7611" y="7873"/>
                    <a:pt x="9175" y="6802"/>
                    <a:pt x="10821" y="6802"/>
                  </a:cubicBezTo>
                  <a:cubicBezTo>
                    <a:pt x="11232" y="6802"/>
                    <a:pt x="11643" y="6884"/>
                    <a:pt x="12055" y="7008"/>
                  </a:cubicBezTo>
                  <a:cubicBezTo>
                    <a:pt x="14153" y="7750"/>
                    <a:pt x="15264" y="9976"/>
                    <a:pt x="14565" y="12037"/>
                  </a:cubicBezTo>
                  <a:close/>
                </a:path>
              </a:pathLst>
            </a:custGeom>
            <a:solidFill>
              <a:schemeClr val="accent1"/>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34" name="Figure">
              <a:extLst>
                <a:ext uri="{FF2B5EF4-FFF2-40B4-BE49-F238E27FC236}">
                  <a16:creationId xmlns:a16="http://schemas.microsoft.com/office/drawing/2014/main" id="{4A40ACAA-74E6-4F72-9254-F3519EF9AFF6}"/>
                </a:ext>
              </a:extLst>
            </p:cNvPr>
            <p:cNvSpPr/>
            <p:nvPr/>
          </p:nvSpPr>
          <p:spPr>
            <a:xfrm>
              <a:off x="3766583" y="3349650"/>
              <a:ext cx="308830" cy="308830"/>
            </a:xfrm>
            <a:custGeom>
              <a:avLst/>
              <a:gdLst/>
              <a:ahLst/>
              <a:cxnLst>
                <a:cxn ang="0">
                  <a:pos x="wd2" y="hd2"/>
                </a:cxn>
                <a:cxn ang="5400000">
                  <a:pos x="wd2" y="hd2"/>
                </a:cxn>
                <a:cxn ang="10800000">
                  <a:pos x="wd2" y="hd2"/>
                </a:cxn>
                <a:cxn ang="16200000">
                  <a:pos x="wd2" y="hd2"/>
                </a:cxn>
              </a:cxnLst>
              <a:rect l="0" t="0" r="r" b="b"/>
              <a:pathLst>
                <a:path w="21600" h="21600" extrusionOk="0">
                  <a:moveTo>
                    <a:pt x="19878" y="9401"/>
                  </a:moveTo>
                  <a:lnTo>
                    <a:pt x="21600" y="9149"/>
                  </a:lnTo>
                  <a:cubicBezTo>
                    <a:pt x="21385" y="7714"/>
                    <a:pt x="20882" y="6351"/>
                    <a:pt x="20129" y="5131"/>
                  </a:cubicBezTo>
                  <a:lnTo>
                    <a:pt x="18658" y="6028"/>
                  </a:lnTo>
                  <a:cubicBezTo>
                    <a:pt x="18048" y="4987"/>
                    <a:pt x="17223" y="4090"/>
                    <a:pt x="16218" y="3373"/>
                  </a:cubicBezTo>
                  <a:lnTo>
                    <a:pt x="17258" y="1973"/>
                  </a:lnTo>
                  <a:cubicBezTo>
                    <a:pt x="16146" y="1148"/>
                    <a:pt x="14819" y="538"/>
                    <a:pt x="13383" y="179"/>
                  </a:cubicBezTo>
                  <a:lnTo>
                    <a:pt x="12989" y="1866"/>
                  </a:lnTo>
                  <a:cubicBezTo>
                    <a:pt x="11984" y="1615"/>
                    <a:pt x="11015" y="1543"/>
                    <a:pt x="10047" y="1650"/>
                  </a:cubicBezTo>
                  <a:cubicBezTo>
                    <a:pt x="9831" y="1686"/>
                    <a:pt x="9616" y="1686"/>
                    <a:pt x="9401" y="1722"/>
                  </a:cubicBezTo>
                  <a:lnTo>
                    <a:pt x="9149" y="0"/>
                  </a:lnTo>
                  <a:cubicBezTo>
                    <a:pt x="7714" y="215"/>
                    <a:pt x="6351" y="718"/>
                    <a:pt x="5131" y="1471"/>
                  </a:cubicBezTo>
                  <a:lnTo>
                    <a:pt x="6028" y="2942"/>
                  </a:lnTo>
                  <a:cubicBezTo>
                    <a:pt x="4987" y="3552"/>
                    <a:pt x="4090" y="4377"/>
                    <a:pt x="3373" y="5382"/>
                  </a:cubicBezTo>
                  <a:lnTo>
                    <a:pt x="1973" y="4342"/>
                  </a:lnTo>
                  <a:cubicBezTo>
                    <a:pt x="1148" y="5454"/>
                    <a:pt x="538" y="6781"/>
                    <a:pt x="179" y="8217"/>
                  </a:cubicBezTo>
                  <a:lnTo>
                    <a:pt x="1866" y="8611"/>
                  </a:lnTo>
                  <a:cubicBezTo>
                    <a:pt x="1579" y="9831"/>
                    <a:pt x="1543" y="11051"/>
                    <a:pt x="1722" y="12199"/>
                  </a:cubicBezTo>
                  <a:lnTo>
                    <a:pt x="0" y="12451"/>
                  </a:lnTo>
                  <a:cubicBezTo>
                    <a:pt x="215" y="13886"/>
                    <a:pt x="718" y="15249"/>
                    <a:pt x="1471" y="16469"/>
                  </a:cubicBezTo>
                  <a:lnTo>
                    <a:pt x="2942" y="15572"/>
                  </a:lnTo>
                  <a:cubicBezTo>
                    <a:pt x="3552" y="16613"/>
                    <a:pt x="4377" y="17510"/>
                    <a:pt x="5382" y="18227"/>
                  </a:cubicBezTo>
                  <a:lnTo>
                    <a:pt x="4342" y="19627"/>
                  </a:lnTo>
                  <a:cubicBezTo>
                    <a:pt x="5454" y="20452"/>
                    <a:pt x="6781" y="21062"/>
                    <a:pt x="8217" y="21421"/>
                  </a:cubicBezTo>
                  <a:lnTo>
                    <a:pt x="8611" y="19734"/>
                  </a:lnTo>
                  <a:cubicBezTo>
                    <a:pt x="9616" y="19985"/>
                    <a:pt x="10585" y="20057"/>
                    <a:pt x="11553" y="19950"/>
                  </a:cubicBezTo>
                  <a:cubicBezTo>
                    <a:pt x="11769" y="19914"/>
                    <a:pt x="11984" y="19914"/>
                    <a:pt x="12199" y="19878"/>
                  </a:cubicBezTo>
                  <a:lnTo>
                    <a:pt x="12450" y="21600"/>
                  </a:lnTo>
                  <a:cubicBezTo>
                    <a:pt x="13886" y="21385"/>
                    <a:pt x="15249" y="20882"/>
                    <a:pt x="16469" y="20129"/>
                  </a:cubicBezTo>
                  <a:lnTo>
                    <a:pt x="15572" y="18658"/>
                  </a:lnTo>
                  <a:cubicBezTo>
                    <a:pt x="16613" y="18048"/>
                    <a:pt x="17510" y="17223"/>
                    <a:pt x="18227" y="16218"/>
                  </a:cubicBezTo>
                  <a:lnTo>
                    <a:pt x="19627" y="17258"/>
                  </a:lnTo>
                  <a:cubicBezTo>
                    <a:pt x="20452" y="16146"/>
                    <a:pt x="21062" y="14819"/>
                    <a:pt x="21421" y="13383"/>
                  </a:cubicBezTo>
                  <a:lnTo>
                    <a:pt x="19734" y="12989"/>
                  </a:lnTo>
                  <a:cubicBezTo>
                    <a:pt x="20021" y="11769"/>
                    <a:pt x="20057" y="10549"/>
                    <a:pt x="19878" y="9401"/>
                  </a:cubicBezTo>
                  <a:close/>
                  <a:moveTo>
                    <a:pt x="15106" y="11841"/>
                  </a:moveTo>
                  <a:cubicBezTo>
                    <a:pt x="14639" y="13742"/>
                    <a:pt x="13025" y="15070"/>
                    <a:pt x="11159" y="15213"/>
                  </a:cubicBezTo>
                  <a:cubicBezTo>
                    <a:pt x="10692" y="15249"/>
                    <a:pt x="10226" y="15213"/>
                    <a:pt x="9724" y="15106"/>
                  </a:cubicBezTo>
                  <a:cubicBezTo>
                    <a:pt x="7320" y="14532"/>
                    <a:pt x="5884" y="12128"/>
                    <a:pt x="6458" y="9724"/>
                  </a:cubicBezTo>
                  <a:cubicBezTo>
                    <a:pt x="6925" y="7822"/>
                    <a:pt x="8540" y="6494"/>
                    <a:pt x="10405" y="6351"/>
                  </a:cubicBezTo>
                  <a:cubicBezTo>
                    <a:pt x="10872" y="6315"/>
                    <a:pt x="11338" y="6351"/>
                    <a:pt x="11841" y="6458"/>
                  </a:cubicBezTo>
                  <a:cubicBezTo>
                    <a:pt x="14245" y="7068"/>
                    <a:pt x="15680" y="9472"/>
                    <a:pt x="15106" y="11841"/>
                  </a:cubicBezTo>
                  <a:close/>
                </a:path>
              </a:pathLst>
            </a:custGeom>
            <a:solidFill>
              <a:schemeClr val="accent2"/>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35" name="Figure">
              <a:extLst>
                <a:ext uri="{FF2B5EF4-FFF2-40B4-BE49-F238E27FC236}">
                  <a16:creationId xmlns:a16="http://schemas.microsoft.com/office/drawing/2014/main" id="{31769160-4ADB-4A92-B2A4-CB197395C418}"/>
                </a:ext>
              </a:extLst>
            </p:cNvPr>
            <p:cNvSpPr/>
            <p:nvPr/>
          </p:nvSpPr>
          <p:spPr>
            <a:xfrm>
              <a:off x="3689632" y="3267569"/>
              <a:ext cx="129278" cy="129278"/>
            </a:xfrm>
            <a:custGeom>
              <a:avLst/>
              <a:gdLst/>
              <a:ahLst/>
              <a:cxnLst>
                <a:cxn ang="0">
                  <a:pos x="wd2" y="hd2"/>
                </a:cxn>
                <a:cxn ang="5400000">
                  <a:pos x="wd2" y="hd2"/>
                </a:cxn>
                <a:cxn ang="10800000">
                  <a:pos x="wd2" y="hd2"/>
                </a:cxn>
                <a:cxn ang="16200000">
                  <a:pos x="wd2" y="hd2"/>
                </a:cxn>
              </a:cxnLst>
              <a:rect l="0" t="0" r="r" b="b"/>
              <a:pathLst>
                <a:path w="21600" h="21600" extrusionOk="0">
                  <a:moveTo>
                    <a:pt x="19886" y="10200"/>
                  </a:moveTo>
                  <a:lnTo>
                    <a:pt x="21600" y="10114"/>
                  </a:lnTo>
                  <a:cubicBezTo>
                    <a:pt x="21514" y="8657"/>
                    <a:pt x="21086" y="7286"/>
                    <a:pt x="20486" y="6000"/>
                  </a:cubicBezTo>
                  <a:lnTo>
                    <a:pt x="18943" y="6771"/>
                  </a:lnTo>
                  <a:cubicBezTo>
                    <a:pt x="18429" y="5743"/>
                    <a:pt x="17657" y="4714"/>
                    <a:pt x="16800" y="3943"/>
                  </a:cubicBezTo>
                  <a:lnTo>
                    <a:pt x="17914" y="2657"/>
                  </a:lnTo>
                  <a:cubicBezTo>
                    <a:pt x="16886" y="1714"/>
                    <a:pt x="15600" y="1029"/>
                    <a:pt x="14229" y="600"/>
                  </a:cubicBezTo>
                  <a:lnTo>
                    <a:pt x="13714" y="2229"/>
                  </a:lnTo>
                  <a:cubicBezTo>
                    <a:pt x="12771" y="1886"/>
                    <a:pt x="11743" y="1714"/>
                    <a:pt x="10800" y="1714"/>
                  </a:cubicBezTo>
                  <a:cubicBezTo>
                    <a:pt x="10543" y="1714"/>
                    <a:pt x="10371" y="1714"/>
                    <a:pt x="10114" y="1714"/>
                  </a:cubicBezTo>
                  <a:lnTo>
                    <a:pt x="10029" y="0"/>
                  </a:lnTo>
                  <a:cubicBezTo>
                    <a:pt x="8571" y="86"/>
                    <a:pt x="7200" y="514"/>
                    <a:pt x="5914" y="1114"/>
                  </a:cubicBezTo>
                  <a:lnTo>
                    <a:pt x="6686" y="2657"/>
                  </a:lnTo>
                  <a:cubicBezTo>
                    <a:pt x="5657" y="3171"/>
                    <a:pt x="4629" y="3943"/>
                    <a:pt x="3857" y="4800"/>
                  </a:cubicBezTo>
                  <a:lnTo>
                    <a:pt x="2571" y="3686"/>
                  </a:lnTo>
                  <a:cubicBezTo>
                    <a:pt x="1629" y="4714"/>
                    <a:pt x="943" y="6000"/>
                    <a:pt x="514" y="7371"/>
                  </a:cubicBezTo>
                  <a:lnTo>
                    <a:pt x="2143" y="7886"/>
                  </a:lnTo>
                  <a:cubicBezTo>
                    <a:pt x="1714" y="9086"/>
                    <a:pt x="1629" y="10286"/>
                    <a:pt x="1714" y="11400"/>
                  </a:cubicBezTo>
                  <a:lnTo>
                    <a:pt x="0" y="11486"/>
                  </a:lnTo>
                  <a:cubicBezTo>
                    <a:pt x="86" y="12943"/>
                    <a:pt x="514" y="14314"/>
                    <a:pt x="1114" y="15600"/>
                  </a:cubicBezTo>
                  <a:lnTo>
                    <a:pt x="2657" y="14829"/>
                  </a:lnTo>
                  <a:cubicBezTo>
                    <a:pt x="3171" y="15857"/>
                    <a:pt x="3943" y="16886"/>
                    <a:pt x="4800" y="17657"/>
                  </a:cubicBezTo>
                  <a:lnTo>
                    <a:pt x="3686" y="18943"/>
                  </a:lnTo>
                  <a:cubicBezTo>
                    <a:pt x="4714" y="19886"/>
                    <a:pt x="6000" y="20571"/>
                    <a:pt x="7371" y="21000"/>
                  </a:cubicBezTo>
                  <a:lnTo>
                    <a:pt x="7886" y="19371"/>
                  </a:lnTo>
                  <a:cubicBezTo>
                    <a:pt x="8829" y="19714"/>
                    <a:pt x="9857" y="19886"/>
                    <a:pt x="10800" y="19886"/>
                  </a:cubicBezTo>
                  <a:cubicBezTo>
                    <a:pt x="11057" y="19886"/>
                    <a:pt x="11229" y="19886"/>
                    <a:pt x="11486" y="19886"/>
                  </a:cubicBezTo>
                  <a:lnTo>
                    <a:pt x="11571" y="21600"/>
                  </a:lnTo>
                  <a:cubicBezTo>
                    <a:pt x="13029" y="21514"/>
                    <a:pt x="14400" y="21086"/>
                    <a:pt x="15686" y="20486"/>
                  </a:cubicBezTo>
                  <a:lnTo>
                    <a:pt x="14914" y="18943"/>
                  </a:lnTo>
                  <a:cubicBezTo>
                    <a:pt x="15943" y="18429"/>
                    <a:pt x="16971" y="17657"/>
                    <a:pt x="17743" y="16800"/>
                  </a:cubicBezTo>
                  <a:lnTo>
                    <a:pt x="19029" y="17914"/>
                  </a:lnTo>
                  <a:cubicBezTo>
                    <a:pt x="19971" y="16886"/>
                    <a:pt x="20657" y="15600"/>
                    <a:pt x="21086" y="14229"/>
                  </a:cubicBezTo>
                  <a:lnTo>
                    <a:pt x="19457" y="13714"/>
                  </a:lnTo>
                  <a:cubicBezTo>
                    <a:pt x="19886" y="12600"/>
                    <a:pt x="19971" y="11400"/>
                    <a:pt x="19886" y="10200"/>
                  </a:cubicBezTo>
                  <a:close/>
                  <a:moveTo>
                    <a:pt x="15000" y="12257"/>
                  </a:moveTo>
                  <a:cubicBezTo>
                    <a:pt x="14400" y="14143"/>
                    <a:pt x="12686" y="15257"/>
                    <a:pt x="10800" y="15257"/>
                  </a:cubicBezTo>
                  <a:cubicBezTo>
                    <a:pt x="10371" y="15257"/>
                    <a:pt x="9857" y="15171"/>
                    <a:pt x="9429" y="15000"/>
                  </a:cubicBezTo>
                  <a:cubicBezTo>
                    <a:pt x="7114" y="14229"/>
                    <a:pt x="5829" y="11743"/>
                    <a:pt x="6600" y="9429"/>
                  </a:cubicBezTo>
                  <a:cubicBezTo>
                    <a:pt x="7200" y="7543"/>
                    <a:pt x="8914" y="6429"/>
                    <a:pt x="10800" y="6429"/>
                  </a:cubicBezTo>
                  <a:cubicBezTo>
                    <a:pt x="11229" y="6429"/>
                    <a:pt x="11743" y="6514"/>
                    <a:pt x="12171" y="6686"/>
                  </a:cubicBezTo>
                  <a:cubicBezTo>
                    <a:pt x="14486" y="7457"/>
                    <a:pt x="15771" y="9943"/>
                    <a:pt x="15000" y="12257"/>
                  </a:cubicBezTo>
                  <a:close/>
                </a:path>
              </a:pathLst>
            </a:custGeom>
            <a:solidFill>
              <a:srgbClr val="000000"/>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36" name="Figure">
              <a:extLst>
                <a:ext uri="{FF2B5EF4-FFF2-40B4-BE49-F238E27FC236}">
                  <a16:creationId xmlns:a16="http://schemas.microsoft.com/office/drawing/2014/main" id="{B25349FA-237F-4147-B0CB-73F25DEF2C52}"/>
                </a:ext>
              </a:extLst>
            </p:cNvPr>
            <p:cNvSpPr/>
            <p:nvPr/>
          </p:nvSpPr>
          <p:spPr>
            <a:xfrm>
              <a:off x="3345918" y="3349650"/>
              <a:ext cx="405275" cy="405788"/>
            </a:xfrm>
            <a:custGeom>
              <a:avLst/>
              <a:gdLst/>
              <a:ahLst/>
              <a:cxnLst>
                <a:cxn ang="0">
                  <a:pos x="wd2" y="hd2"/>
                </a:cxn>
                <a:cxn ang="5400000">
                  <a:pos x="wd2" y="hd2"/>
                </a:cxn>
                <a:cxn ang="10800000">
                  <a:pos x="wd2" y="hd2"/>
                </a:cxn>
                <a:cxn ang="16200000">
                  <a:pos x="wd2" y="hd2"/>
                </a:cxn>
              </a:cxnLst>
              <a:rect l="0" t="0" r="r" b="b"/>
              <a:pathLst>
                <a:path w="21600" h="21600" extrusionOk="0">
                  <a:moveTo>
                    <a:pt x="19932" y="8957"/>
                  </a:moveTo>
                  <a:cubicBezTo>
                    <a:pt x="19686" y="7646"/>
                    <a:pt x="19139" y="6444"/>
                    <a:pt x="18401" y="5407"/>
                  </a:cubicBezTo>
                  <a:lnTo>
                    <a:pt x="19522" y="4260"/>
                  </a:lnTo>
                  <a:lnTo>
                    <a:pt x="17089" y="1884"/>
                  </a:lnTo>
                  <a:lnTo>
                    <a:pt x="15968" y="3031"/>
                  </a:lnTo>
                  <a:cubicBezTo>
                    <a:pt x="14901" y="2321"/>
                    <a:pt x="13671" y="1830"/>
                    <a:pt x="12358" y="1611"/>
                  </a:cubicBezTo>
                  <a:lnTo>
                    <a:pt x="12331" y="0"/>
                  </a:lnTo>
                  <a:lnTo>
                    <a:pt x="10636" y="27"/>
                  </a:lnTo>
                  <a:lnTo>
                    <a:pt x="8941" y="55"/>
                  </a:lnTo>
                  <a:lnTo>
                    <a:pt x="8968" y="1666"/>
                  </a:lnTo>
                  <a:cubicBezTo>
                    <a:pt x="7656" y="1912"/>
                    <a:pt x="6453" y="2458"/>
                    <a:pt x="5414" y="3195"/>
                  </a:cubicBezTo>
                  <a:lnTo>
                    <a:pt x="4265" y="2075"/>
                  </a:lnTo>
                  <a:lnTo>
                    <a:pt x="1887" y="4506"/>
                  </a:lnTo>
                  <a:lnTo>
                    <a:pt x="3035" y="5625"/>
                  </a:lnTo>
                  <a:cubicBezTo>
                    <a:pt x="2324" y="6690"/>
                    <a:pt x="1832" y="7919"/>
                    <a:pt x="1613" y="9230"/>
                  </a:cubicBezTo>
                  <a:lnTo>
                    <a:pt x="0" y="9257"/>
                  </a:lnTo>
                  <a:lnTo>
                    <a:pt x="55" y="12671"/>
                  </a:lnTo>
                  <a:lnTo>
                    <a:pt x="1668" y="12643"/>
                  </a:lnTo>
                  <a:cubicBezTo>
                    <a:pt x="1914" y="13954"/>
                    <a:pt x="2461" y="15156"/>
                    <a:pt x="3199" y="16193"/>
                  </a:cubicBezTo>
                  <a:lnTo>
                    <a:pt x="2078" y="17340"/>
                  </a:lnTo>
                  <a:lnTo>
                    <a:pt x="4511" y="19716"/>
                  </a:lnTo>
                  <a:lnTo>
                    <a:pt x="5632" y="18569"/>
                  </a:lnTo>
                  <a:cubicBezTo>
                    <a:pt x="6699" y="19279"/>
                    <a:pt x="7929" y="19770"/>
                    <a:pt x="9242" y="19989"/>
                  </a:cubicBezTo>
                  <a:lnTo>
                    <a:pt x="9269" y="21600"/>
                  </a:lnTo>
                  <a:lnTo>
                    <a:pt x="10964" y="21573"/>
                  </a:lnTo>
                  <a:lnTo>
                    <a:pt x="12659" y="21545"/>
                  </a:lnTo>
                  <a:lnTo>
                    <a:pt x="12632" y="19934"/>
                  </a:lnTo>
                  <a:cubicBezTo>
                    <a:pt x="13944" y="19688"/>
                    <a:pt x="15147" y="19142"/>
                    <a:pt x="16186" y="18405"/>
                  </a:cubicBezTo>
                  <a:lnTo>
                    <a:pt x="17335" y="19525"/>
                  </a:lnTo>
                  <a:lnTo>
                    <a:pt x="19713" y="17094"/>
                  </a:lnTo>
                  <a:lnTo>
                    <a:pt x="18565" y="15975"/>
                  </a:lnTo>
                  <a:cubicBezTo>
                    <a:pt x="19276" y="14910"/>
                    <a:pt x="19768" y="13681"/>
                    <a:pt x="19987" y="12370"/>
                  </a:cubicBezTo>
                  <a:lnTo>
                    <a:pt x="21600" y="12343"/>
                  </a:lnTo>
                  <a:lnTo>
                    <a:pt x="21545" y="8929"/>
                  </a:lnTo>
                  <a:lnTo>
                    <a:pt x="19932" y="8957"/>
                  </a:lnTo>
                  <a:close/>
                  <a:moveTo>
                    <a:pt x="10882" y="17640"/>
                  </a:moveTo>
                  <a:lnTo>
                    <a:pt x="10882" y="17640"/>
                  </a:lnTo>
                  <a:cubicBezTo>
                    <a:pt x="7082" y="17695"/>
                    <a:pt x="3965" y="14664"/>
                    <a:pt x="3910" y="10841"/>
                  </a:cubicBezTo>
                  <a:cubicBezTo>
                    <a:pt x="3855" y="7045"/>
                    <a:pt x="6890" y="3932"/>
                    <a:pt x="10718" y="3878"/>
                  </a:cubicBezTo>
                  <a:lnTo>
                    <a:pt x="10718" y="3878"/>
                  </a:lnTo>
                  <a:cubicBezTo>
                    <a:pt x="14518" y="3823"/>
                    <a:pt x="17635" y="6854"/>
                    <a:pt x="17690" y="10677"/>
                  </a:cubicBezTo>
                  <a:cubicBezTo>
                    <a:pt x="17745" y="14473"/>
                    <a:pt x="14683" y="17613"/>
                    <a:pt x="10882" y="17640"/>
                  </a:cubicBezTo>
                  <a:close/>
                </a:path>
              </a:pathLst>
            </a:custGeom>
            <a:solidFill>
              <a:schemeClr val="accent6"/>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37" name="Figure">
              <a:extLst>
                <a:ext uri="{FF2B5EF4-FFF2-40B4-BE49-F238E27FC236}">
                  <a16:creationId xmlns:a16="http://schemas.microsoft.com/office/drawing/2014/main" id="{7B74C96F-F1BE-41E7-ADDE-978140712A2C}"/>
                </a:ext>
              </a:extLst>
            </p:cNvPr>
            <p:cNvSpPr/>
            <p:nvPr/>
          </p:nvSpPr>
          <p:spPr>
            <a:xfrm>
              <a:off x="3458780" y="3462511"/>
              <a:ext cx="173407" cy="173407"/>
            </a:xfrm>
            <a:custGeom>
              <a:avLst/>
              <a:gdLst/>
              <a:ahLst/>
              <a:cxnLst>
                <a:cxn ang="0">
                  <a:pos x="wd2" y="hd2"/>
                </a:cxn>
                <a:cxn ang="5400000">
                  <a:pos x="wd2" y="hd2"/>
                </a:cxn>
                <a:cxn ang="10800000">
                  <a:pos x="wd2" y="hd2"/>
                </a:cxn>
                <a:cxn ang="16200000">
                  <a:pos x="wd2" y="hd2"/>
                </a:cxn>
              </a:cxnLst>
              <a:rect l="0" t="0" r="r" b="b"/>
              <a:pathLst>
                <a:path w="21474" h="21474" extrusionOk="0">
                  <a:moveTo>
                    <a:pt x="10864" y="21473"/>
                  </a:moveTo>
                  <a:lnTo>
                    <a:pt x="10864" y="21473"/>
                  </a:lnTo>
                  <a:cubicBezTo>
                    <a:pt x="4956" y="21537"/>
                    <a:pt x="64" y="16772"/>
                    <a:pt x="1" y="10864"/>
                  </a:cubicBezTo>
                  <a:cubicBezTo>
                    <a:pt x="-63" y="4956"/>
                    <a:pt x="4702" y="64"/>
                    <a:pt x="10610" y="1"/>
                  </a:cubicBezTo>
                  <a:lnTo>
                    <a:pt x="10610" y="1"/>
                  </a:lnTo>
                  <a:cubicBezTo>
                    <a:pt x="16518" y="-63"/>
                    <a:pt x="21410" y="4702"/>
                    <a:pt x="21473" y="10610"/>
                  </a:cubicBezTo>
                  <a:cubicBezTo>
                    <a:pt x="21537" y="16518"/>
                    <a:pt x="16772" y="21346"/>
                    <a:pt x="10864" y="21473"/>
                  </a:cubicBezTo>
                  <a:close/>
                </a:path>
              </a:pathLst>
            </a:custGeom>
            <a:solidFill>
              <a:schemeClr val="accent6"/>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38" name="Figure">
              <a:extLst>
                <a:ext uri="{FF2B5EF4-FFF2-40B4-BE49-F238E27FC236}">
                  <a16:creationId xmlns:a16="http://schemas.microsoft.com/office/drawing/2014/main" id="{0421574F-E944-45E0-9B9D-E10A18C0EBF1}"/>
                </a:ext>
              </a:extLst>
            </p:cNvPr>
            <p:cNvSpPr/>
            <p:nvPr/>
          </p:nvSpPr>
          <p:spPr>
            <a:xfrm>
              <a:off x="3970579" y="4155068"/>
              <a:ext cx="76796" cy="76439"/>
            </a:xfrm>
            <a:custGeom>
              <a:avLst/>
              <a:gdLst/>
              <a:ahLst/>
              <a:cxnLst>
                <a:cxn ang="0">
                  <a:pos x="wd2" y="hd2"/>
                </a:cxn>
                <a:cxn ang="5400000">
                  <a:pos x="wd2" y="hd2"/>
                </a:cxn>
                <a:cxn ang="10800000">
                  <a:pos x="wd2" y="hd2"/>
                </a:cxn>
                <a:cxn ang="16200000">
                  <a:pos x="wd2" y="hd2"/>
                </a:cxn>
              </a:cxnLst>
              <a:rect l="0" t="0" r="r" b="b"/>
              <a:pathLst>
                <a:path w="19247" h="21600" extrusionOk="0">
                  <a:moveTo>
                    <a:pt x="18752" y="14207"/>
                  </a:moveTo>
                  <a:cubicBezTo>
                    <a:pt x="17466" y="18701"/>
                    <a:pt x="13737" y="21600"/>
                    <a:pt x="9623" y="21600"/>
                  </a:cubicBezTo>
                  <a:cubicBezTo>
                    <a:pt x="8594" y="21600"/>
                    <a:pt x="7566" y="21455"/>
                    <a:pt x="6537" y="21020"/>
                  </a:cubicBezTo>
                  <a:cubicBezTo>
                    <a:pt x="1523" y="19136"/>
                    <a:pt x="-1177" y="13047"/>
                    <a:pt x="494" y="7393"/>
                  </a:cubicBezTo>
                  <a:cubicBezTo>
                    <a:pt x="1780" y="2899"/>
                    <a:pt x="5509" y="0"/>
                    <a:pt x="9623" y="0"/>
                  </a:cubicBezTo>
                  <a:cubicBezTo>
                    <a:pt x="10652" y="0"/>
                    <a:pt x="11680" y="145"/>
                    <a:pt x="12709" y="580"/>
                  </a:cubicBezTo>
                  <a:cubicBezTo>
                    <a:pt x="17723" y="2465"/>
                    <a:pt x="20423" y="8553"/>
                    <a:pt x="18752" y="14207"/>
                  </a:cubicBezTo>
                  <a:close/>
                </a:path>
              </a:pathLst>
            </a:custGeom>
            <a:solidFill>
              <a:schemeClr val="tx2">
                <a:lumMod val="75000"/>
                <a:lumOff val="25000"/>
              </a:schemeClr>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sz="2250"/>
            </a:p>
          </p:txBody>
        </p:sp>
      </p:grpSp>
      <p:pic>
        <p:nvPicPr>
          <p:cNvPr id="40" name="Image 39">
            <a:extLst>
              <a:ext uri="{FF2B5EF4-FFF2-40B4-BE49-F238E27FC236}">
                <a16:creationId xmlns:a16="http://schemas.microsoft.com/office/drawing/2014/main" id="{BBD2AAFD-2021-452C-8CE4-D70015E6A6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15870" y="4801697"/>
            <a:ext cx="2176130" cy="2176130"/>
          </a:xfrm>
          <a:prstGeom prst="rect">
            <a:avLst/>
          </a:prstGeom>
        </p:spPr>
      </p:pic>
    </p:spTree>
    <p:extLst>
      <p:ext uri="{BB962C8B-B14F-4D97-AF65-F5344CB8AC3E}">
        <p14:creationId xmlns:p14="http://schemas.microsoft.com/office/powerpoint/2010/main" val="3415923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2D055F-7994-4861-BE8B-FF996C47490A}"/>
              </a:ext>
            </a:extLst>
          </p:cNvPr>
          <p:cNvSpPr>
            <a:spLocks noGrp="1"/>
          </p:cNvSpPr>
          <p:nvPr>
            <p:ph type="title"/>
          </p:nvPr>
        </p:nvSpPr>
        <p:spPr>
          <a:xfrm>
            <a:off x="796583" y="210743"/>
            <a:ext cx="10515600" cy="836258"/>
          </a:xfrm>
        </p:spPr>
        <p:txBody>
          <a:bodyPr>
            <a:normAutofit fontScale="90000"/>
          </a:bodyPr>
          <a:lstStyle/>
          <a:p>
            <a:pPr algn="l" defTabSz="914400"/>
            <a:r>
              <a:rPr lang="fr-FR" sz="4800" dirty="0"/>
              <a:t>Réponses aux attentes exprimés sur ces sujets</a:t>
            </a:r>
            <a:endParaRPr lang="fr-FR" sz="4800" b="1" kern="10" dirty="0">
              <a:ln w="9525">
                <a:noFill/>
                <a:round/>
                <a:headEnd/>
                <a:tailEnd/>
              </a:ln>
              <a:solidFill>
                <a:srgbClr val="0070C0"/>
              </a:solidFill>
              <a:latin typeface="Arial Narrow"/>
              <a:ea typeface="+mn-ea"/>
              <a:cs typeface="+mn-cs"/>
            </a:endParaRPr>
          </a:p>
        </p:txBody>
      </p:sp>
      <p:sp>
        <p:nvSpPr>
          <p:cNvPr id="3" name="Espace réservé du contenu 2">
            <a:extLst>
              <a:ext uri="{FF2B5EF4-FFF2-40B4-BE49-F238E27FC236}">
                <a16:creationId xmlns:a16="http://schemas.microsoft.com/office/drawing/2014/main" id="{D7427BC9-F343-40B2-A931-0B8F27A60E35}"/>
              </a:ext>
            </a:extLst>
          </p:cNvPr>
          <p:cNvSpPr>
            <a:spLocks noGrp="1"/>
          </p:cNvSpPr>
          <p:nvPr>
            <p:ph idx="1"/>
          </p:nvPr>
        </p:nvSpPr>
        <p:spPr>
          <a:xfrm>
            <a:off x="733425" y="1245725"/>
            <a:ext cx="10409027" cy="4565274"/>
          </a:xfrm>
        </p:spPr>
        <p:txBody>
          <a:bodyPr>
            <a:normAutofit lnSpcReduction="10000"/>
          </a:bodyPr>
          <a:lstStyle/>
          <a:p>
            <a:pPr marL="742950" indent="-742950">
              <a:spcAft>
                <a:spcPts val="600"/>
              </a:spcAft>
              <a:buFont typeface="+mj-lt"/>
              <a:buAutoNum type="arabicPeriod"/>
            </a:pPr>
            <a:r>
              <a:rPr lang="fr-FR" sz="3200" dirty="0"/>
              <a:t>Dernières mises à jour sur l’honorabilité et la CEE</a:t>
            </a:r>
          </a:p>
          <a:p>
            <a:pPr marL="742950" indent="-742950">
              <a:spcAft>
                <a:spcPts val="600"/>
              </a:spcAft>
              <a:buFont typeface="+mj-lt"/>
              <a:buAutoNum type="arabicPeriod"/>
            </a:pPr>
            <a:r>
              <a:rPr lang="fr-FR" sz="3200" dirty="0"/>
              <a:t>Bien comprendre la CEE</a:t>
            </a:r>
          </a:p>
          <a:p>
            <a:pPr marL="742950" indent="-742950">
              <a:spcAft>
                <a:spcPts val="600"/>
              </a:spcAft>
              <a:buFont typeface="+mj-lt"/>
              <a:buAutoNum type="arabicPeriod"/>
            </a:pPr>
            <a:r>
              <a:rPr lang="fr-FR" sz="3200" dirty="0"/>
              <a:t>Indemnités CEE</a:t>
            </a:r>
          </a:p>
          <a:p>
            <a:pPr marL="742950" indent="-742950">
              <a:spcAft>
                <a:spcPts val="600"/>
              </a:spcAft>
              <a:buFont typeface="+mj-lt"/>
              <a:buAutoNum type="arabicPeriod"/>
            </a:pPr>
            <a:r>
              <a:rPr lang="fr-FR" sz="3200" dirty="0"/>
              <a:t>Utilité CEE</a:t>
            </a:r>
          </a:p>
          <a:p>
            <a:pPr marL="742950" indent="-742950">
              <a:spcAft>
                <a:spcPts val="600"/>
              </a:spcAft>
              <a:buFont typeface="+mj-lt"/>
              <a:buAutoNum type="arabicPeriod"/>
            </a:pPr>
            <a:r>
              <a:rPr lang="fr-FR" sz="3200" dirty="0"/>
              <a:t>Contacts CEE</a:t>
            </a:r>
          </a:p>
          <a:p>
            <a:pPr marL="742950" indent="-742950">
              <a:spcAft>
                <a:spcPts val="600"/>
              </a:spcAft>
              <a:buFont typeface="+mj-lt"/>
              <a:buAutoNum type="arabicPeriod"/>
            </a:pPr>
            <a:r>
              <a:rPr lang="fr-FR" sz="3200" dirty="0"/>
              <a:t>Inscriptions des CEE à la CPS et DSFE</a:t>
            </a:r>
          </a:p>
          <a:p>
            <a:pPr marL="742950" indent="-742950">
              <a:spcAft>
                <a:spcPts val="600"/>
              </a:spcAft>
              <a:buFont typeface="+mj-lt"/>
              <a:buAutoNum type="arabicPeriod"/>
            </a:pPr>
            <a:r>
              <a:rPr lang="fr-FR" sz="3200" dirty="0"/>
              <a:t>Majorations CEE sur les jours non ouvrables</a:t>
            </a:r>
            <a:endParaRPr lang="fr-FR" sz="3900" b="1" dirty="0"/>
          </a:p>
          <a:p>
            <a:endParaRPr lang="fr-FR" sz="2900" dirty="0"/>
          </a:p>
          <a:p>
            <a:endParaRPr lang="fr-FR" dirty="0"/>
          </a:p>
        </p:txBody>
      </p:sp>
      <p:sp>
        <p:nvSpPr>
          <p:cNvPr id="5" name="Espace réservé du numéro de diapositive 4"/>
          <p:cNvSpPr>
            <a:spLocks noGrp="1"/>
          </p:cNvSpPr>
          <p:nvPr>
            <p:ph type="sldNum" sz="quarter" idx="12"/>
          </p:nvPr>
        </p:nvSpPr>
        <p:spPr/>
        <p:txBody>
          <a:bodyPr/>
          <a:lstStyle/>
          <a:p>
            <a:fld id="{B6B12B96-6341-421C-A6B1-E61E6DA88DA3}" type="slidenum">
              <a:rPr lang="fr-FR" smtClean="0"/>
              <a:pPr/>
              <a:t>4</a:t>
            </a:fld>
            <a:endParaRPr lang="fr-FR"/>
          </a:p>
        </p:txBody>
      </p:sp>
      <p:sp>
        <p:nvSpPr>
          <p:cNvPr id="7" name="Rectangle 6">
            <a:extLst>
              <a:ext uri="{FF2B5EF4-FFF2-40B4-BE49-F238E27FC236}">
                <a16:creationId xmlns:a16="http://schemas.microsoft.com/office/drawing/2014/main" id="{BBD8FFDC-F4DB-438D-9A7E-1AD748C76402}"/>
              </a:ext>
            </a:extLst>
          </p:cNvPr>
          <p:cNvSpPr/>
          <p:nvPr/>
        </p:nvSpPr>
        <p:spPr>
          <a:xfrm flipV="1">
            <a:off x="879817" y="880532"/>
            <a:ext cx="10262635" cy="4578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pic>
        <p:nvPicPr>
          <p:cNvPr id="9" name="Image 8" descr="Logo_DJS_Header-2.png">
            <a:extLst>
              <a:ext uri="{FF2B5EF4-FFF2-40B4-BE49-F238E27FC236}">
                <a16:creationId xmlns:a16="http://schemas.microsoft.com/office/drawing/2014/main" id="{1512BF9C-0735-48D8-9550-16093C8C56E1}"/>
              </a:ext>
            </a:extLst>
          </p:cNvPr>
          <p:cNvPicPr/>
          <p:nvPr/>
        </p:nvPicPr>
        <p:blipFill>
          <a:blip r:embed="rId3" cstate="print"/>
          <a:stretch>
            <a:fillRect/>
          </a:stretch>
        </p:blipFill>
        <p:spPr>
          <a:xfrm>
            <a:off x="11142453" y="210742"/>
            <a:ext cx="879894" cy="365125"/>
          </a:xfrm>
          <a:prstGeom prst="rect">
            <a:avLst/>
          </a:prstGeom>
        </p:spPr>
      </p:pic>
    </p:spTree>
    <p:extLst>
      <p:ext uri="{BB962C8B-B14F-4D97-AF65-F5344CB8AC3E}">
        <p14:creationId xmlns:p14="http://schemas.microsoft.com/office/powerpoint/2010/main" val="1184023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FAEEB1-2A13-480C-B3A3-8384B265810B}"/>
              </a:ext>
            </a:extLst>
          </p:cNvPr>
          <p:cNvSpPr>
            <a:spLocks noGrp="1"/>
          </p:cNvSpPr>
          <p:nvPr>
            <p:ph type="ctrTitle"/>
          </p:nvPr>
        </p:nvSpPr>
        <p:spPr>
          <a:xfrm>
            <a:off x="220717" y="2462100"/>
            <a:ext cx="11207120" cy="2491785"/>
          </a:xfrm>
        </p:spPr>
        <p:txBody>
          <a:bodyPr>
            <a:noAutofit/>
          </a:bodyPr>
          <a:lstStyle/>
          <a:p>
            <a:pPr defTabSz="914400"/>
            <a:r>
              <a:rPr lang="fr-FR" sz="7200" b="1" kern="10" dirty="0">
                <a:ln w="9525">
                  <a:noFill/>
                  <a:round/>
                  <a:headEnd/>
                  <a:tailEnd/>
                </a:ln>
                <a:solidFill>
                  <a:srgbClr val="0070C0"/>
                </a:solidFill>
                <a:latin typeface="Arial Narrow"/>
                <a:ea typeface="+mn-ea"/>
                <a:cs typeface="+mn-cs"/>
              </a:rPr>
              <a:t>1) L’honorabilité du personnel en CVL</a:t>
            </a:r>
          </a:p>
        </p:txBody>
      </p:sp>
      <p:pic>
        <p:nvPicPr>
          <p:cNvPr id="4" name="Image 3">
            <a:extLst>
              <a:ext uri="{FF2B5EF4-FFF2-40B4-BE49-F238E27FC236}">
                <a16:creationId xmlns:a16="http://schemas.microsoft.com/office/drawing/2014/main" id="{A83E15BE-AD04-4FC4-97BC-4BBC024F1ADE}"/>
              </a:ext>
            </a:extLst>
          </p:cNvPr>
          <p:cNvPicPr/>
          <p:nvPr/>
        </p:nvPicPr>
        <p:blipFill>
          <a:blip r:embed="rId3" cstate="print">
            <a:clrChange>
              <a:clrFrom>
                <a:srgbClr val="FFFFFF"/>
              </a:clrFrom>
              <a:clrTo>
                <a:srgbClr val="FFFFFF">
                  <a:alpha val="0"/>
                </a:srgbClr>
              </a:clrTo>
            </a:clrChange>
          </a:blip>
          <a:srcRect/>
          <a:stretch>
            <a:fillRect/>
          </a:stretch>
        </p:blipFill>
        <p:spPr bwMode="auto">
          <a:xfrm>
            <a:off x="767850" y="86966"/>
            <a:ext cx="1437109" cy="1385120"/>
          </a:xfrm>
          <a:prstGeom prst="rect">
            <a:avLst/>
          </a:prstGeom>
          <a:noFill/>
          <a:ln w="9525">
            <a:noFill/>
            <a:miter lim="800000"/>
            <a:headEnd/>
            <a:tailEnd/>
          </a:ln>
        </p:spPr>
      </p:pic>
      <p:pic>
        <p:nvPicPr>
          <p:cNvPr id="5" name="Image 4" descr="Logo_DJS_Header-2.png">
            <a:extLst>
              <a:ext uri="{FF2B5EF4-FFF2-40B4-BE49-F238E27FC236}">
                <a16:creationId xmlns:a16="http://schemas.microsoft.com/office/drawing/2014/main" id="{3A7D4E12-65A8-4219-8693-30CB94E938B9}"/>
              </a:ext>
            </a:extLst>
          </p:cNvPr>
          <p:cNvPicPr/>
          <p:nvPr/>
        </p:nvPicPr>
        <p:blipFill>
          <a:blip r:embed="rId4" cstate="print"/>
          <a:stretch>
            <a:fillRect/>
          </a:stretch>
        </p:blipFill>
        <p:spPr>
          <a:xfrm>
            <a:off x="9884876" y="5361202"/>
            <a:ext cx="1803916" cy="908099"/>
          </a:xfrm>
          <a:prstGeom prst="rect">
            <a:avLst/>
          </a:prstGeom>
        </p:spPr>
      </p:pic>
      <p:sp>
        <p:nvSpPr>
          <p:cNvPr id="6" name="Text Box 10">
            <a:extLst>
              <a:ext uri="{FF2B5EF4-FFF2-40B4-BE49-F238E27FC236}">
                <a16:creationId xmlns:a16="http://schemas.microsoft.com/office/drawing/2014/main" id="{18B50CB9-C9EB-4B07-852E-9B14B3DDC113}"/>
              </a:ext>
            </a:extLst>
          </p:cNvPr>
          <p:cNvSpPr txBox="1">
            <a:spLocks noChangeArrowheads="1"/>
          </p:cNvSpPr>
          <p:nvPr/>
        </p:nvSpPr>
        <p:spPr bwMode="auto">
          <a:xfrm>
            <a:off x="0" y="912959"/>
            <a:ext cx="3120581" cy="15799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endParaRPr kumimoji="0" lang="fr-FR" sz="1600" i="0" u="none" strike="noStrike" cap="none" normalizeH="0" baseline="0" dirty="0">
              <a:ln>
                <a:noFill/>
              </a:ln>
              <a:solidFill>
                <a:srgbClr val="00000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fr-FR" sz="600" i="0" u="none" strike="noStrike" cap="none" normalizeH="0" baseline="0" dirty="0">
              <a:ln>
                <a:noFill/>
              </a:ln>
              <a:solidFill>
                <a:srgbClr val="000000"/>
              </a:solidFill>
              <a:effectLst/>
              <a:latin typeface="Times New Roman" pitchFamily="18" charset="0"/>
              <a:cs typeface="Times New Roman" pitchFamily="18" charset="0"/>
            </a:endParaRPr>
          </a:p>
          <a:p>
            <a:pPr lvl="0" algn="ctr" fontAlgn="base">
              <a:spcBef>
                <a:spcPct val="0"/>
              </a:spcBef>
            </a:pPr>
            <a:r>
              <a:rPr lang="fr-FR" sz="1400" dirty="0">
                <a:solidFill>
                  <a:srgbClr val="000000"/>
                </a:solidFill>
                <a:latin typeface="Times New Roman" pitchFamily="18" charset="0"/>
                <a:cs typeface="Times New Roman" pitchFamily="18" charset="0"/>
              </a:rPr>
              <a:t>MINISTERE DES SPORTS, DE LA JEUNESSE ET DE LA PREVENTION DE LA DELINQUANCE</a:t>
            </a:r>
          </a:p>
          <a:p>
            <a:pPr lvl="0" algn="ctr" fontAlgn="base">
              <a:spcBef>
                <a:spcPct val="0"/>
              </a:spcBef>
            </a:pPr>
            <a:endParaRPr kumimoji="0" lang="fr-FR" sz="1600" i="0" u="none" strike="noStrike" cap="none" normalizeH="0" baseline="0" dirty="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4216245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0429A5-392B-4C75-891D-70F334414E57}"/>
              </a:ext>
            </a:extLst>
          </p:cNvPr>
          <p:cNvSpPr>
            <a:spLocks noGrp="1"/>
          </p:cNvSpPr>
          <p:nvPr>
            <p:ph type="title"/>
          </p:nvPr>
        </p:nvSpPr>
        <p:spPr>
          <a:xfrm>
            <a:off x="609600" y="274639"/>
            <a:ext cx="10972800" cy="618740"/>
          </a:xfrm>
        </p:spPr>
        <p:txBody>
          <a:bodyPr>
            <a:noAutofit/>
          </a:bodyPr>
          <a:lstStyle/>
          <a:p>
            <a:pPr algn="l"/>
            <a:r>
              <a:rPr lang="fr-FR" sz="3600" b="1" dirty="0">
                <a:solidFill>
                  <a:srgbClr val="0070C0"/>
                </a:solidFill>
                <a:latin typeface="Arial Narrow" panose="020B0606020202030204" pitchFamily="34" charset="0"/>
              </a:rPr>
              <a:t>Vérification de l’honorabilité du personnel en </a:t>
            </a:r>
            <a:r>
              <a:rPr lang="fr-FR" sz="5400" b="1" dirty="0">
                <a:solidFill>
                  <a:srgbClr val="0070C0"/>
                </a:solidFill>
                <a:latin typeface="Arial Narrow" panose="020B0606020202030204" pitchFamily="34" charset="0"/>
              </a:rPr>
              <a:t>CVH</a:t>
            </a:r>
          </a:p>
        </p:txBody>
      </p:sp>
      <p:sp>
        <p:nvSpPr>
          <p:cNvPr id="3" name="Espace réservé du contenu 2">
            <a:extLst>
              <a:ext uri="{FF2B5EF4-FFF2-40B4-BE49-F238E27FC236}">
                <a16:creationId xmlns:a16="http://schemas.microsoft.com/office/drawing/2014/main" id="{67AE0CF0-462C-49ED-B739-3C08E7683561}"/>
              </a:ext>
            </a:extLst>
          </p:cNvPr>
          <p:cNvSpPr>
            <a:spLocks noGrp="1"/>
          </p:cNvSpPr>
          <p:nvPr>
            <p:ph idx="1"/>
          </p:nvPr>
        </p:nvSpPr>
        <p:spPr>
          <a:xfrm>
            <a:off x="609599" y="957276"/>
            <a:ext cx="11260667" cy="5626085"/>
          </a:xfrm>
        </p:spPr>
        <p:txBody>
          <a:bodyPr>
            <a:normAutofit fontScale="32500" lnSpcReduction="20000"/>
          </a:bodyPr>
          <a:lstStyle/>
          <a:p>
            <a:pPr marL="0" indent="0">
              <a:buNone/>
            </a:pPr>
            <a:endParaRPr lang="fr-FR" b="1" dirty="0"/>
          </a:p>
          <a:p>
            <a:pPr marL="0" indent="0">
              <a:buNone/>
            </a:pPr>
            <a:r>
              <a:rPr lang="fr-FR" sz="6400" b="1" dirty="0"/>
              <a:t>DÉLIBÉRATION N° 99-71 APF du 11 mai 1999 portant réglementation et contrôle des centres de vacances ou de placement de vacances avec hébergement</a:t>
            </a:r>
          </a:p>
          <a:p>
            <a:pPr marL="0" indent="0">
              <a:buNone/>
            </a:pPr>
            <a:endParaRPr lang="fr-FR" sz="6400" b="1" dirty="0"/>
          </a:p>
          <a:p>
            <a:pPr marL="0" indent="0">
              <a:lnSpc>
                <a:spcPct val="120000"/>
              </a:lnSpc>
              <a:spcBef>
                <a:spcPts val="600"/>
              </a:spcBef>
              <a:spcAft>
                <a:spcPts val="600"/>
              </a:spcAft>
              <a:buNone/>
            </a:pPr>
            <a:r>
              <a:rPr lang="fr-FR" sz="6400" b="1" dirty="0">
                <a:solidFill>
                  <a:srgbClr val="0000FF"/>
                </a:solidFill>
              </a:rPr>
              <a:t>Article 5</a:t>
            </a:r>
            <a:r>
              <a:rPr lang="fr-FR" sz="6400" dirty="0">
                <a:solidFill>
                  <a:srgbClr val="0000FF"/>
                </a:solidFill>
              </a:rPr>
              <a:t> : </a:t>
            </a:r>
            <a:r>
              <a:rPr lang="fr-FR" sz="6400" u="sng" dirty="0"/>
              <a:t>L'organisateur du centre </a:t>
            </a:r>
            <a:r>
              <a:rPr lang="fr-FR" sz="6400" dirty="0"/>
              <a:t>prend toutes les mesures nécessaires pour assurer la sécurité et la santé physique et morale des mineurs qui lui sont confiés.</a:t>
            </a:r>
          </a:p>
          <a:p>
            <a:pPr marL="0" indent="0">
              <a:lnSpc>
                <a:spcPct val="120000"/>
              </a:lnSpc>
              <a:spcBef>
                <a:spcPts val="600"/>
              </a:spcBef>
              <a:spcAft>
                <a:spcPts val="600"/>
              </a:spcAft>
              <a:buNone/>
            </a:pPr>
            <a:endParaRPr lang="fr-FR" sz="6400" dirty="0"/>
          </a:p>
          <a:p>
            <a:pPr marL="0" indent="0">
              <a:lnSpc>
                <a:spcPct val="120000"/>
              </a:lnSpc>
              <a:spcBef>
                <a:spcPts val="0"/>
              </a:spcBef>
              <a:spcAft>
                <a:spcPts val="600"/>
              </a:spcAft>
              <a:buNone/>
            </a:pPr>
            <a:r>
              <a:rPr lang="fr-FR" sz="6400" b="1" dirty="0">
                <a:solidFill>
                  <a:srgbClr val="0000FF"/>
                </a:solidFill>
              </a:rPr>
              <a:t>Article 6</a:t>
            </a:r>
            <a:r>
              <a:rPr lang="fr-FR" sz="6400" dirty="0">
                <a:solidFill>
                  <a:srgbClr val="0000FF"/>
                </a:solidFill>
              </a:rPr>
              <a:t> : </a:t>
            </a:r>
            <a:r>
              <a:rPr lang="fr-FR" sz="6400" dirty="0"/>
              <a:t>En vue de </a:t>
            </a:r>
            <a:r>
              <a:rPr lang="fr-FR" sz="6400" u="sng" dirty="0"/>
              <a:t>garantir la sécurité et la protection de la santé physique et morale des mineurs</a:t>
            </a:r>
            <a:r>
              <a:rPr lang="fr-FR" sz="6400" dirty="0"/>
              <a:t>, un contrôle de l'autorité publique est institué sur :</a:t>
            </a:r>
          </a:p>
          <a:p>
            <a:pPr marL="455613" lvl="0" indent="-182563">
              <a:lnSpc>
                <a:spcPct val="120000"/>
              </a:lnSpc>
              <a:spcBef>
                <a:spcPts val="0"/>
              </a:spcBef>
              <a:spcAft>
                <a:spcPts val="600"/>
              </a:spcAft>
            </a:pPr>
            <a:r>
              <a:rPr lang="fr-FR" sz="6400" dirty="0"/>
              <a:t>les qualifications et </a:t>
            </a:r>
            <a:r>
              <a:rPr lang="fr-FR" sz="6400" u="sng" dirty="0"/>
              <a:t>garanties présentées par les personnes physiques ou morales qui organisent, dirigent</a:t>
            </a:r>
            <a:r>
              <a:rPr lang="fr-FR" sz="6400" dirty="0"/>
              <a:t> ou apportent leur concours directement ou indirectement au fonctionnement ou à l'organisation des centres visés à l'article 1er de la présente délibération et leurs qualités au regard de l'article 24 de la présente délibération ; </a:t>
            </a:r>
          </a:p>
          <a:p>
            <a:pPr marL="455613" lvl="0" indent="-182563">
              <a:lnSpc>
                <a:spcPct val="120000"/>
              </a:lnSpc>
              <a:spcBef>
                <a:spcPts val="0"/>
              </a:spcBef>
              <a:spcAft>
                <a:spcPts val="600"/>
              </a:spcAft>
            </a:pPr>
            <a:r>
              <a:rPr lang="fr-FR" sz="6400" dirty="0"/>
              <a:t>les conditions matérielles et éducatives du fonctionnement des centres, telles qu'elles sont définies par la présente délibération et l'arrêté d'application. </a:t>
            </a:r>
            <a:endParaRPr lang="fr-FR" dirty="0"/>
          </a:p>
        </p:txBody>
      </p:sp>
      <p:pic>
        <p:nvPicPr>
          <p:cNvPr id="7" name="Image 6" descr="Logo_DJS_Header-2.png">
            <a:extLst>
              <a:ext uri="{FF2B5EF4-FFF2-40B4-BE49-F238E27FC236}">
                <a16:creationId xmlns:a16="http://schemas.microsoft.com/office/drawing/2014/main" id="{26E1D13A-88EE-4DB1-A2EF-7EAD63F6571D}"/>
              </a:ext>
            </a:extLst>
          </p:cNvPr>
          <p:cNvPicPr/>
          <p:nvPr/>
        </p:nvPicPr>
        <p:blipFill>
          <a:blip r:embed="rId3" cstate="print"/>
          <a:stretch>
            <a:fillRect/>
          </a:stretch>
        </p:blipFill>
        <p:spPr>
          <a:xfrm>
            <a:off x="11142453" y="210742"/>
            <a:ext cx="879894" cy="365125"/>
          </a:xfrm>
          <a:prstGeom prst="rect">
            <a:avLst/>
          </a:prstGeom>
        </p:spPr>
      </p:pic>
      <p:sp>
        <p:nvSpPr>
          <p:cNvPr id="8" name="Rectangle 7">
            <a:extLst>
              <a:ext uri="{FF2B5EF4-FFF2-40B4-BE49-F238E27FC236}">
                <a16:creationId xmlns:a16="http://schemas.microsoft.com/office/drawing/2014/main" id="{33F4FED1-658E-42E7-98C2-3F6926276FE1}"/>
              </a:ext>
            </a:extLst>
          </p:cNvPr>
          <p:cNvSpPr/>
          <p:nvPr/>
        </p:nvSpPr>
        <p:spPr>
          <a:xfrm>
            <a:off x="746234" y="856749"/>
            <a:ext cx="9259614" cy="457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Tree>
    <p:extLst>
      <p:ext uri="{BB962C8B-B14F-4D97-AF65-F5344CB8AC3E}">
        <p14:creationId xmlns:p14="http://schemas.microsoft.com/office/powerpoint/2010/main" val="457994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0429A5-392B-4C75-891D-70F334414E57}"/>
              </a:ext>
            </a:extLst>
          </p:cNvPr>
          <p:cNvSpPr>
            <a:spLocks noGrp="1"/>
          </p:cNvSpPr>
          <p:nvPr>
            <p:ph type="title"/>
          </p:nvPr>
        </p:nvSpPr>
        <p:spPr>
          <a:xfrm>
            <a:off x="609600" y="274639"/>
            <a:ext cx="10972800" cy="618740"/>
          </a:xfrm>
        </p:spPr>
        <p:txBody>
          <a:bodyPr>
            <a:noAutofit/>
          </a:bodyPr>
          <a:lstStyle/>
          <a:p>
            <a:pPr algn="l"/>
            <a:r>
              <a:rPr lang="fr-FR" sz="3600" b="1" dirty="0">
                <a:solidFill>
                  <a:srgbClr val="0070C0"/>
                </a:solidFill>
                <a:latin typeface="Arial Narrow" panose="020B0606020202030204" pitchFamily="34" charset="0"/>
              </a:rPr>
              <a:t>Vérification de l’honorabilité du personnel en </a:t>
            </a:r>
            <a:r>
              <a:rPr lang="fr-FR" sz="5400" b="1" dirty="0">
                <a:solidFill>
                  <a:srgbClr val="0070C0"/>
                </a:solidFill>
                <a:latin typeface="Arial Narrow" panose="020B0606020202030204" pitchFamily="34" charset="0"/>
              </a:rPr>
              <a:t>CVL</a:t>
            </a:r>
          </a:p>
        </p:txBody>
      </p:sp>
      <p:sp>
        <p:nvSpPr>
          <p:cNvPr id="3" name="Espace réservé du contenu 2">
            <a:extLst>
              <a:ext uri="{FF2B5EF4-FFF2-40B4-BE49-F238E27FC236}">
                <a16:creationId xmlns:a16="http://schemas.microsoft.com/office/drawing/2014/main" id="{67AE0CF0-462C-49ED-B739-3C08E7683561}"/>
              </a:ext>
            </a:extLst>
          </p:cNvPr>
          <p:cNvSpPr>
            <a:spLocks noGrp="1"/>
          </p:cNvSpPr>
          <p:nvPr>
            <p:ph idx="1"/>
          </p:nvPr>
        </p:nvSpPr>
        <p:spPr>
          <a:xfrm>
            <a:off x="609600" y="957276"/>
            <a:ext cx="10972800" cy="5626085"/>
          </a:xfrm>
        </p:spPr>
        <p:txBody>
          <a:bodyPr>
            <a:normAutofit fontScale="47500" lnSpcReduction="20000"/>
          </a:bodyPr>
          <a:lstStyle/>
          <a:p>
            <a:pPr marL="0" indent="0">
              <a:buNone/>
            </a:pPr>
            <a:endParaRPr lang="fr-FR" b="1" dirty="0"/>
          </a:p>
          <a:p>
            <a:pPr marL="0" indent="0">
              <a:buNone/>
            </a:pPr>
            <a:r>
              <a:rPr lang="fr-FR" sz="6400" b="1" dirty="0"/>
              <a:t>DELIBERATION n° 99-71 et 99-72 APF du 11 mai 1999 portant réglementation et contrôle des centres de loisirs sans hébergement </a:t>
            </a:r>
            <a:endParaRPr lang="fr-FR" sz="6400" dirty="0"/>
          </a:p>
          <a:p>
            <a:pPr marL="0" indent="0">
              <a:lnSpc>
                <a:spcPct val="120000"/>
              </a:lnSpc>
              <a:spcBef>
                <a:spcPts val="600"/>
              </a:spcBef>
              <a:buNone/>
            </a:pPr>
            <a:endParaRPr lang="fr-FR" sz="6400" b="1" dirty="0">
              <a:solidFill>
                <a:srgbClr val="0000FF"/>
              </a:solidFill>
            </a:endParaRPr>
          </a:p>
          <a:p>
            <a:pPr marL="0" indent="0">
              <a:lnSpc>
                <a:spcPct val="120000"/>
              </a:lnSpc>
              <a:spcBef>
                <a:spcPts val="600"/>
              </a:spcBef>
              <a:buNone/>
            </a:pPr>
            <a:r>
              <a:rPr lang="fr-FR" sz="6400" b="1" dirty="0">
                <a:solidFill>
                  <a:srgbClr val="0000FF"/>
                </a:solidFill>
              </a:rPr>
              <a:t>Article 6</a:t>
            </a:r>
            <a:r>
              <a:rPr lang="fr-FR" sz="6400" dirty="0">
                <a:solidFill>
                  <a:srgbClr val="0000FF"/>
                </a:solidFill>
              </a:rPr>
              <a:t> </a:t>
            </a:r>
            <a:r>
              <a:rPr lang="fr-FR" sz="6400" b="1" dirty="0">
                <a:solidFill>
                  <a:srgbClr val="0000FF"/>
                </a:solidFill>
              </a:rPr>
              <a:t>et 24</a:t>
            </a:r>
            <a:r>
              <a:rPr lang="fr-FR" sz="6400" dirty="0">
                <a:solidFill>
                  <a:srgbClr val="0000FF"/>
                </a:solidFill>
              </a:rPr>
              <a:t> : </a:t>
            </a:r>
            <a:r>
              <a:rPr lang="fr-FR" sz="6400" dirty="0"/>
              <a:t>Nul ne peut participer à l'organisation, à l'encadrement ou à la direction d'un centre de loisirs sans hébergement : </a:t>
            </a:r>
          </a:p>
          <a:p>
            <a:pPr marL="355600" indent="-177800">
              <a:lnSpc>
                <a:spcPct val="120000"/>
              </a:lnSpc>
              <a:spcBef>
                <a:spcPts val="600"/>
              </a:spcBef>
            </a:pPr>
            <a:r>
              <a:rPr lang="fr-FR" sz="6400" dirty="0"/>
              <a:t>s'il a été </a:t>
            </a:r>
            <a:r>
              <a:rPr lang="fr-FR" sz="6400" u="sng" dirty="0"/>
              <a:t>condamné pour manquement à la probité ou aux mœurs </a:t>
            </a:r>
            <a:r>
              <a:rPr lang="fr-FR" sz="6400" dirty="0"/>
              <a:t>; </a:t>
            </a:r>
          </a:p>
          <a:p>
            <a:pPr marL="355600" indent="-177800">
              <a:lnSpc>
                <a:spcPct val="120000"/>
              </a:lnSpc>
              <a:spcBef>
                <a:spcPts val="600"/>
              </a:spcBef>
            </a:pPr>
            <a:r>
              <a:rPr lang="fr-FR" sz="6400" dirty="0"/>
              <a:t>s'il </a:t>
            </a:r>
            <a:r>
              <a:rPr lang="fr-FR" sz="6400" u="sng" dirty="0"/>
              <a:t>est frappé de l'interdiction de participer </a:t>
            </a:r>
            <a:r>
              <a:rPr lang="fr-FR" sz="6400" dirty="0"/>
              <a:t>à l'encadrement d'institutions ou d'organismes de vacances et de loisirs pour les mineurs. </a:t>
            </a:r>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endParaRPr lang="fr-FR" dirty="0"/>
          </a:p>
        </p:txBody>
      </p:sp>
      <p:pic>
        <p:nvPicPr>
          <p:cNvPr id="7" name="Image 6" descr="Logo_DJS_Header-2.png">
            <a:extLst>
              <a:ext uri="{FF2B5EF4-FFF2-40B4-BE49-F238E27FC236}">
                <a16:creationId xmlns:a16="http://schemas.microsoft.com/office/drawing/2014/main" id="{26E1D13A-88EE-4DB1-A2EF-7EAD63F6571D}"/>
              </a:ext>
            </a:extLst>
          </p:cNvPr>
          <p:cNvPicPr/>
          <p:nvPr/>
        </p:nvPicPr>
        <p:blipFill>
          <a:blip r:embed="rId3" cstate="print"/>
          <a:stretch>
            <a:fillRect/>
          </a:stretch>
        </p:blipFill>
        <p:spPr>
          <a:xfrm>
            <a:off x="11142453" y="210742"/>
            <a:ext cx="879894" cy="365125"/>
          </a:xfrm>
          <a:prstGeom prst="rect">
            <a:avLst/>
          </a:prstGeom>
        </p:spPr>
      </p:pic>
      <p:sp>
        <p:nvSpPr>
          <p:cNvPr id="8" name="Rectangle 7">
            <a:extLst>
              <a:ext uri="{FF2B5EF4-FFF2-40B4-BE49-F238E27FC236}">
                <a16:creationId xmlns:a16="http://schemas.microsoft.com/office/drawing/2014/main" id="{33F4FED1-658E-42E7-98C2-3F6926276FE1}"/>
              </a:ext>
            </a:extLst>
          </p:cNvPr>
          <p:cNvSpPr/>
          <p:nvPr/>
        </p:nvSpPr>
        <p:spPr>
          <a:xfrm>
            <a:off x="788276" y="893377"/>
            <a:ext cx="9101958" cy="457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Tree>
    <p:extLst>
      <p:ext uri="{BB962C8B-B14F-4D97-AF65-F5344CB8AC3E}">
        <p14:creationId xmlns:p14="http://schemas.microsoft.com/office/powerpoint/2010/main" val="3335976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3C7F19B1-D8BF-4175-BA71-22EA3EEF2714}"/>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651384" y="1"/>
            <a:ext cx="4974283" cy="69342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6CC03420-3BE3-4EBA-A8CA-B967A8A5E66C}"/>
              </a:ext>
            </a:extLst>
          </p:cNvPr>
          <p:cNvSpPr/>
          <p:nvPr/>
        </p:nvSpPr>
        <p:spPr>
          <a:xfrm>
            <a:off x="935421" y="788708"/>
            <a:ext cx="3121572" cy="457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7" name="Rectangle 6">
            <a:extLst>
              <a:ext uri="{FF2B5EF4-FFF2-40B4-BE49-F238E27FC236}">
                <a16:creationId xmlns:a16="http://schemas.microsoft.com/office/drawing/2014/main" id="{C12CADCA-6FE4-4D91-B2DE-D2E5EDE58573}"/>
              </a:ext>
            </a:extLst>
          </p:cNvPr>
          <p:cNvSpPr/>
          <p:nvPr/>
        </p:nvSpPr>
        <p:spPr>
          <a:xfrm flipV="1">
            <a:off x="935421" y="1479372"/>
            <a:ext cx="3121572" cy="457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8" name="Titre 7">
            <a:extLst>
              <a:ext uri="{FF2B5EF4-FFF2-40B4-BE49-F238E27FC236}">
                <a16:creationId xmlns:a16="http://schemas.microsoft.com/office/drawing/2014/main" id="{BFC45DF2-F646-4EA2-8D41-B70E8C4834F6}"/>
              </a:ext>
            </a:extLst>
          </p:cNvPr>
          <p:cNvSpPr>
            <a:spLocks noGrp="1"/>
          </p:cNvSpPr>
          <p:nvPr>
            <p:ph type="title"/>
          </p:nvPr>
        </p:nvSpPr>
        <p:spPr>
          <a:xfrm>
            <a:off x="609600" y="274639"/>
            <a:ext cx="3720662" cy="1325562"/>
          </a:xfrm>
        </p:spPr>
        <p:txBody>
          <a:bodyPr>
            <a:normAutofit fontScale="90000"/>
          </a:bodyPr>
          <a:lstStyle/>
          <a:p>
            <a:r>
              <a:rPr lang="fr-FR" sz="4400" dirty="0"/>
              <a:t>Les bulletins du casier judiciaire </a:t>
            </a:r>
          </a:p>
        </p:txBody>
      </p:sp>
      <p:sp>
        <p:nvSpPr>
          <p:cNvPr id="10" name="Espace réservé du contenu 9">
            <a:extLst>
              <a:ext uri="{FF2B5EF4-FFF2-40B4-BE49-F238E27FC236}">
                <a16:creationId xmlns:a16="http://schemas.microsoft.com/office/drawing/2014/main" id="{26A89BC7-EFAB-477E-BCCB-6E212D117B54}"/>
              </a:ext>
            </a:extLst>
          </p:cNvPr>
          <p:cNvSpPr>
            <a:spLocks noGrp="1"/>
          </p:cNvSpPr>
          <p:nvPr>
            <p:ph sz="half" idx="1"/>
          </p:nvPr>
        </p:nvSpPr>
        <p:spPr>
          <a:xfrm>
            <a:off x="324091" y="1797269"/>
            <a:ext cx="4006171" cy="2014309"/>
          </a:xfrm>
        </p:spPr>
        <p:txBody>
          <a:bodyPr>
            <a:normAutofit lnSpcReduction="10000"/>
          </a:bodyPr>
          <a:lstStyle/>
          <a:p>
            <a:r>
              <a:rPr lang="fr-FR" dirty="0"/>
              <a:t>Bulletin n°1 : B1</a:t>
            </a:r>
          </a:p>
          <a:p>
            <a:r>
              <a:rPr lang="fr-FR" dirty="0"/>
              <a:t>Bulletin n°2 : B2</a:t>
            </a:r>
          </a:p>
          <a:p>
            <a:r>
              <a:rPr lang="fr-FR" dirty="0"/>
              <a:t>Bulletin n°3 : B3</a:t>
            </a:r>
          </a:p>
        </p:txBody>
      </p:sp>
    </p:spTree>
    <p:extLst>
      <p:ext uri="{BB962C8B-B14F-4D97-AF65-F5344CB8AC3E}">
        <p14:creationId xmlns:p14="http://schemas.microsoft.com/office/powerpoint/2010/main" val="38334668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BCE449-220D-4B6E-8B2A-A2BC19C98F04}"/>
              </a:ext>
            </a:extLst>
          </p:cNvPr>
          <p:cNvSpPr>
            <a:spLocks noGrp="1"/>
          </p:cNvSpPr>
          <p:nvPr>
            <p:ph type="title"/>
          </p:nvPr>
        </p:nvSpPr>
        <p:spPr>
          <a:xfrm>
            <a:off x="609600" y="274639"/>
            <a:ext cx="10972800" cy="986602"/>
          </a:xfrm>
        </p:spPr>
        <p:txBody>
          <a:bodyPr>
            <a:normAutofit/>
          </a:bodyPr>
          <a:lstStyle/>
          <a:p>
            <a:r>
              <a:rPr lang="fr-FR" sz="4800" b="1" dirty="0">
                <a:solidFill>
                  <a:schemeClr val="accent1"/>
                </a:solidFill>
                <a:latin typeface="Arial Narrow" panose="020B0606020202030204" pitchFamily="34" charset="0"/>
              </a:rPr>
              <a:t>Vérification du B2 par la DJS</a:t>
            </a:r>
          </a:p>
        </p:txBody>
      </p:sp>
      <p:sp>
        <p:nvSpPr>
          <p:cNvPr id="3" name="Espace réservé du contenu 2">
            <a:extLst>
              <a:ext uri="{FF2B5EF4-FFF2-40B4-BE49-F238E27FC236}">
                <a16:creationId xmlns:a16="http://schemas.microsoft.com/office/drawing/2014/main" id="{839FD299-98D2-49B1-855B-D5A7227A6CFB}"/>
              </a:ext>
            </a:extLst>
          </p:cNvPr>
          <p:cNvSpPr>
            <a:spLocks noGrp="1"/>
          </p:cNvSpPr>
          <p:nvPr>
            <p:ph idx="1"/>
          </p:nvPr>
        </p:nvSpPr>
        <p:spPr>
          <a:xfrm>
            <a:off x="381000" y="1639614"/>
            <a:ext cx="11811000" cy="5007644"/>
          </a:xfrm>
        </p:spPr>
        <p:txBody>
          <a:bodyPr>
            <a:normAutofit fontScale="25000" lnSpcReduction="20000"/>
          </a:bodyPr>
          <a:lstStyle/>
          <a:p>
            <a:pPr marL="0" indent="0">
              <a:spcBef>
                <a:spcPts val="600"/>
              </a:spcBef>
              <a:spcAft>
                <a:spcPts val="600"/>
              </a:spcAft>
              <a:buNone/>
            </a:pPr>
            <a:r>
              <a:rPr lang="fr-FR" sz="12800" b="1" dirty="0"/>
              <a:t>Un (1) mois avant et au plus tard, 8 jours avant l’ouverture du centre, </a:t>
            </a:r>
            <a:r>
              <a:rPr lang="fr-FR" sz="12800" dirty="0"/>
              <a:t>l’association ou le.la </a:t>
            </a:r>
            <a:r>
              <a:rPr lang="fr-FR" sz="12800" dirty="0" err="1"/>
              <a:t>directeur.trice</a:t>
            </a:r>
            <a:r>
              <a:rPr lang="fr-FR" sz="12800" dirty="0"/>
              <a:t> transmet à la DJS la liste de l’ensemble du personnel recruté</a:t>
            </a:r>
            <a:r>
              <a:rPr lang="fr-FR" sz="12800" dirty="0">
                <a:solidFill>
                  <a:srgbClr val="006600"/>
                </a:solidFill>
              </a:rPr>
              <a:t>*</a:t>
            </a:r>
            <a:r>
              <a:rPr lang="fr-FR" sz="12800" dirty="0"/>
              <a:t> qui comprend : </a:t>
            </a:r>
            <a:r>
              <a:rPr lang="fr-FR" sz="12800" b="1" dirty="0"/>
              <a:t>	</a:t>
            </a:r>
          </a:p>
          <a:p>
            <a:r>
              <a:rPr lang="fr-FR" sz="12800" dirty="0"/>
              <a:t>Le nom, le </a:t>
            </a:r>
            <a:r>
              <a:rPr lang="fr-FR" sz="12800" u="sng" dirty="0"/>
              <a:t>1er prénom </a:t>
            </a:r>
            <a:r>
              <a:rPr lang="fr-FR" sz="12800" dirty="0"/>
              <a:t>et le sexe figurant sur la carte d’identité ou l’acte de naissance de l’intéressé(e) ;</a:t>
            </a:r>
          </a:p>
          <a:p>
            <a:r>
              <a:rPr lang="fr-FR" sz="12800" dirty="0"/>
              <a:t>Sa date et son lieu de naissance</a:t>
            </a:r>
            <a:r>
              <a:rPr lang="fr-FR" sz="12800" dirty="0">
                <a:solidFill>
                  <a:srgbClr val="006600"/>
                </a:solidFill>
              </a:rPr>
              <a:t>¤</a:t>
            </a:r>
            <a:r>
              <a:rPr lang="fr-FR" sz="12800" dirty="0"/>
              <a:t>.  </a:t>
            </a:r>
            <a:endParaRPr lang="fr-FR" sz="12800" b="1" dirty="0"/>
          </a:p>
          <a:p>
            <a:pPr marL="0" indent="0">
              <a:lnSpc>
                <a:spcPct val="120000"/>
              </a:lnSpc>
              <a:spcAft>
                <a:spcPts val="300"/>
              </a:spcAft>
              <a:buNone/>
            </a:pPr>
            <a:r>
              <a:rPr lang="fr-FR" sz="10000" dirty="0">
                <a:solidFill>
                  <a:srgbClr val="006600"/>
                </a:solidFill>
              </a:rPr>
              <a:t>* La liste du personnel est rattachée à chaque centre. </a:t>
            </a:r>
          </a:p>
          <a:p>
            <a:pPr marL="0" indent="0">
              <a:lnSpc>
                <a:spcPct val="120000"/>
              </a:lnSpc>
              <a:spcAft>
                <a:spcPts val="300"/>
              </a:spcAft>
              <a:buNone/>
            </a:pPr>
            <a:r>
              <a:rPr lang="fr-FR" sz="10000" dirty="0">
                <a:solidFill>
                  <a:srgbClr val="006600"/>
                </a:solidFill>
              </a:rPr>
              <a:t>¤ En cas de rejet par le Bureau national du casier judiciaire (BNCJ) de Nantes pour identité non applicable, </a:t>
            </a:r>
            <a:r>
              <a:rPr lang="fr-FR" sz="10000" u="sng" dirty="0">
                <a:solidFill>
                  <a:srgbClr val="006600"/>
                </a:solidFill>
              </a:rPr>
              <a:t>l’organisateur devra exiger de l’intéressé(e) la fourniture de son B3</a:t>
            </a:r>
            <a:r>
              <a:rPr lang="fr-FR" sz="10000" dirty="0">
                <a:solidFill>
                  <a:srgbClr val="006600"/>
                </a:solidFill>
              </a:rPr>
              <a:t>.</a:t>
            </a:r>
          </a:p>
          <a:p>
            <a:pPr marL="0" indent="0">
              <a:buNone/>
            </a:pPr>
            <a:endParaRPr lang="fr-FR" sz="4400" u="sng" dirty="0"/>
          </a:p>
          <a:p>
            <a:pPr marL="0" indent="0">
              <a:buNone/>
            </a:pPr>
            <a:r>
              <a:rPr lang="fr-FR" sz="9600" u="sng" dirty="0"/>
              <a:t>Particularité</a:t>
            </a:r>
            <a:r>
              <a:rPr lang="fr-FR" sz="9600" dirty="0"/>
              <a:t> : La commande pour une personne </a:t>
            </a:r>
            <a:r>
              <a:rPr lang="fr-FR" sz="9600" dirty="0" err="1"/>
              <a:t>né.e</a:t>
            </a:r>
            <a:r>
              <a:rPr lang="fr-FR" sz="9600" dirty="0"/>
              <a:t> en Nouvelle Calédonie,  fournir l’acte de naissance à la DJS qui passera commande auprès du tribunal.</a:t>
            </a:r>
            <a:endParaRPr lang="fr-FR" sz="19200" b="1" u="sng" dirty="0"/>
          </a:p>
          <a:p>
            <a:endParaRPr lang="fr-FR" dirty="0"/>
          </a:p>
        </p:txBody>
      </p:sp>
      <p:sp>
        <p:nvSpPr>
          <p:cNvPr id="4" name="Rectangle 3">
            <a:extLst>
              <a:ext uri="{FF2B5EF4-FFF2-40B4-BE49-F238E27FC236}">
                <a16:creationId xmlns:a16="http://schemas.microsoft.com/office/drawing/2014/main" id="{0A4C8132-2966-491D-9C21-4E2C616A97EE}"/>
              </a:ext>
            </a:extLst>
          </p:cNvPr>
          <p:cNvSpPr/>
          <p:nvPr/>
        </p:nvSpPr>
        <p:spPr>
          <a:xfrm>
            <a:off x="2701159" y="1103586"/>
            <a:ext cx="6873766" cy="5255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pic>
        <p:nvPicPr>
          <p:cNvPr id="6" name="Image 5" descr="Logo_DJS_Header-2.png">
            <a:extLst>
              <a:ext uri="{FF2B5EF4-FFF2-40B4-BE49-F238E27FC236}">
                <a16:creationId xmlns:a16="http://schemas.microsoft.com/office/drawing/2014/main" id="{F021212D-67C9-41A0-B888-744874305DBF}"/>
              </a:ext>
            </a:extLst>
          </p:cNvPr>
          <p:cNvPicPr/>
          <p:nvPr/>
        </p:nvPicPr>
        <p:blipFill>
          <a:blip r:embed="rId3" cstate="print"/>
          <a:stretch>
            <a:fillRect/>
          </a:stretch>
        </p:blipFill>
        <p:spPr>
          <a:xfrm>
            <a:off x="11142453" y="210742"/>
            <a:ext cx="879894" cy="365125"/>
          </a:xfrm>
          <a:prstGeom prst="rect">
            <a:avLst/>
          </a:prstGeom>
        </p:spPr>
      </p:pic>
    </p:spTree>
    <p:extLst>
      <p:ext uri="{BB962C8B-B14F-4D97-AF65-F5344CB8AC3E}">
        <p14:creationId xmlns:p14="http://schemas.microsoft.com/office/powerpoint/2010/main" val="2715754023"/>
      </p:ext>
    </p:extLst>
  </p:cSld>
  <p:clrMapOvr>
    <a:masterClrMapping/>
  </p:clrMapOvr>
</p:sld>
</file>

<file path=ppt/theme/theme1.xml><?xml version="1.0" encoding="utf-8"?>
<a:theme xmlns:a="http://schemas.openxmlformats.org/drawingml/2006/main" name="Jeunesse diapo info co janvier 202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Jeunesse diapo info co janvier 2020</Template>
  <TotalTime>5453</TotalTime>
  <Words>3325</Words>
  <Application>Microsoft Office PowerPoint</Application>
  <PresentationFormat>Grand écran</PresentationFormat>
  <Paragraphs>314</Paragraphs>
  <Slides>32</Slides>
  <Notes>32</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32</vt:i4>
      </vt:variant>
    </vt:vector>
  </HeadingPairs>
  <TitlesOfParts>
    <vt:vector size="41" baseType="lpstr">
      <vt:lpstr>ＭＳ Ｐゴシック</vt:lpstr>
      <vt:lpstr>Arial</vt:lpstr>
      <vt:lpstr>Arial Narrow</vt:lpstr>
      <vt:lpstr>Calibri</vt:lpstr>
      <vt:lpstr>Calibri Light</vt:lpstr>
      <vt:lpstr>Courier New</vt:lpstr>
      <vt:lpstr>Times New Roman</vt:lpstr>
      <vt:lpstr>Wingdings</vt:lpstr>
      <vt:lpstr>Jeunesse diapo info co janvier 2020</vt:lpstr>
      <vt:lpstr> Les RDV des CVL  16 juin 2023 – Amphithéâtre de l’IJSPF</vt:lpstr>
      <vt:lpstr>Présentée par :</vt:lpstr>
      <vt:lpstr>Objectifs de la réunion :</vt:lpstr>
      <vt:lpstr>Réponses aux attentes exprimés sur ces sujets</vt:lpstr>
      <vt:lpstr>1) L’honorabilité du personnel en CVL</vt:lpstr>
      <vt:lpstr>Vérification de l’honorabilité du personnel en CVH</vt:lpstr>
      <vt:lpstr>Vérification de l’honorabilité du personnel en CVL</vt:lpstr>
      <vt:lpstr>Les bulletins du casier judiciaire </vt:lpstr>
      <vt:lpstr>Vérification du B2 par la DJS</vt:lpstr>
      <vt:lpstr>Vérification du B3 par l’organisateur CVL</vt:lpstr>
      <vt:lpstr>En cas de B2 et B3 entachés</vt:lpstr>
      <vt:lpstr>Avez-vous des questions ?</vt:lpstr>
      <vt:lpstr>2) La Convention d’Engagement Educatif (CEE) </vt:lpstr>
      <vt:lpstr>Contexte, motif et utilité de la CEE ? </vt:lpstr>
      <vt:lpstr> Personnes morales concernées (art 1er de la LP 2014-19) </vt:lpstr>
      <vt:lpstr>Personnes physiques concernées (art 1er de la LP 2014-19)</vt:lpstr>
      <vt:lpstr>Déclaration des titulaires de la CEE à la CPS</vt:lpstr>
      <vt:lpstr>A l’année  : 90 jours par an au plus</vt:lpstr>
      <vt:lpstr>Présentation PowerPoint</vt:lpstr>
      <vt:lpstr>Présentation PowerPoint</vt:lpstr>
      <vt:lpstr>Exemple de planning de repos hebdomadaire du personnel d’encadrement  pour un CVH de 21 jours accueillant 72 mineurs de 6 à 12 ans avec un animateur volant</vt:lpstr>
      <vt:lpstr>CALCUL DE L’INDEMNITE JOURNALIERE</vt:lpstr>
      <vt:lpstr>Montant minimal - des indemnités versées au titulaire CEE - du coût pour l’organisateur pour 1 titulaire CEE</vt:lpstr>
      <vt:lpstr>Présentation PowerPoint</vt:lpstr>
      <vt:lpstr>Outil : Le formulaire de la CEE</vt:lpstr>
      <vt:lpstr>SITE DJS</vt:lpstr>
      <vt:lpstr>Contacts CVL</vt:lpstr>
      <vt:lpstr>Contacts CPS</vt:lpstr>
      <vt:lpstr>Textes de référence :</vt:lpstr>
      <vt:lpstr>Questions Diverses</vt:lpstr>
      <vt:lpstr>Autres attentes :  prochaines thématiques des RDV CVL</vt:lpstr>
      <vt:lpstr>Merci pour votre attention  Avez-vous d’autres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iteani</dc:creator>
  <cp:lastModifiedBy>Heiti COPPENRATH</cp:lastModifiedBy>
  <cp:revision>376</cp:revision>
  <cp:lastPrinted>2023-06-16T00:28:43Z</cp:lastPrinted>
  <dcterms:created xsi:type="dcterms:W3CDTF">2021-12-14T02:02:53Z</dcterms:created>
  <dcterms:modified xsi:type="dcterms:W3CDTF">2023-06-22T18:27:57Z</dcterms:modified>
</cp:coreProperties>
</file>