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2" r:id="rId2"/>
    <p:sldMasterId id="2147483655" r:id="rId3"/>
    <p:sldMasterId id="214748365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7104063" cy="10234613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orient="horz" pos="3158">
          <p15:clr>
            <a:srgbClr val="A4A3A4"/>
          </p15:clr>
        </p15:guide>
        <p15:guide id="3" orient="horz" pos="981">
          <p15:clr>
            <a:srgbClr val="A4A3A4"/>
          </p15:clr>
        </p15:guide>
        <p15:guide id="4" pos="3840">
          <p15:clr>
            <a:srgbClr val="A4A3A4"/>
          </p15:clr>
        </p15:guide>
        <p15:guide id="5" pos="575">
          <p15:clr>
            <a:srgbClr val="A4A3A4"/>
          </p15:clr>
        </p15:guide>
        <p15:guide id="6" pos="7105">
          <p15:clr>
            <a:srgbClr val="A4A3A4"/>
          </p15:clr>
        </p15:guide>
        <p15:guide id="7" pos="347">
          <p15:clr>
            <a:srgbClr val="A4A3A4"/>
          </p15:clr>
        </p15:guide>
        <p15:guide id="8" pos="7469">
          <p15:clr>
            <a:srgbClr val="A4A3A4"/>
          </p15:clr>
        </p15:guide>
        <p15:guide id="9" pos="1965">
          <p15:clr>
            <a:srgbClr val="A4A3A4"/>
          </p15:clr>
        </p15:guide>
        <p15:guide id="10" pos="5700">
          <p15:clr>
            <a:srgbClr val="A4A3A4"/>
          </p15:clr>
        </p15:guide>
        <p15:guide id="11" pos="4384">
          <p15:clr>
            <a:srgbClr val="A4A3A4"/>
          </p15:clr>
        </p15:guide>
        <p15:guide id="12" orient="horz" pos="3294">
          <p15:clr>
            <a:srgbClr val="A4A3A4"/>
          </p15:clr>
        </p15:guide>
        <p15:guide id="1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Cg2esRTKJoiVrWmEq6L1pcmwv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>
        <p:guide orient="horz" pos="2251"/>
        <p:guide orient="horz" pos="3158"/>
        <p:guide orient="horz" pos="981"/>
        <p:guide pos="3840"/>
        <p:guide pos="575"/>
        <p:guide pos="7105"/>
        <p:guide pos="347"/>
        <p:guide pos="7469"/>
        <p:guide pos="1965"/>
        <p:guide pos="5700"/>
        <p:guide pos="4384"/>
        <p:guide orient="horz" pos="329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3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1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8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9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7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425" tIns="49200" rIns="98425" bIns="49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8425" tIns="49200" rIns="98425" bIns="49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>
  <p:cSld name="V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>
            <a:spLocks noGrp="1"/>
          </p:cNvSpPr>
          <p:nvPr>
            <p:ph type="pic" idx="2"/>
          </p:nvPr>
        </p:nvSpPr>
        <p:spPr>
          <a:xfrm>
            <a:off x="8153400" y="44624"/>
            <a:ext cx="3998976" cy="6768752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32"/>
          <p:cNvSpPr/>
          <p:nvPr/>
        </p:nvSpPr>
        <p:spPr>
          <a:xfrm>
            <a:off x="39624" y="44624"/>
            <a:ext cx="8113776" cy="6768752"/>
          </a:xfrm>
          <a:prstGeom prst="rect">
            <a:avLst/>
          </a:prstGeom>
          <a:solidFill>
            <a:srgbClr val="E9EC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2"/>
          <p:cNvSpPr/>
          <p:nvPr/>
        </p:nvSpPr>
        <p:spPr>
          <a:xfrm>
            <a:off x="-38542" y="6357491"/>
            <a:ext cx="1191898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2"/>
          <p:cNvSpPr txBox="1">
            <a:spLocks noGrp="1"/>
          </p:cNvSpPr>
          <p:nvPr>
            <p:ph type="dt" idx="10"/>
          </p:nvPr>
        </p:nvSpPr>
        <p:spPr>
          <a:xfrm>
            <a:off x="127574" y="63871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/>
          <p:nvPr/>
        </p:nvSpPr>
        <p:spPr>
          <a:xfrm>
            <a:off x="4038600" y="6311900"/>
            <a:ext cx="411480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2"/>
          <p:cNvSpPr txBox="1">
            <a:spLocks noGrp="1"/>
          </p:cNvSpPr>
          <p:nvPr>
            <p:ph type="ftr" idx="11"/>
          </p:nvPr>
        </p:nvSpPr>
        <p:spPr>
          <a:xfrm>
            <a:off x="4000500" y="640000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1299592" y="3429000"/>
            <a:ext cx="54018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  <a:defRPr sz="44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dt" idx="10"/>
          </p:nvPr>
        </p:nvSpPr>
        <p:spPr>
          <a:xfrm>
            <a:off x="127574" y="63871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ftr" idx="11"/>
          </p:nvPr>
        </p:nvSpPr>
        <p:spPr>
          <a:xfrm>
            <a:off x="4000500" y="640000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de">
  <p:cSld name="1_V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829712" y="1058080"/>
            <a:ext cx="10515600" cy="58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  <a:defRPr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/>
          <p:nvPr/>
        </p:nvSpPr>
        <p:spPr>
          <a:xfrm>
            <a:off x="11496599" y="6349200"/>
            <a:ext cx="754953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42"/>
          <p:cNvSpPr txBox="1">
            <a:spLocks noGrp="1"/>
          </p:cNvSpPr>
          <p:nvPr>
            <p:ph type="sldNum" idx="12"/>
          </p:nvPr>
        </p:nvSpPr>
        <p:spPr>
          <a:xfrm>
            <a:off x="11568608" y="6494024"/>
            <a:ext cx="576064" cy="25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57697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8" name="Google Shape;58;p42"/>
          <p:cNvSpPr/>
          <p:nvPr/>
        </p:nvSpPr>
        <p:spPr>
          <a:xfrm>
            <a:off x="4038600" y="6373975"/>
            <a:ext cx="411480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4038600" y="6466112"/>
            <a:ext cx="4114800" cy="2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/>
          <p:nvPr/>
        </p:nvSpPr>
        <p:spPr>
          <a:xfrm>
            <a:off x="-38542" y="6357491"/>
            <a:ext cx="1191898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42"/>
          <p:cNvSpPr txBox="1">
            <a:spLocks noGrp="1"/>
          </p:cNvSpPr>
          <p:nvPr>
            <p:ph type="dt" idx="10"/>
          </p:nvPr>
        </p:nvSpPr>
        <p:spPr>
          <a:xfrm>
            <a:off x="59344" y="6507690"/>
            <a:ext cx="1034295" cy="226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body" idx="1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  <a:defRPr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2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body" idx="3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body" idx="4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829712" y="1058080"/>
            <a:ext cx="10515600" cy="58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  <a:defRPr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>
  <p:cSld name="V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3"/>
          <p:cNvSpPr txBox="1">
            <a:spLocks noGrp="1"/>
          </p:cNvSpPr>
          <p:nvPr>
            <p:ph type="dt" idx="10"/>
          </p:nvPr>
        </p:nvSpPr>
        <p:spPr>
          <a:xfrm>
            <a:off x="128872" y="63813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3"/>
          <p:cNvSpPr txBox="1">
            <a:spLocks noGrp="1"/>
          </p:cNvSpPr>
          <p:nvPr>
            <p:ph type="ftr" idx="11"/>
          </p:nvPr>
        </p:nvSpPr>
        <p:spPr>
          <a:xfrm>
            <a:off x="4038600" y="638132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3"/>
          <p:cNvSpPr txBox="1">
            <a:spLocks noGrp="1"/>
          </p:cNvSpPr>
          <p:nvPr>
            <p:ph type="sldNum" idx="12"/>
          </p:nvPr>
        </p:nvSpPr>
        <p:spPr>
          <a:xfrm>
            <a:off x="9319928" y="63813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5" name="Google Shape;95;p43"/>
          <p:cNvSpPr txBox="1">
            <a:spLocks noGrp="1"/>
          </p:cNvSpPr>
          <p:nvPr>
            <p:ph type="body" idx="1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3"/>
          <p:cNvSpPr txBox="1">
            <a:spLocks noGrp="1"/>
          </p:cNvSpPr>
          <p:nvPr>
            <p:ph type="body" idx="2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  <a:defRPr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body" idx="3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 txBox="1">
            <a:spLocks noGrp="1"/>
          </p:cNvSpPr>
          <p:nvPr>
            <p:ph type="body" idx="4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8"/>
          <p:cNvSpPr txBox="1">
            <a:spLocks noGrp="1"/>
          </p:cNvSpPr>
          <p:nvPr>
            <p:ph type="title"/>
          </p:nvPr>
        </p:nvSpPr>
        <p:spPr>
          <a:xfrm>
            <a:off x="829712" y="1058080"/>
            <a:ext cx="10515600" cy="58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  <a:defRPr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>
  <p:cSld name="V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9"/>
          <p:cNvSpPr txBox="1">
            <a:spLocks noGrp="1"/>
          </p:cNvSpPr>
          <p:nvPr>
            <p:ph type="dt" idx="10"/>
          </p:nvPr>
        </p:nvSpPr>
        <p:spPr>
          <a:xfrm>
            <a:off x="128872" y="63813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ftr" idx="11"/>
          </p:nvPr>
        </p:nvSpPr>
        <p:spPr>
          <a:xfrm>
            <a:off x="4038600" y="638132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sldNum" idx="12"/>
          </p:nvPr>
        </p:nvSpPr>
        <p:spPr>
          <a:xfrm>
            <a:off x="9319928" y="63813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8" name="Google Shape;128;p39"/>
          <p:cNvSpPr txBox="1">
            <a:spLocks noGrp="1"/>
          </p:cNvSpPr>
          <p:nvPr>
            <p:ph type="body" idx="1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9"/>
          <p:cNvSpPr txBox="1">
            <a:spLocks noGrp="1"/>
          </p:cNvSpPr>
          <p:nvPr>
            <p:ph type="body" idx="2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body" idx="3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  <a:defRPr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9"/>
          <p:cNvSpPr txBox="1">
            <a:spLocks noGrp="1"/>
          </p:cNvSpPr>
          <p:nvPr>
            <p:ph type="body" idx="4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  <a:defRPr sz="4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 cap="flat" cmpd="sng">
            <a:solidFill>
              <a:srgbClr val="E9EC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1"/>
          <p:cNvSpPr txBox="1">
            <a:spLocks noGrp="1"/>
          </p:cNvSpPr>
          <p:nvPr>
            <p:ph type="dt" idx="10"/>
          </p:nvPr>
        </p:nvSpPr>
        <p:spPr>
          <a:xfrm>
            <a:off x="127574" y="63871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ftr" idx="11"/>
          </p:nvPr>
        </p:nvSpPr>
        <p:spPr>
          <a:xfrm>
            <a:off x="4000500" y="640000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3"/>
          <p:cNvSpPr/>
          <p:nvPr/>
        </p:nvSpPr>
        <p:spPr>
          <a:xfrm>
            <a:off x="11496599" y="6349200"/>
            <a:ext cx="754953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3"/>
          <p:cNvSpPr/>
          <p:nvPr/>
        </p:nvSpPr>
        <p:spPr>
          <a:xfrm>
            <a:off x="4038600" y="6311900"/>
            <a:ext cx="411480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3"/>
          <p:cNvSpPr/>
          <p:nvPr/>
        </p:nvSpPr>
        <p:spPr>
          <a:xfrm>
            <a:off x="-38542" y="6357491"/>
            <a:ext cx="1191898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 cap="flat" cmpd="sng">
            <a:solidFill>
              <a:srgbClr val="E9EC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152778" y="64158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40658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9321226" y="64326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9" name="Google Shape;39;p33"/>
          <p:cNvSpPr/>
          <p:nvPr/>
        </p:nvSpPr>
        <p:spPr>
          <a:xfrm>
            <a:off x="47328" y="44625"/>
            <a:ext cx="12097344" cy="554500"/>
          </a:xfrm>
          <a:prstGeom prst="rect">
            <a:avLst/>
          </a:prstGeom>
          <a:solidFill>
            <a:srgbClr val="E9EC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33"/>
          <p:cNvSpPr txBox="1">
            <a:spLocks noGrp="1"/>
          </p:cNvSpPr>
          <p:nvPr>
            <p:ph type="title"/>
          </p:nvPr>
        </p:nvSpPr>
        <p:spPr>
          <a:xfrm>
            <a:off x="838200" y="1000891"/>
            <a:ext cx="10515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  <a:defRPr sz="4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3"/>
          <p:cNvSpPr/>
          <p:nvPr/>
        </p:nvSpPr>
        <p:spPr>
          <a:xfrm>
            <a:off x="386868" y="30867"/>
            <a:ext cx="2848650" cy="5682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3"/>
          <p:cNvSpPr/>
          <p:nvPr/>
        </p:nvSpPr>
        <p:spPr>
          <a:xfrm>
            <a:off x="3235518" y="36225"/>
            <a:ext cx="2860482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3"/>
          <p:cNvSpPr/>
          <p:nvPr/>
        </p:nvSpPr>
        <p:spPr>
          <a:xfrm>
            <a:off x="6096000" y="37387"/>
            <a:ext cx="2872314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3"/>
          <p:cNvSpPr/>
          <p:nvPr/>
        </p:nvSpPr>
        <p:spPr>
          <a:xfrm>
            <a:off x="8968314" y="37303"/>
            <a:ext cx="284865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5"/>
          <p:cNvSpPr/>
          <p:nvPr/>
        </p:nvSpPr>
        <p:spPr>
          <a:xfrm>
            <a:off x="11496599" y="6349200"/>
            <a:ext cx="754953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5"/>
          <p:cNvSpPr/>
          <p:nvPr/>
        </p:nvSpPr>
        <p:spPr>
          <a:xfrm>
            <a:off x="4038600" y="6311900"/>
            <a:ext cx="411480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5"/>
          <p:cNvSpPr/>
          <p:nvPr/>
        </p:nvSpPr>
        <p:spPr>
          <a:xfrm>
            <a:off x="-38542" y="6357491"/>
            <a:ext cx="1191898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 cap="flat" cmpd="sng">
            <a:solidFill>
              <a:srgbClr val="E9EC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5"/>
          <p:cNvSpPr txBox="1">
            <a:spLocks noGrp="1"/>
          </p:cNvSpPr>
          <p:nvPr>
            <p:ph type="dt" idx="10"/>
          </p:nvPr>
        </p:nvSpPr>
        <p:spPr>
          <a:xfrm>
            <a:off x="152778" y="64158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ftr" idx="11"/>
          </p:nvPr>
        </p:nvSpPr>
        <p:spPr>
          <a:xfrm>
            <a:off x="4038600" y="640658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sldNum" idx="12"/>
          </p:nvPr>
        </p:nvSpPr>
        <p:spPr>
          <a:xfrm>
            <a:off x="9321226" y="64326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5" name="Google Shape;75;p35"/>
          <p:cNvSpPr/>
          <p:nvPr/>
        </p:nvSpPr>
        <p:spPr>
          <a:xfrm>
            <a:off x="47328" y="44625"/>
            <a:ext cx="12097344" cy="554500"/>
          </a:xfrm>
          <a:prstGeom prst="rect">
            <a:avLst/>
          </a:prstGeom>
          <a:solidFill>
            <a:srgbClr val="E9EC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5"/>
          <p:cNvSpPr/>
          <p:nvPr/>
        </p:nvSpPr>
        <p:spPr>
          <a:xfrm>
            <a:off x="3235518" y="36225"/>
            <a:ext cx="2860482" cy="55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5"/>
          <p:cNvSpPr txBox="1">
            <a:spLocks noGrp="1"/>
          </p:cNvSpPr>
          <p:nvPr>
            <p:ph type="title"/>
          </p:nvPr>
        </p:nvSpPr>
        <p:spPr>
          <a:xfrm>
            <a:off x="838200" y="1000891"/>
            <a:ext cx="10515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  <a:defRPr sz="4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35"/>
          <p:cNvSpPr/>
          <p:nvPr/>
        </p:nvSpPr>
        <p:spPr>
          <a:xfrm>
            <a:off x="386868" y="30867"/>
            <a:ext cx="2848650" cy="568258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5"/>
          <p:cNvSpPr/>
          <p:nvPr/>
        </p:nvSpPr>
        <p:spPr>
          <a:xfrm>
            <a:off x="6096000" y="37387"/>
            <a:ext cx="2872314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5"/>
          <p:cNvSpPr/>
          <p:nvPr/>
        </p:nvSpPr>
        <p:spPr>
          <a:xfrm>
            <a:off x="8968314" y="37303"/>
            <a:ext cx="284865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7"/>
          <p:cNvSpPr/>
          <p:nvPr/>
        </p:nvSpPr>
        <p:spPr>
          <a:xfrm>
            <a:off x="11496599" y="6349200"/>
            <a:ext cx="754953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7"/>
          <p:cNvSpPr/>
          <p:nvPr/>
        </p:nvSpPr>
        <p:spPr>
          <a:xfrm>
            <a:off x="4038600" y="6311900"/>
            <a:ext cx="411480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7"/>
          <p:cNvSpPr/>
          <p:nvPr/>
        </p:nvSpPr>
        <p:spPr>
          <a:xfrm>
            <a:off x="-38542" y="6357491"/>
            <a:ext cx="1191898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 cap="flat" cmpd="sng">
            <a:solidFill>
              <a:srgbClr val="E9EC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152778" y="64158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4038600" y="640658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9321226" y="64326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08" name="Google Shape;108;p37"/>
          <p:cNvSpPr/>
          <p:nvPr/>
        </p:nvSpPr>
        <p:spPr>
          <a:xfrm>
            <a:off x="47328" y="44625"/>
            <a:ext cx="12097344" cy="554500"/>
          </a:xfrm>
          <a:prstGeom prst="rect">
            <a:avLst/>
          </a:prstGeom>
          <a:solidFill>
            <a:srgbClr val="E9EC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7"/>
          <p:cNvSpPr/>
          <p:nvPr/>
        </p:nvSpPr>
        <p:spPr>
          <a:xfrm>
            <a:off x="6096000" y="37387"/>
            <a:ext cx="2872314" cy="55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7"/>
          <p:cNvSpPr/>
          <p:nvPr/>
        </p:nvSpPr>
        <p:spPr>
          <a:xfrm>
            <a:off x="3235518" y="36225"/>
            <a:ext cx="2860482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7"/>
          <p:cNvSpPr txBox="1">
            <a:spLocks noGrp="1"/>
          </p:cNvSpPr>
          <p:nvPr>
            <p:ph type="title"/>
          </p:nvPr>
        </p:nvSpPr>
        <p:spPr>
          <a:xfrm>
            <a:off x="838200" y="1000891"/>
            <a:ext cx="10515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  <a:defRPr sz="4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386868" y="30867"/>
            <a:ext cx="2848650" cy="568258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8968314" y="37303"/>
            <a:ext cx="2848650" cy="554500"/>
          </a:xfrm>
          <a:prstGeom prst="roundRect">
            <a:avLst>
              <a:gd name="adj" fmla="val 16667"/>
            </a:avLst>
          </a:prstGeom>
          <a:solidFill>
            <a:srgbClr val="E9ECFE"/>
          </a:solidFill>
          <a:ln w="9525" cap="flat" cmpd="sng">
            <a:solidFill>
              <a:srgbClr val="2A25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4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"/>
          <p:cNvSpPr txBox="1">
            <a:spLocks noGrp="1"/>
          </p:cNvSpPr>
          <p:nvPr>
            <p:ph type="dt" idx="10"/>
          </p:nvPr>
        </p:nvSpPr>
        <p:spPr>
          <a:xfrm>
            <a:off x="127574" y="63871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29/03/2022</a:t>
            </a:r>
            <a:endParaRPr/>
          </a:p>
        </p:txBody>
      </p:sp>
      <p:sp>
        <p:nvSpPr>
          <p:cNvPr id="138" name="Google Shape;138;p1"/>
          <p:cNvSpPr txBox="1">
            <a:spLocks noGrp="1"/>
          </p:cNvSpPr>
          <p:nvPr>
            <p:ph type="ftr" idx="11"/>
          </p:nvPr>
        </p:nvSpPr>
        <p:spPr>
          <a:xfrm>
            <a:off x="4000500" y="640000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Présentation REVATUA</a:t>
            </a:r>
            <a:endParaRPr/>
          </a:p>
        </p:txBody>
      </p:sp>
      <p:sp>
        <p:nvSpPr>
          <p:cNvPr id="139" name="Google Shape;139;p1"/>
          <p:cNvSpPr txBox="1">
            <a:spLocks noGrp="1"/>
          </p:cNvSpPr>
          <p:nvPr>
            <p:ph type="title"/>
          </p:nvPr>
        </p:nvSpPr>
        <p:spPr>
          <a:xfrm>
            <a:off x="1337693" y="3111549"/>
            <a:ext cx="54018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</a:pPr>
            <a:r>
              <a:rPr lang="fr-FR"/>
              <a:t>Présentation REVATUA</a:t>
            </a:r>
            <a:endParaRPr/>
          </a:p>
        </p:txBody>
      </p:sp>
      <p:pic>
        <p:nvPicPr>
          <p:cNvPr id="140" name="Google Shape;14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8" y="548680"/>
            <a:ext cx="411480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7722" y="1175359"/>
            <a:ext cx="3575720" cy="105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-2740" t="-78919" r="-3784" b="-78919"/>
          <a:stretch/>
        </p:blipFill>
        <p:spPr>
          <a:xfrm>
            <a:off x="8153400" y="44624"/>
            <a:ext cx="3998976" cy="676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"/>
          <p:cNvSpPr txBox="1"/>
          <p:nvPr/>
        </p:nvSpPr>
        <p:spPr>
          <a:xfrm>
            <a:off x="2670448" y="44624"/>
            <a:ext cx="685110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Inscription</a:t>
            </a:r>
            <a:endParaRPr/>
          </a:p>
        </p:txBody>
      </p:sp>
      <p:pic>
        <p:nvPicPr>
          <p:cNvPr id="334" name="Google Shape;334;p11"/>
          <p:cNvPicPr preferRelativeResize="0"/>
          <p:nvPr/>
        </p:nvPicPr>
        <p:blipFill rotWithShape="1">
          <a:blip r:embed="rId3">
            <a:alphaModFix/>
          </a:blip>
          <a:srcRect t="31324" r="1586" b="26298"/>
          <a:stretch/>
        </p:blipFill>
        <p:spPr>
          <a:xfrm>
            <a:off x="1163452" y="764704"/>
            <a:ext cx="9865096" cy="18002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35" name="Google Shape;33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5704" y="2636912"/>
            <a:ext cx="9440592" cy="424847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"/>
          <p:cNvSpPr txBox="1"/>
          <p:nvPr/>
        </p:nvSpPr>
        <p:spPr>
          <a:xfrm>
            <a:off x="119336" y="-27384"/>
            <a:ext cx="1195332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Gestion des utilisateurs</a:t>
            </a:r>
            <a:endParaRPr/>
          </a:p>
        </p:txBody>
      </p:sp>
      <p:sp>
        <p:nvSpPr>
          <p:cNvPr id="341" name="Google Shape;341;p12"/>
          <p:cNvSpPr txBox="1"/>
          <p:nvPr/>
        </p:nvSpPr>
        <p:spPr>
          <a:xfrm>
            <a:off x="4439816" y="447055"/>
            <a:ext cx="28893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Assignation d’un rôle</a:t>
            </a:r>
            <a:endParaRPr/>
          </a:p>
        </p:txBody>
      </p:sp>
      <p:pic>
        <p:nvPicPr>
          <p:cNvPr id="342" name="Google Shape;342;p12"/>
          <p:cNvPicPr preferRelativeResize="0"/>
          <p:nvPr/>
        </p:nvPicPr>
        <p:blipFill rotWithShape="1">
          <a:blip r:embed="rId3">
            <a:alphaModFix/>
          </a:blip>
          <a:srcRect l="10994" t="32664" r="10993" b="26885"/>
          <a:stretch/>
        </p:blipFill>
        <p:spPr>
          <a:xfrm>
            <a:off x="551384" y="1036687"/>
            <a:ext cx="11089232" cy="253633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495" y="3688109"/>
            <a:ext cx="11076121" cy="312526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"/>
          <p:cNvPicPr preferRelativeResize="0"/>
          <p:nvPr/>
        </p:nvPicPr>
        <p:blipFill rotWithShape="1">
          <a:blip r:embed="rId3">
            <a:alphaModFix/>
          </a:blip>
          <a:srcRect l="1" t="17572" r="1368" b="34794"/>
          <a:stretch/>
        </p:blipFill>
        <p:spPr>
          <a:xfrm>
            <a:off x="371364" y="908720"/>
            <a:ext cx="11449272" cy="252028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49" name="Google Shape;349;p13"/>
          <p:cNvPicPr preferRelativeResize="0"/>
          <p:nvPr/>
        </p:nvPicPr>
        <p:blipFill rotWithShape="1">
          <a:blip r:embed="rId4">
            <a:alphaModFix/>
          </a:blip>
          <a:srcRect t="17336" r="943" b="22303"/>
          <a:stretch/>
        </p:blipFill>
        <p:spPr>
          <a:xfrm>
            <a:off x="371364" y="3614468"/>
            <a:ext cx="11449272" cy="319890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50" name="Google Shape;350;p13"/>
          <p:cNvSpPr txBox="1"/>
          <p:nvPr/>
        </p:nvSpPr>
        <p:spPr>
          <a:xfrm>
            <a:off x="4718847" y="476672"/>
            <a:ext cx="27543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des droits</a:t>
            </a:r>
            <a:endParaRPr/>
          </a:p>
        </p:txBody>
      </p:sp>
      <p:sp>
        <p:nvSpPr>
          <p:cNvPr id="351" name="Google Shape;351;p13"/>
          <p:cNvSpPr txBox="1"/>
          <p:nvPr/>
        </p:nvSpPr>
        <p:spPr>
          <a:xfrm>
            <a:off x="119336" y="-27384"/>
            <a:ext cx="1195332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des utilisateurs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"/>
          <p:cNvSpPr txBox="1"/>
          <p:nvPr/>
        </p:nvSpPr>
        <p:spPr>
          <a:xfrm>
            <a:off x="119336" y="53752"/>
            <a:ext cx="11953328" cy="63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Création d’un connaissement Chargeur</a:t>
            </a:r>
            <a:endParaRPr/>
          </a:p>
        </p:txBody>
      </p:sp>
      <p:sp>
        <p:nvSpPr>
          <p:cNvPr id="357" name="Google Shape;357;p14"/>
          <p:cNvSpPr txBox="1"/>
          <p:nvPr/>
        </p:nvSpPr>
        <p:spPr>
          <a:xfrm>
            <a:off x="4943872" y="476672"/>
            <a:ext cx="23042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Choix du voyage</a:t>
            </a:r>
            <a:endParaRPr/>
          </a:p>
        </p:txBody>
      </p:sp>
      <p:pic>
        <p:nvPicPr>
          <p:cNvPr id="358" name="Google Shape;3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288" y="1082353"/>
            <a:ext cx="11035424" cy="572189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/>
          <p:nvPr/>
        </p:nvSpPr>
        <p:spPr>
          <a:xfrm>
            <a:off x="119336" y="44624"/>
            <a:ext cx="11953328" cy="63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Création d’un connaissement Chargeur</a:t>
            </a:r>
            <a:endParaRPr/>
          </a:p>
        </p:txBody>
      </p:sp>
      <p:sp>
        <p:nvSpPr>
          <p:cNvPr id="364" name="Google Shape;364;p15"/>
          <p:cNvSpPr txBox="1"/>
          <p:nvPr/>
        </p:nvSpPr>
        <p:spPr>
          <a:xfrm>
            <a:off x="4493822" y="476672"/>
            <a:ext cx="32043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Informations principales</a:t>
            </a:r>
            <a:endParaRPr/>
          </a:p>
        </p:txBody>
      </p:sp>
      <p:pic>
        <p:nvPicPr>
          <p:cNvPr id="365" name="Google Shape;365;p15"/>
          <p:cNvPicPr preferRelativeResize="0"/>
          <p:nvPr/>
        </p:nvPicPr>
        <p:blipFill rotWithShape="1">
          <a:blip r:embed="rId3">
            <a:alphaModFix/>
          </a:blip>
          <a:srcRect t="10395"/>
          <a:stretch/>
        </p:blipFill>
        <p:spPr>
          <a:xfrm>
            <a:off x="696000" y="1083135"/>
            <a:ext cx="10800000" cy="565823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 txBox="1"/>
          <p:nvPr/>
        </p:nvSpPr>
        <p:spPr>
          <a:xfrm>
            <a:off x="191344" y="44624"/>
            <a:ext cx="11809312" cy="71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Création d’un connaissement Chargeur</a:t>
            </a:r>
            <a:endParaRPr/>
          </a:p>
        </p:txBody>
      </p:sp>
      <p:sp>
        <p:nvSpPr>
          <p:cNvPr id="371" name="Google Shape;371;p16"/>
          <p:cNvSpPr txBox="1"/>
          <p:nvPr/>
        </p:nvSpPr>
        <p:spPr>
          <a:xfrm>
            <a:off x="4871864" y="524743"/>
            <a:ext cx="24482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Détail du produit</a:t>
            </a:r>
            <a:endParaRPr/>
          </a:p>
        </p:txBody>
      </p:sp>
      <p:pic>
        <p:nvPicPr>
          <p:cNvPr id="372" name="Google Shape;37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400" y="1052736"/>
            <a:ext cx="10801200" cy="576064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73" name="Google Shape;373;p16"/>
          <p:cNvPicPr preferRelativeResize="0"/>
          <p:nvPr/>
        </p:nvPicPr>
        <p:blipFill rotWithShape="1">
          <a:blip r:embed="rId4">
            <a:alphaModFix/>
          </a:blip>
          <a:srcRect t="44413" b="8466"/>
          <a:stretch/>
        </p:blipFill>
        <p:spPr>
          <a:xfrm>
            <a:off x="6960096" y="3501008"/>
            <a:ext cx="3128557" cy="288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"/>
          <p:cNvSpPr txBox="1"/>
          <p:nvPr/>
        </p:nvSpPr>
        <p:spPr>
          <a:xfrm>
            <a:off x="119336" y="44624"/>
            <a:ext cx="1195332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Création d’un connaissement Chargeur</a:t>
            </a:r>
            <a:endParaRPr/>
          </a:p>
        </p:txBody>
      </p:sp>
      <p:sp>
        <p:nvSpPr>
          <p:cNvPr id="379" name="Google Shape;379;p17"/>
          <p:cNvSpPr txBox="1"/>
          <p:nvPr/>
        </p:nvSpPr>
        <p:spPr>
          <a:xfrm>
            <a:off x="4610835" y="447055"/>
            <a:ext cx="29703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 de page du détail</a:t>
            </a:r>
            <a:endParaRPr/>
          </a:p>
        </p:txBody>
      </p:sp>
      <p:pic>
        <p:nvPicPr>
          <p:cNvPr id="380" name="Google Shape;3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00" y="1057231"/>
            <a:ext cx="10080000" cy="563380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8"/>
          <p:cNvSpPr txBox="1"/>
          <p:nvPr/>
        </p:nvSpPr>
        <p:spPr>
          <a:xfrm>
            <a:off x="47328" y="44625"/>
            <a:ext cx="12097344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Création d’un connaissement Chargeur:</a:t>
            </a:r>
            <a:br>
              <a:rPr lang="fr-FR" sz="4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-FR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Détail des choix du code tarif</a:t>
            </a:r>
            <a:endParaRPr/>
          </a:p>
        </p:txBody>
      </p:sp>
      <p:pic>
        <p:nvPicPr>
          <p:cNvPr id="386" name="Google Shape;386;p18"/>
          <p:cNvPicPr preferRelativeResize="0"/>
          <p:nvPr/>
        </p:nvPicPr>
        <p:blipFill rotWithShape="1">
          <a:blip r:embed="rId3">
            <a:alphaModFix/>
          </a:blip>
          <a:srcRect l="23226" t="36000" r="45880" b="40200"/>
          <a:stretch/>
        </p:blipFill>
        <p:spPr>
          <a:xfrm>
            <a:off x="6027994" y="1187624"/>
            <a:ext cx="6116679" cy="265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8"/>
          <p:cNvPicPr preferRelativeResize="0"/>
          <p:nvPr/>
        </p:nvPicPr>
        <p:blipFill rotWithShape="1">
          <a:blip r:embed="rId4">
            <a:alphaModFix/>
          </a:blip>
          <a:srcRect l="23152" t="35634" r="46354" b="40500"/>
          <a:stretch/>
        </p:blipFill>
        <p:spPr>
          <a:xfrm>
            <a:off x="6085566" y="3732163"/>
            <a:ext cx="6055918" cy="26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/>
          <p:cNvPicPr preferRelativeResize="0"/>
          <p:nvPr/>
        </p:nvPicPr>
        <p:blipFill rotWithShape="1">
          <a:blip r:embed="rId5">
            <a:alphaModFix/>
          </a:blip>
          <a:srcRect l="23225" t="36000" r="46062" b="39939"/>
          <a:stretch/>
        </p:blipFill>
        <p:spPr>
          <a:xfrm>
            <a:off x="120930" y="1187625"/>
            <a:ext cx="6014578" cy="265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8"/>
          <p:cNvPicPr preferRelativeResize="0"/>
          <p:nvPr/>
        </p:nvPicPr>
        <p:blipFill rotWithShape="1">
          <a:blip r:embed="rId6">
            <a:alphaModFix/>
          </a:blip>
          <a:srcRect l="23225" t="35753" r="46062" b="41675"/>
          <a:stretch/>
        </p:blipFill>
        <p:spPr>
          <a:xfrm>
            <a:off x="101003" y="3715638"/>
            <a:ext cx="6011859" cy="265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"/>
          <p:cNvSpPr txBox="1"/>
          <p:nvPr/>
        </p:nvSpPr>
        <p:spPr>
          <a:xfrm>
            <a:off x="65317" y="2219"/>
            <a:ext cx="12061367" cy="72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Création d’un connaissement Chargeur</a:t>
            </a:r>
            <a:endParaRPr/>
          </a:p>
        </p:txBody>
      </p:sp>
      <p:sp>
        <p:nvSpPr>
          <p:cNvPr id="395" name="Google Shape;395;p19"/>
          <p:cNvSpPr txBox="1"/>
          <p:nvPr/>
        </p:nvSpPr>
        <p:spPr>
          <a:xfrm>
            <a:off x="5204901" y="620688"/>
            <a:ext cx="1782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Récapitulatif</a:t>
            </a:r>
            <a:endParaRPr/>
          </a:p>
        </p:txBody>
      </p:sp>
      <p:pic>
        <p:nvPicPr>
          <p:cNvPr id="396" name="Google Shape;396;p19"/>
          <p:cNvPicPr preferRelativeResize="0"/>
          <p:nvPr/>
        </p:nvPicPr>
        <p:blipFill rotWithShape="1">
          <a:blip r:embed="rId3">
            <a:alphaModFix/>
          </a:blip>
          <a:srcRect t="8125"/>
          <a:stretch/>
        </p:blipFill>
        <p:spPr>
          <a:xfrm>
            <a:off x="1542018" y="1053376"/>
            <a:ext cx="9107964" cy="5760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"/>
          <p:cNvSpPr txBox="1"/>
          <p:nvPr/>
        </p:nvSpPr>
        <p:spPr>
          <a:xfrm>
            <a:off x="65317" y="0"/>
            <a:ext cx="12061367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fr-FR" sz="4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Filtrage et recherche de connaissement</a:t>
            </a:r>
            <a:endParaRPr/>
          </a:p>
        </p:txBody>
      </p:sp>
      <p:pic>
        <p:nvPicPr>
          <p:cNvPr id="402" name="Google Shape;40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0" y="720729"/>
            <a:ext cx="10800000" cy="595265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03" name="Google Shape;403;p20"/>
          <p:cNvSpPr/>
          <p:nvPr/>
        </p:nvSpPr>
        <p:spPr>
          <a:xfrm>
            <a:off x="696000" y="5517232"/>
            <a:ext cx="10800000" cy="504056"/>
          </a:xfrm>
          <a:prstGeom prst="rect">
            <a:avLst/>
          </a:prstGeom>
          <a:noFill/>
          <a:ln w="38100" cap="flat" cmpd="sng">
            <a:solidFill>
              <a:srgbClr val="B3C6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29/03/2022</a:t>
            </a:r>
            <a:endParaRPr sz="12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p2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Présentation REVATUA</a:t>
            </a:r>
            <a:endParaRPr/>
          </a:p>
        </p:txBody>
      </p:sp>
      <p:sp>
        <p:nvSpPr>
          <p:cNvPr id="150" name="Google Shape;150;p2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</a:pPr>
            <a:r>
              <a:rPr lang="fr-FR"/>
              <a:t>Contexte</a:t>
            </a:r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Évolution</a:t>
            </a:r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Apports</a:t>
            </a:r>
            <a:endParaRPr/>
          </a:p>
        </p:txBody>
      </p:sp>
      <p:sp>
        <p:nvSpPr>
          <p:cNvPr id="154" name="Google Shape;154;p2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 Démo</a:t>
            </a:r>
            <a:endParaRPr/>
          </a:p>
        </p:txBody>
      </p:sp>
      <p:sp>
        <p:nvSpPr>
          <p:cNvPr id="155" name="Google Shape;155;p2"/>
          <p:cNvSpPr txBox="1">
            <a:spLocks noGrp="1"/>
          </p:cNvSpPr>
          <p:nvPr>
            <p:ph type="title"/>
          </p:nvPr>
        </p:nvSpPr>
        <p:spPr>
          <a:xfrm>
            <a:off x="838200" y="692696"/>
            <a:ext cx="10515600" cy="58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</a:pPr>
            <a:r>
              <a:rPr lang="fr-FR"/>
              <a:t>Connaissements</a:t>
            </a:r>
            <a:endParaRPr/>
          </a:p>
        </p:txBody>
      </p:sp>
      <p:sp>
        <p:nvSpPr>
          <p:cNvPr id="156" name="Google Shape;156;p2"/>
          <p:cNvSpPr txBox="1"/>
          <p:nvPr/>
        </p:nvSpPr>
        <p:spPr>
          <a:xfrm>
            <a:off x="1341905" y="1331476"/>
            <a:ext cx="95081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Contrat établit pour le transport de marchandises en plusieurs exemplaires</a:t>
            </a:r>
            <a:endParaRPr/>
          </a:p>
        </p:txBody>
      </p:sp>
      <p:sp>
        <p:nvSpPr>
          <p:cNvPr id="157" name="Google Shape;157;p2"/>
          <p:cNvSpPr txBox="1"/>
          <p:nvPr/>
        </p:nvSpPr>
        <p:spPr>
          <a:xfrm>
            <a:off x="119336" y="2869921"/>
            <a:ext cx="3731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fr-FR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~ 1.000.000</a:t>
            </a: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an</a:t>
            </a:r>
            <a:endParaRPr/>
          </a:p>
        </p:txBody>
      </p:sp>
      <p:sp>
        <p:nvSpPr>
          <p:cNvPr id="158" name="Google Shape;158;p2"/>
          <p:cNvSpPr txBox="1"/>
          <p:nvPr/>
        </p:nvSpPr>
        <p:spPr>
          <a:xfrm>
            <a:off x="1271612" y="2331422"/>
            <a:ext cx="1800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400"/>
              <a:buFont typeface="Open Sans"/>
              <a:buNone/>
            </a:pPr>
            <a:r>
              <a:rPr lang="fr-FR" sz="2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Chiffres</a:t>
            </a:r>
            <a:endParaRPr/>
          </a:p>
        </p:txBody>
      </p:sp>
      <p:sp>
        <p:nvSpPr>
          <p:cNvPr id="159" name="Google Shape;159;p2"/>
          <p:cNvSpPr txBox="1"/>
          <p:nvPr/>
        </p:nvSpPr>
        <p:spPr>
          <a:xfrm>
            <a:off x="119336" y="4095543"/>
            <a:ext cx="3731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fr-FR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à 5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pages </a:t>
            </a:r>
            <a:endParaRPr/>
          </a:p>
        </p:txBody>
      </p:sp>
      <p:cxnSp>
        <p:nvCxnSpPr>
          <p:cNvPr id="160" name="Google Shape;160;p2"/>
          <p:cNvCxnSpPr/>
          <p:nvPr/>
        </p:nvCxnSpPr>
        <p:spPr>
          <a:xfrm>
            <a:off x="3863752" y="2225473"/>
            <a:ext cx="0" cy="3672408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61" name="Google Shape;161;p2"/>
          <p:cNvSpPr txBox="1"/>
          <p:nvPr/>
        </p:nvSpPr>
        <p:spPr>
          <a:xfrm>
            <a:off x="4979529" y="2331421"/>
            <a:ext cx="1800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400"/>
              <a:buFont typeface="Open Sans"/>
              <a:buNone/>
            </a:pPr>
            <a:r>
              <a:rPr lang="fr-FR" sz="24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Objectifs</a:t>
            </a:r>
            <a:endParaRPr sz="24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2" name="Google Shape;162;p2"/>
          <p:cNvCxnSpPr/>
          <p:nvPr/>
        </p:nvCxnSpPr>
        <p:spPr>
          <a:xfrm>
            <a:off x="8112224" y="2225473"/>
            <a:ext cx="0" cy="3672408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63" name="Google Shape;163;p2"/>
          <p:cNvSpPr txBox="1"/>
          <p:nvPr/>
        </p:nvSpPr>
        <p:spPr>
          <a:xfrm>
            <a:off x="9168820" y="2331421"/>
            <a:ext cx="1800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400"/>
              <a:buFont typeface="Open Sans"/>
              <a:buNone/>
            </a:pPr>
            <a:r>
              <a:rPr lang="fr-FR" sz="2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Projet</a:t>
            </a:r>
            <a:endParaRPr/>
          </a:p>
        </p:txBody>
      </p:sp>
      <p:sp>
        <p:nvSpPr>
          <p:cNvPr id="164" name="Google Shape;164;p2"/>
          <p:cNvSpPr txBox="1"/>
          <p:nvPr/>
        </p:nvSpPr>
        <p:spPr>
          <a:xfrm>
            <a:off x="4079776" y="2869921"/>
            <a:ext cx="39541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– </a:t>
            </a:r>
            <a:r>
              <a:rPr lang="fr-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Tendre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vers le </a:t>
            </a:r>
            <a:r>
              <a:rPr lang="fr-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 papier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 txBox="1"/>
          <p:nvPr/>
        </p:nvSpPr>
        <p:spPr>
          <a:xfrm>
            <a:off x="4079775" y="4038163"/>
            <a:ext cx="39600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– </a:t>
            </a:r>
            <a:r>
              <a:rPr lang="fr-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Améliorer </a:t>
            </a:r>
            <a:r>
              <a:rPr lang="fr-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politiques publiques</a:t>
            </a:r>
            <a:endParaRPr/>
          </a:p>
        </p:txBody>
      </p:sp>
      <p:sp>
        <p:nvSpPr>
          <p:cNvPr id="166" name="Google Shape;166;p2"/>
          <p:cNvSpPr txBox="1"/>
          <p:nvPr/>
        </p:nvSpPr>
        <p:spPr>
          <a:xfrm>
            <a:off x="4079774" y="4983559"/>
            <a:ext cx="39604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– </a:t>
            </a:r>
            <a:r>
              <a:rPr lang="fr-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Faciliter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démarches</a:t>
            </a:r>
            <a:endParaRPr/>
          </a:p>
        </p:txBody>
      </p:sp>
      <p:sp>
        <p:nvSpPr>
          <p:cNvPr id="167" name="Google Shape;167;p2"/>
          <p:cNvSpPr txBox="1"/>
          <p:nvPr/>
        </p:nvSpPr>
        <p:spPr>
          <a:xfrm>
            <a:off x="8472264" y="3431635"/>
            <a:ext cx="3575715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5400"/>
              <a:buFont typeface="Open Sans"/>
              <a:buNone/>
            </a:pPr>
            <a:r>
              <a:rPr lang="fr-FR" sz="54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REVATUA</a:t>
            </a:r>
            <a:endParaRPr/>
          </a:p>
        </p:txBody>
      </p:sp>
      <p:cxnSp>
        <p:nvCxnSpPr>
          <p:cNvPr id="168" name="Google Shape;168;p2"/>
          <p:cNvCxnSpPr/>
          <p:nvPr/>
        </p:nvCxnSpPr>
        <p:spPr>
          <a:xfrm>
            <a:off x="10422084" y="3270031"/>
            <a:ext cx="0" cy="2103185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69" name="Google Shape;169;p2"/>
          <p:cNvSpPr txBox="1"/>
          <p:nvPr/>
        </p:nvSpPr>
        <p:spPr>
          <a:xfrm>
            <a:off x="9159890" y="4213493"/>
            <a:ext cx="7920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fr-FR" sz="1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partir</a:t>
            </a:r>
            <a:endParaRPr/>
          </a:p>
        </p:txBody>
      </p:sp>
      <p:sp>
        <p:nvSpPr>
          <p:cNvPr id="170" name="Google Shape;170;p2"/>
          <p:cNvSpPr txBox="1"/>
          <p:nvPr/>
        </p:nvSpPr>
        <p:spPr>
          <a:xfrm>
            <a:off x="10753770" y="4215162"/>
            <a:ext cx="9693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fr-FR" sz="1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l’océan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fr-FR" sz="1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large</a:t>
            </a:r>
            <a:endParaRPr/>
          </a:p>
        </p:txBody>
      </p:sp>
      <p:sp>
        <p:nvSpPr>
          <p:cNvPr id="171" name="Google Shape;171;p2"/>
          <p:cNvSpPr txBox="1"/>
          <p:nvPr/>
        </p:nvSpPr>
        <p:spPr>
          <a:xfrm>
            <a:off x="132381" y="3523655"/>
            <a:ext cx="371832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fr-FR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x 7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exemplaires</a:t>
            </a:r>
            <a:endParaRPr/>
          </a:p>
        </p:txBody>
      </p:sp>
      <p:sp>
        <p:nvSpPr>
          <p:cNvPr id="172" name="Google Shape;172;p2"/>
          <p:cNvSpPr txBox="1"/>
          <p:nvPr/>
        </p:nvSpPr>
        <p:spPr>
          <a:xfrm>
            <a:off x="118184" y="4747791"/>
            <a:ext cx="36474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fr-FR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140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tonnes de papiers</a:t>
            </a:r>
            <a:endParaRPr/>
          </a:p>
        </p:txBody>
      </p:sp>
      <p:sp>
        <p:nvSpPr>
          <p:cNvPr id="173" name="Google Shape;173;p2"/>
          <p:cNvSpPr txBox="1"/>
          <p:nvPr/>
        </p:nvSpPr>
        <p:spPr>
          <a:xfrm>
            <a:off x="119336" y="5395863"/>
            <a:ext cx="3731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fr-FR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10 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conteneurs de 20’</a:t>
            </a:r>
            <a:endParaRPr/>
          </a:p>
        </p:txBody>
      </p:sp>
      <p:sp>
        <p:nvSpPr>
          <p:cNvPr id="174" name="Google Shape;174;p2"/>
          <p:cNvSpPr txBox="1"/>
          <p:nvPr/>
        </p:nvSpPr>
        <p:spPr>
          <a:xfrm>
            <a:off x="4079775" y="3471391"/>
            <a:ext cx="39541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– </a:t>
            </a:r>
            <a:r>
              <a:rPr lang="fr-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Fluidifier</a:t>
            </a: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chaîne</a:t>
            </a:r>
            <a:endParaRPr/>
          </a:p>
        </p:txBody>
      </p:sp>
      <p:sp>
        <p:nvSpPr>
          <p:cNvPr id="175" name="Google Shape;175;p2"/>
          <p:cNvSpPr txBox="1"/>
          <p:nvPr/>
        </p:nvSpPr>
        <p:spPr>
          <a:xfrm>
            <a:off x="4073506" y="5608150"/>
            <a:ext cx="39604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– </a:t>
            </a:r>
            <a:r>
              <a:rPr lang="fr-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Gagner du temps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"/>
          <p:cNvSpPr txBox="1"/>
          <p:nvPr/>
        </p:nvSpPr>
        <p:spPr>
          <a:xfrm>
            <a:off x="65317" y="44624"/>
            <a:ext cx="1206136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fr-FR" sz="4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Exemple d’un connaissement en PDF</a:t>
            </a:r>
            <a:endParaRPr/>
          </a:p>
        </p:txBody>
      </p:sp>
      <p:sp>
        <p:nvSpPr>
          <p:cNvPr id="409" name="Google Shape;409;p21"/>
          <p:cNvSpPr/>
          <p:nvPr/>
        </p:nvSpPr>
        <p:spPr>
          <a:xfrm>
            <a:off x="5231904" y="4797152"/>
            <a:ext cx="3888432" cy="28803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84" y="675134"/>
            <a:ext cx="10800000" cy="606623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11" name="Google Shape;4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384" y="680553"/>
            <a:ext cx="10800000" cy="2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1"/>
          <p:cNvSpPr/>
          <p:nvPr/>
        </p:nvSpPr>
        <p:spPr>
          <a:xfrm>
            <a:off x="8544272" y="1844824"/>
            <a:ext cx="1440160" cy="14401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"/>
          <p:cNvSpPr txBox="1"/>
          <p:nvPr/>
        </p:nvSpPr>
        <p:spPr>
          <a:xfrm>
            <a:off x="53752" y="44624"/>
            <a:ext cx="1201891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Consultation de l’historique d’un connaissement</a:t>
            </a:r>
            <a:endParaRPr/>
          </a:p>
        </p:txBody>
      </p:sp>
      <p:pic>
        <p:nvPicPr>
          <p:cNvPr id="418" name="Google Shape;4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5533" y="1341368"/>
            <a:ext cx="8960935" cy="5400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"/>
          <p:cNvSpPr txBox="1"/>
          <p:nvPr/>
        </p:nvSpPr>
        <p:spPr>
          <a:xfrm>
            <a:off x="119336" y="-27384"/>
            <a:ext cx="11953328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Exemples de notifications</a:t>
            </a:r>
            <a:endParaRPr/>
          </a:p>
        </p:txBody>
      </p:sp>
      <p:pic>
        <p:nvPicPr>
          <p:cNvPr id="424" name="Google Shape;42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7654" y="1170024"/>
            <a:ext cx="8696693" cy="5571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4"/>
          <p:cNvSpPr txBox="1"/>
          <p:nvPr/>
        </p:nvSpPr>
        <p:spPr>
          <a:xfrm>
            <a:off x="227348" y="44624"/>
            <a:ext cx="11737304" cy="63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Exemples d’écrans Armateur</a:t>
            </a:r>
            <a:endParaRPr/>
          </a:p>
        </p:txBody>
      </p:sp>
      <p:pic>
        <p:nvPicPr>
          <p:cNvPr id="430" name="Google Shape;4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336" y="865100"/>
            <a:ext cx="11953328" cy="594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/>
          <p:nvPr/>
        </p:nvSpPr>
        <p:spPr>
          <a:xfrm>
            <a:off x="119336" y="44624"/>
            <a:ext cx="1195332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fr-FR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Recherche d’une demande de connaissement d’un chargeur</a:t>
            </a:r>
            <a:endParaRPr/>
          </a:p>
        </p:txBody>
      </p:sp>
      <p:pic>
        <p:nvPicPr>
          <p:cNvPr id="436" name="Google Shape;4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0" y="1164207"/>
            <a:ext cx="10800000" cy="572117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6"/>
          <p:cNvSpPr txBox="1"/>
          <p:nvPr/>
        </p:nvSpPr>
        <p:spPr>
          <a:xfrm>
            <a:off x="119336" y="-18256"/>
            <a:ext cx="11953328" cy="63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Menu des embarquements</a:t>
            </a:r>
            <a:endParaRPr/>
          </a:p>
        </p:txBody>
      </p:sp>
      <p:pic>
        <p:nvPicPr>
          <p:cNvPr id="442" name="Google Shape;442;p26"/>
          <p:cNvPicPr preferRelativeResize="0"/>
          <p:nvPr/>
        </p:nvPicPr>
        <p:blipFill rotWithShape="1">
          <a:blip r:embed="rId3">
            <a:alphaModFix/>
          </a:blip>
          <a:srcRect t="16958"/>
          <a:stretch/>
        </p:blipFill>
        <p:spPr>
          <a:xfrm>
            <a:off x="263352" y="1196752"/>
            <a:ext cx="11665296" cy="54006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7"/>
          <p:cNvSpPr txBox="1"/>
          <p:nvPr/>
        </p:nvSpPr>
        <p:spPr>
          <a:xfrm>
            <a:off x="119336" y="-18256"/>
            <a:ext cx="11953328" cy="71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Options d’embarquement</a:t>
            </a:r>
            <a:endParaRPr/>
          </a:p>
        </p:txBody>
      </p:sp>
      <p:pic>
        <p:nvPicPr>
          <p:cNvPr id="448" name="Google Shape;4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000" y="1196752"/>
            <a:ext cx="11520000" cy="538671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49" name="Google Shape;44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2761" y="1676155"/>
            <a:ext cx="2886478" cy="3505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"/>
          <p:cNvSpPr txBox="1">
            <a:spLocks noGrp="1"/>
          </p:cNvSpPr>
          <p:nvPr>
            <p:ph type="dt" idx="4294967295"/>
          </p:nvPr>
        </p:nvSpPr>
        <p:spPr>
          <a:xfrm>
            <a:off x="156327" y="64533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29/03/2022</a:t>
            </a:r>
            <a:endParaRPr sz="12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28"/>
          <p:cNvSpPr txBox="1">
            <a:spLocks noGrp="1"/>
          </p:cNvSpPr>
          <p:nvPr>
            <p:ph type="ftr" idx="4294967295"/>
          </p:nvPr>
        </p:nvSpPr>
        <p:spPr>
          <a:xfrm>
            <a:off x="4441623" y="63728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Présentation REVATUA</a:t>
            </a:r>
            <a:endParaRPr sz="12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28"/>
          <p:cNvSpPr txBox="1">
            <a:spLocks noGrp="1"/>
          </p:cNvSpPr>
          <p:nvPr>
            <p:ph type="sldNum" idx="12"/>
          </p:nvPr>
        </p:nvSpPr>
        <p:spPr>
          <a:xfrm>
            <a:off x="11640616" y="6356350"/>
            <a:ext cx="5513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8"/>
          <p:cNvSpPr txBox="1"/>
          <p:nvPr/>
        </p:nvSpPr>
        <p:spPr>
          <a:xfrm>
            <a:off x="838200" y="188640"/>
            <a:ext cx="10515600" cy="58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Conclusion</a:t>
            </a:r>
            <a:endParaRPr/>
          </a:p>
        </p:txBody>
      </p:sp>
      <p:pic>
        <p:nvPicPr>
          <p:cNvPr id="458" name="Google Shape;4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576" y="1235794"/>
            <a:ext cx="1434083" cy="143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1623" y="1381707"/>
            <a:ext cx="2284512" cy="1142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28"/>
          <p:cNvGrpSpPr/>
          <p:nvPr/>
        </p:nvGrpSpPr>
        <p:grpSpPr>
          <a:xfrm>
            <a:off x="6744441" y="1235794"/>
            <a:ext cx="2426540" cy="1450204"/>
            <a:chOff x="3414850" y="4824595"/>
            <a:chExt cx="2426540" cy="1450204"/>
          </a:xfrm>
        </p:grpSpPr>
        <p:pic>
          <p:nvPicPr>
            <p:cNvPr id="461" name="Google Shape;461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41803" y="4932388"/>
              <a:ext cx="1299587" cy="1299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4850" y="4824595"/>
              <a:ext cx="1450204" cy="14502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3" name="Google Shape;46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9979" y="1400148"/>
            <a:ext cx="1345448" cy="126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32304" y="3887464"/>
            <a:ext cx="1755017" cy="126972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8"/>
          <p:cNvSpPr/>
          <p:nvPr/>
        </p:nvSpPr>
        <p:spPr>
          <a:xfrm>
            <a:off x="525329" y="3805287"/>
            <a:ext cx="1386408" cy="1471666"/>
          </a:xfrm>
          <a:prstGeom prst="mathPlus">
            <a:avLst>
              <a:gd name="adj1" fmla="val 23520"/>
            </a:avLst>
          </a:prstGeom>
          <a:solidFill>
            <a:schemeClr val="accent6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8"/>
          <p:cNvSpPr/>
          <p:nvPr/>
        </p:nvSpPr>
        <p:spPr>
          <a:xfrm>
            <a:off x="488529" y="1230424"/>
            <a:ext cx="1434083" cy="1450204"/>
          </a:xfrm>
          <a:prstGeom prst="mathMinus">
            <a:avLst>
              <a:gd name="adj1" fmla="val 2352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7" name="Google Shape;467;p28"/>
          <p:cNvCxnSpPr/>
          <p:nvPr/>
        </p:nvCxnSpPr>
        <p:spPr>
          <a:xfrm>
            <a:off x="1459538" y="3530724"/>
            <a:ext cx="9433845" cy="0"/>
          </a:xfrm>
          <a:prstGeom prst="straightConnector1">
            <a:avLst/>
          </a:prstGeom>
          <a:noFill/>
          <a:ln w="444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468" name="Google Shape;468;p28"/>
          <p:cNvPicPr preferRelativeResize="0"/>
          <p:nvPr/>
        </p:nvPicPr>
        <p:blipFill rotWithShape="1">
          <a:blip r:embed="rId9">
            <a:alphaModFix/>
          </a:blip>
          <a:srcRect l="13287" t="48909" r="5320" b="19561"/>
          <a:stretch/>
        </p:blipFill>
        <p:spPr>
          <a:xfrm>
            <a:off x="2279576" y="4279907"/>
            <a:ext cx="2069976" cy="56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8" descr="Feedback Management et API : A l'heure de l'ouverture - SatisFactor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31904" y="3861048"/>
            <a:ext cx="2398740" cy="9732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70" name="Google Shape;470;p28"/>
          <p:cNvSpPr/>
          <p:nvPr/>
        </p:nvSpPr>
        <p:spPr>
          <a:xfrm>
            <a:off x="5447928" y="4925260"/>
            <a:ext cx="288032" cy="54422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8"/>
          <p:cNvSpPr/>
          <p:nvPr/>
        </p:nvSpPr>
        <p:spPr>
          <a:xfrm>
            <a:off x="7104112" y="4925260"/>
            <a:ext cx="288032" cy="54422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8"/>
          <p:cNvSpPr txBox="1"/>
          <p:nvPr/>
        </p:nvSpPr>
        <p:spPr>
          <a:xfrm>
            <a:off x="4727848" y="5536139"/>
            <a:ext cx="1440000" cy="646331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Logiciels d’entreprises</a:t>
            </a:r>
            <a:endParaRPr/>
          </a:p>
        </p:txBody>
      </p:sp>
      <p:sp>
        <p:nvSpPr>
          <p:cNvPr id="473" name="Google Shape;473;p28"/>
          <p:cNvSpPr txBox="1"/>
          <p:nvPr/>
        </p:nvSpPr>
        <p:spPr>
          <a:xfrm>
            <a:off x="6528048" y="5534470"/>
            <a:ext cx="1440000" cy="6480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Revatua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9"/>
          <p:cNvSpPr txBox="1"/>
          <p:nvPr/>
        </p:nvSpPr>
        <p:spPr>
          <a:xfrm>
            <a:off x="3676062" y="3394108"/>
            <a:ext cx="3619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1">
                <a:solidFill>
                  <a:srgbClr val="1FF0D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DES QUESTIONS ?</a:t>
            </a:r>
            <a:endParaRPr/>
          </a:p>
        </p:txBody>
      </p:sp>
      <p:cxnSp>
        <p:nvCxnSpPr>
          <p:cNvPr id="479" name="Google Shape;479;p29"/>
          <p:cNvCxnSpPr/>
          <p:nvPr/>
        </p:nvCxnSpPr>
        <p:spPr>
          <a:xfrm>
            <a:off x="1038138" y="2382156"/>
            <a:ext cx="5728242" cy="0"/>
          </a:xfrm>
          <a:prstGeom prst="straightConnector1">
            <a:avLst/>
          </a:prstGeom>
          <a:noFill/>
          <a:ln w="107950" cap="flat" cmpd="sng">
            <a:solidFill>
              <a:srgbClr val="1FF0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0" name="Google Shape;480;p29"/>
          <p:cNvCxnSpPr/>
          <p:nvPr/>
        </p:nvCxnSpPr>
        <p:spPr>
          <a:xfrm flipH="1">
            <a:off x="736600" y="2337706"/>
            <a:ext cx="346446" cy="1338944"/>
          </a:xfrm>
          <a:prstGeom prst="straightConnector1">
            <a:avLst/>
          </a:prstGeom>
          <a:noFill/>
          <a:ln w="107950" cap="flat" cmpd="sng">
            <a:solidFill>
              <a:srgbClr val="1FF0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1" name="Google Shape;481;p29"/>
          <p:cNvSpPr txBox="1"/>
          <p:nvPr/>
        </p:nvSpPr>
        <p:spPr>
          <a:xfrm>
            <a:off x="1104497" y="2345567"/>
            <a:ext cx="1078905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600" b="1" i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MERCI DE VOTRE ATTENTION</a:t>
            </a:r>
            <a:endParaRPr sz="6600" dirty="0"/>
          </a:p>
        </p:txBody>
      </p:sp>
      <p:cxnSp>
        <p:nvCxnSpPr>
          <p:cNvPr id="482" name="Google Shape;482;p29"/>
          <p:cNvCxnSpPr/>
          <p:nvPr/>
        </p:nvCxnSpPr>
        <p:spPr>
          <a:xfrm>
            <a:off x="698500" y="3632200"/>
            <a:ext cx="2929257" cy="0"/>
          </a:xfrm>
          <a:prstGeom prst="straightConnector1">
            <a:avLst/>
          </a:prstGeom>
          <a:noFill/>
          <a:ln w="107950" cap="flat" cmpd="sng">
            <a:solidFill>
              <a:srgbClr val="1FF0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3" name="Google Shape;483;p29"/>
          <p:cNvSpPr txBox="1">
            <a:spLocks noGrp="1"/>
          </p:cNvSpPr>
          <p:nvPr>
            <p:ph type="dt" idx="4294967295"/>
          </p:nvPr>
        </p:nvSpPr>
        <p:spPr>
          <a:xfrm>
            <a:off x="156327" y="64533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29/03/2022</a:t>
            </a:r>
            <a:endParaRPr/>
          </a:p>
        </p:txBody>
      </p:sp>
      <p:sp>
        <p:nvSpPr>
          <p:cNvPr id="484" name="Google Shape;484;p29"/>
          <p:cNvSpPr txBox="1">
            <a:spLocks noGrp="1"/>
          </p:cNvSpPr>
          <p:nvPr>
            <p:ph type="ftr" idx="4294967295"/>
          </p:nvPr>
        </p:nvSpPr>
        <p:spPr>
          <a:xfrm>
            <a:off x="4441623" y="63728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Présentation REVATUA</a:t>
            </a:r>
            <a:endParaRPr/>
          </a:p>
        </p:txBody>
      </p:sp>
      <p:sp>
        <p:nvSpPr>
          <p:cNvPr id="485" name="Google Shape;485;p29"/>
          <p:cNvSpPr txBox="1">
            <a:spLocks noGrp="1"/>
          </p:cNvSpPr>
          <p:nvPr>
            <p:ph type="sldNum" idx="12"/>
          </p:nvPr>
        </p:nvSpPr>
        <p:spPr>
          <a:xfrm>
            <a:off x="11640616" y="6356350"/>
            <a:ext cx="5513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29/03/2022</a:t>
            </a:r>
            <a:endParaRPr sz="12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3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Présentation REVATUA</a:t>
            </a:r>
            <a:endParaRPr/>
          </a:p>
        </p:txBody>
      </p:sp>
      <p:sp>
        <p:nvSpPr>
          <p:cNvPr id="182" name="Google Shape;182;p3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Contexte</a:t>
            </a:r>
            <a:endParaRPr/>
          </a:p>
        </p:txBody>
      </p:sp>
      <p:sp>
        <p:nvSpPr>
          <p:cNvPr id="184" name="Google Shape;184;p3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</a:pPr>
            <a:r>
              <a:rPr lang="fr-FR"/>
              <a:t>Évolution</a:t>
            </a:r>
            <a:endParaRPr/>
          </a:p>
        </p:txBody>
      </p:sp>
      <p:sp>
        <p:nvSpPr>
          <p:cNvPr id="185" name="Google Shape;185;p3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Apports</a:t>
            </a:r>
            <a:endParaRPr/>
          </a:p>
        </p:txBody>
      </p:sp>
      <p:sp>
        <p:nvSpPr>
          <p:cNvPr id="186" name="Google Shape;186;p3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 Démo</a:t>
            </a:r>
            <a:endParaRPr/>
          </a:p>
        </p:txBody>
      </p:sp>
      <p:sp>
        <p:nvSpPr>
          <p:cNvPr id="187" name="Google Shape;187;p3"/>
          <p:cNvSpPr txBox="1"/>
          <p:nvPr/>
        </p:nvSpPr>
        <p:spPr>
          <a:xfrm>
            <a:off x="449557" y="908720"/>
            <a:ext cx="1224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fr-FR" sz="2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Avant</a:t>
            </a:r>
            <a:endParaRPr/>
          </a:p>
        </p:txBody>
      </p:sp>
      <p:sp>
        <p:nvSpPr>
          <p:cNvPr id="188" name="Google Shape;188;p3"/>
          <p:cNvSpPr txBox="1"/>
          <p:nvPr/>
        </p:nvSpPr>
        <p:spPr>
          <a:xfrm>
            <a:off x="488251" y="3632535"/>
            <a:ext cx="11854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alibri"/>
              <a:buNone/>
            </a:pPr>
            <a:r>
              <a:rPr lang="fr-FR" sz="28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Après</a:t>
            </a:r>
            <a:endParaRPr/>
          </a:p>
        </p:txBody>
      </p:sp>
      <p:cxnSp>
        <p:nvCxnSpPr>
          <p:cNvPr id="189" name="Google Shape;189;p3"/>
          <p:cNvCxnSpPr/>
          <p:nvPr/>
        </p:nvCxnSpPr>
        <p:spPr>
          <a:xfrm>
            <a:off x="1459538" y="3530724"/>
            <a:ext cx="9433845" cy="0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90" name="Google Shape;19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317" y="1777487"/>
            <a:ext cx="1074863" cy="107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"/>
          <p:cNvSpPr/>
          <p:nvPr/>
        </p:nvSpPr>
        <p:spPr>
          <a:xfrm>
            <a:off x="1271464" y="2060848"/>
            <a:ext cx="486543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7528" y="1597876"/>
            <a:ext cx="1434083" cy="14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"/>
          <p:cNvSpPr/>
          <p:nvPr/>
        </p:nvSpPr>
        <p:spPr>
          <a:xfrm>
            <a:off x="3431704" y="2060848"/>
            <a:ext cx="487104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6674" y="1821318"/>
            <a:ext cx="987198" cy="98719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"/>
          <p:cNvSpPr/>
          <p:nvPr/>
        </p:nvSpPr>
        <p:spPr>
          <a:xfrm>
            <a:off x="3431704" y="1124744"/>
            <a:ext cx="77938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fr-FR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7x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4981056" y="2060848"/>
            <a:ext cx="493459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8168" y="880834"/>
            <a:ext cx="1434083" cy="143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/>
          <p:cNvPicPr preferRelativeResize="0"/>
          <p:nvPr/>
        </p:nvPicPr>
        <p:blipFill rotWithShape="1">
          <a:blip r:embed="rId6">
            <a:alphaModFix/>
          </a:blip>
          <a:srcRect t="1" r="3510" b="2067"/>
          <a:stretch/>
        </p:blipFill>
        <p:spPr>
          <a:xfrm>
            <a:off x="7896200" y="2525677"/>
            <a:ext cx="1117822" cy="101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52184" y="2260474"/>
            <a:ext cx="692552" cy="69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363" y="4208617"/>
            <a:ext cx="1434083" cy="14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/>
          <p:nvPr/>
        </p:nvSpPr>
        <p:spPr>
          <a:xfrm>
            <a:off x="2606369" y="4709637"/>
            <a:ext cx="648220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16295" y="4026292"/>
            <a:ext cx="1434083" cy="1000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336474">
            <a:off x="3802930" y="4921833"/>
            <a:ext cx="1156064" cy="50816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5393652" y="4723114"/>
            <a:ext cx="648220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12024" y="4393537"/>
            <a:ext cx="1337749" cy="1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/>
          <p:cNvPicPr preferRelativeResize="0"/>
          <p:nvPr/>
        </p:nvPicPr>
        <p:blipFill rotWithShape="1">
          <a:blip r:embed="rId11">
            <a:alphaModFix/>
          </a:blip>
          <a:srcRect l="-2717" t="-84949" r="-2931" b="-70778"/>
          <a:stretch/>
        </p:blipFill>
        <p:spPr>
          <a:xfrm>
            <a:off x="10212977" y="3713098"/>
            <a:ext cx="1355631" cy="229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94755" y="1569191"/>
            <a:ext cx="1337749" cy="1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11">
            <a:alphaModFix/>
          </a:blip>
          <a:srcRect l="-2717" t="-5753" r="-2931" b="-21268"/>
          <a:stretch/>
        </p:blipFill>
        <p:spPr>
          <a:xfrm>
            <a:off x="10645025" y="1569191"/>
            <a:ext cx="1355631" cy="113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 descr="QR Code : d'où vient t'il ? Comment l'utiliser ? | AntheDesig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20264" y="4888707"/>
            <a:ext cx="1156056" cy="115605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/>
          <p:nvPr/>
        </p:nvSpPr>
        <p:spPr>
          <a:xfrm>
            <a:off x="9336212" y="4709636"/>
            <a:ext cx="648220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19936" y="1772816"/>
            <a:ext cx="1740278" cy="100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02644" y="3698752"/>
            <a:ext cx="1173676" cy="100462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"/>
          <p:cNvSpPr/>
          <p:nvPr/>
        </p:nvSpPr>
        <p:spPr>
          <a:xfrm>
            <a:off x="7305634" y="2060848"/>
            <a:ext cx="374541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9014336" y="2060848"/>
            <a:ext cx="374541" cy="4320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9EC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"/>
          <p:cNvSpPr txBox="1"/>
          <p:nvPr/>
        </p:nvSpPr>
        <p:spPr>
          <a:xfrm>
            <a:off x="5449202" y="692696"/>
            <a:ext cx="1293595" cy="40011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Chargeur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29/03/2022</a:t>
            </a:r>
            <a:endParaRPr sz="12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4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Présentation REVATUA</a:t>
            </a:r>
            <a:endParaRPr/>
          </a:p>
        </p:txBody>
      </p:sp>
      <p:sp>
        <p:nvSpPr>
          <p:cNvPr id="222" name="Google Shape;222;p4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Contexte</a:t>
            </a:r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Évolution</a:t>
            </a:r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</a:pPr>
            <a:r>
              <a:rPr lang="fr-FR"/>
              <a:t>Apports</a:t>
            </a:r>
            <a:endParaRPr/>
          </a:p>
        </p:txBody>
      </p:sp>
      <p:sp>
        <p:nvSpPr>
          <p:cNvPr id="226" name="Google Shape;226;p4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 Démo</a:t>
            </a:r>
            <a:endParaRPr/>
          </a:p>
        </p:txBody>
      </p:sp>
      <p:sp>
        <p:nvSpPr>
          <p:cNvPr id="227" name="Google Shape;227;p4"/>
          <p:cNvSpPr/>
          <p:nvPr/>
        </p:nvSpPr>
        <p:spPr>
          <a:xfrm>
            <a:off x="372399" y="794275"/>
            <a:ext cx="1602300" cy="609900"/>
          </a:xfrm>
          <a:prstGeom prst="roundRect">
            <a:avLst>
              <a:gd name="adj" fmla="val 4167"/>
            </a:avLst>
          </a:prstGeom>
          <a:solidFill>
            <a:srgbClr val="E9ECFE">
              <a:alpha val="49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372400" y="1810988"/>
            <a:ext cx="1602300" cy="609900"/>
          </a:xfrm>
          <a:prstGeom prst="roundRect">
            <a:avLst>
              <a:gd name="adj" fmla="val 4167"/>
            </a:avLst>
          </a:prstGeom>
          <a:solidFill>
            <a:srgbClr val="E9ECFE">
              <a:alpha val="49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372400" y="3830174"/>
            <a:ext cx="1602300" cy="609900"/>
          </a:xfrm>
          <a:prstGeom prst="roundRect">
            <a:avLst>
              <a:gd name="adj" fmla="val 4167"/>
            </a:avLst>
          </a:prstGeom>
          <a:solidFill>
            <a:srgbClr val="E9ECFE">
              <a:alpha val="490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"/>
          <p:cNvSpPr txBox="1"/>
          <p:nvPr/>
        </p:nvSpPr>
        <p:spPr>
          <a:xfrm>
            <a:off x="448599" y="794275"/>
            <a:ext cx="1444465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600"/>
              <a:buFont typeface="Calibri"/>
              <a:buNone/>
            </a:pPr>
            <a:r>
              <a:rPr lang="fr-FR" sz="1600" b="1" i="0" u="none" strike="noStrike" cap="none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Changements</a:t>
            </a:r>
            <a:endParaRPr/>
          </a:p>
        </p:txBody>
      </p:sp>
      <p:sp>
        <p:nvSpPr>
          <p:cNvPr id="231" name="Google Shape;231;p4"/>
          <p:cNvSpPr txBox="1"/>
          <p:nvPr/>
        </p:nvSpPr>
        <p:spPr>
          <a:xfrm>
            <a:off x="448600" y="1810985"/>
            <a:ext cx="1256700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Font typeface="Calibri"/>
              <a:buNone/>
            </a:pPr>
            <a:r>
              <a:rPr lang="fr-FR" sz="1800" b="1" i="0" u="none" strike="noStrike" cap="none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Avant</a:t>
            </a:r>
            <a:endParaRPr sz="1800" b="1" i="0" u="none" strike="noStrike" cap="none">
              <a:solidFill>
                <a:srgbClr val="2A25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"/>
          <p:cNvSpPr txBox="1"/>
          <p:nvPr/>
        </p:nvSpPr>
        <p:spPr>
          <a:xfrm>
            <a:off x="448600" y="3830188"/>
            <a:ext cx="1449900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Font typeface="Calibri"/>
              <a:buNone/>
            </a:pPr>
            <a:r>
              <a:rPr lang="fr-FR" sz="1800" b="1" i="0" u="none" strike="noStrike" cap="none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Après</a:t>
            </a:r>
            <a:endParaRPr sz="1800" b="1" i="0" u="none" strike="noStrike" cap="none">
              <a:solidFill>
                <a:srgbClr val="2A25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4"/>
          <p:cNvCxnSpPr/>
          <p:nvPr/>
        </p:nvCxnSpPr>
        <p:spPr>
          <a:xfrm>
            <a:off x="2062755" y="1639465"/>
            <a:ext cx="9505853" cy="61343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34" name="Google Shape;234;p4"/>
          <p:cNvCxnSpPr/>
          <p:nvPr/>
        </p:nvCxnSpPr>
        <p:spPr>
          <a:xfrm>
            <a:off x="2062755" y="3717032"/>
            <a:ext cx="9433845" cy="0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35" name="Google Shape;235;p4"/>
          <p:cNvSpPr txBox="1"/>
          <p:nvPr/>
        </p:nvSpPr>
        <p:spPr>
          <a:xfrm>
            <a:off x="2059475" y="821156"/>
            <a:ext cx="1510809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600"/>
              <a:buFont typeface="Calibri"/>
              <a:buNone/>
            </a:pPr>
            <a:r>
              <a:rPr lang="fr-FR" sz="1600" b="1" i="0" u="none" strike="noStrike" cap="none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Nombre de saisies</a:t>
            </a:r>
            <a:endParaRPr/>
          </a:p>
        </p:txBody>
      </p:sp>
      <p:sp>
        <p:nvSpPr>
          <p:cNvPr id="236" name="Google Shape;236;p4"/>
          <p:cNvSpPr txBox="1"/>
          <p:nvPr/>
        </p:nvSpPr>
        <p:spPr>
          <a:xfrm>
            <a:off x="6096000" y="788381"/>
            <a:ext cx="2115243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Prevention de conflits des navires</a:t>
            </a:r>
            <a:endParaRPr/>
          </a:p>
        </p:txBody>
      </p:sp>
      <p:cxnSp>
        <p:nvCxnSpPr>
          <p:cNvPr id="237" name="Google Shape;237;p4"/>
          <p:cNvCxnSpPr/>
          <p:nvPr/>
        </p:nvCxnSpPr>
        <p:spPr>
          <a:xfrm>
            <a:off x="3575720" y="821156"/>
            <a:ext cx="0" cy="5105959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38" name="Google Shape;238;p4"/>
          <p:cNvCxnSpPr/>
          <p:nvPr/>
        </p:nvCxnSpPr>
        <p:spPr>
          <a:xfrm>
            <a:off x="6096000" y="841439"/>
            <a:ext cx="0" cy="5105959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39" name="Google Shape;239;p4"/>
          <p:cNvCxnSpPr/>
          <p:nvPr/>
        </p:nvCxnSpPr>
        <p:spPr>
          <a:xfrm>
            <a:off x="8184232" y="841439"/>
            <a:ext cx="0" cy="5105959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40" name="Google Shape;240;p4"/>
          <p:cNvSpPr txBox="1"/>
          <p:nvPr/>
        </p:nvSpPr>
        <p:spPr>
          <a:xfrm>
            <a:off x="8259789" y="788381"/>
            <a:ext cx="1641906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600"/>
              <a:buFont typeface="Calibri"/>
              <a:buNone/>
            </a:pPr>
            <a:r>
              <a:rPr lang="fr-FR" sz="1600" b="1" i="0" u="none" strike="noStrike" cap="none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Statistiques</a:t>
            </a:r>
            <a:endParaRPr/>
          </a:p>
        </p:txBody>
      </p:sp>
      <p:cxnSp>
        <p:nvCxnSpPr>
          <p:cNvPr id="241" name="Google Shape;241;p4"/>
          <p:cNvCxnSpPr/>
          <p:nvPr/>
        </p:nvCxnSpPr>
        <p:spPr>
          <a:xfrm>
            <a:off x="9984432" y="841439"/>
            <a:ext cx="0" cy="5105959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42" name="Google Shape;242;p4"/>
          <p:cNvSpPr txBox="1"/>
          <p:nvPr/>
        </p:nvSpPr>
        <p:spPr>
          <a:xfrm>
            <a:off x="10037655" y="816175"/>
            <a:ext cx="1981353" cy="85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Visibilité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plannings et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connaissements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2A25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"/>
          <p:cNvSpPr/>
          <p:nvPr/>
        </p:nvSpPr>
        <p:spPr>
          <a:xfrm>
            <a:off x="2342793" y="2210123"/>
            <a:ext cx="9941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fr-FR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fois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4" descr="24h/24 7j/7 - A VOS COT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72464" y="4095670"/>
            <a:ext cx="1148028" cy="114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2064" y="2206868"/>
            <a:ext cx="1096877" cy="74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6599" y="4212621"/>
            <a:ext cx="1082450" cy="9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2464" y="2204864"/>
            <a:ext cx="1096877" cy="7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"/>
          <p:cNvSpPr/>
          <p:nvPr/>
        </p:nvSpPr>
        <p:spPr>
          <a:xfrm>
            <a:off x="8417649" y="4346519"/>
            <a:ext cx="13261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fr-FR" sz="18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Fiables et immédiates</a:t>
            </a:r>
            <a:endParaRPr/>
          </a:p>
        </p:txBody>
      </p:sp>
      <p:sp>
        <p:nvSpPr>
          <p:cNvPr id="249" name="Google Shape;249;p4"/>
          <p:cNvSpPr/>
          <p:nvPr/>
        </p:nvSpPr>
        <p:spPr>
          <a:xfrm>
            <a:off x="8472264" y="1988840"/>
            <a:ext cx="14636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fr-FR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Traitement manuel peu fiable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"/>
          <p:cNvSpPr txBox="1"/>
          <p:nvPr/>
        </p:nvSpPr>
        <p:spPr>
          <a:xfrm>
            <a:off x="3787104" y="675534"/>
            <a:ext cx="2009032" cy="85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i="0" u="none" strike="noStrike" cap="none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Envois de </a:t>
            </a:r>
            <a:r>
              <a:rPr lang="fr-FR" sz="1600" b="1">
                <a:solidFill>
                  <a:srgbClr val="2A256A"/>
                </a:solidFill>
                <a:latin typeface="Calibri"/>
                <a:ea typeface="Calibri"/>
                <a:cs typeface="Calibri"/>
                <a:sym typeface="Calibri"/>
              </a:rPr>
              <a:t>documents aux services administratifs</a:t>
            </a:r>
            <a:endParaRPr sz="1600" b="1" i="0" u="none" strike="noStrike" cap="none">
              <a:solidFill>
                <a:srgbClr val="2A25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2322179" y="4290447"/>
            <a:ext cx="9941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Calibri"/>
              <a:buNone/>
            </a:pPr>
            <a:r>
              <a:rPr lang="fr-FR" sz="48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fois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3657356" y="1810985"/>
            <a:ext cx="23096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fr-F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Multiples envois papiers par coursier</a:t>
            </a:r>
            <a:endParaRPr/>
          </a:p>
        </p:txBody>
      </p:sp>
      <p:sp>
        <p:nvSpPr>
          <p:cNvPr id="253" name="Google Shape;253;p4"/>
          <p:cNvSpPr txBox="1"/>
          <p:nvPr/>
        </p:nvSpPr>
        <p:spPr>
          <a:xfrm>
            <a:off x="4068507" y="3931280"/>
            <a:ext cx="13747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fr-FR" sz="18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Transferts numériques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lang="fr-FR"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En 1 clic</a:t>
            </a:r>
            <a:endParaRPr sz="1800" b="1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4258823" y="2978919"/>
            <a:ext cx="9941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fr-FR" sz="4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fois</a:t>
            </a:r>
            <a:endParaRPr sz="4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4775" y="4896856"/>
            <a:ext cx="836401" cy="83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6537" y="2575115"/>
            <a:ext cx="472909" cy="472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"/>
          <p:cNvSpPr txBox="1">
            <a:spLocks noGrp="1"/>
          </p:cNvSpPr>
          <p:nvPr>
            <p:ph type="dt" idx="10"/>
          </p:nvPr>
        </p:nvSpPr>
        <p:spPr>
          <a:xfrm>
            <a:off x="11933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29/03/2022</a:t>
            </a:r>
            <a:endParaRPr sz="1200" b="1" i="0" u="none" strike="noStrike" cap="none">
              <a:solidFill>
                <a:srgbClr val="2A25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5"/>
          <p:cNvSpPr txBox="1">
            <a:spLocks noGrp="1"/>
          </p:cNvSpPr>
          <p:nvPr>
            <p:ph type="ftr" idx="11"/>
          </p:nvPr>
        </p:nvSpPr>
        <p:spPr>
          <a:xfrm>
            <a:off x="4038600" y="63569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200"/>
              <a:buFont typeface="Open Sans"/>
              <a:buNone/>
            </a:pPr>
            <a:r>
              <a:rPr lang="fr-FR" sz="12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Présentation REVATUA</a:t>
            </a:r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ldNum" idx="12"/>
          </p:nvPr>
        </p:nvSpPr>
        <p:spPr>
          <a:xfrm>
            <a:off x="9329464" y="636206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"/>
          <p:cNvSpPr txBox="1">
            <a:spLocks noGrp="1"/>
          </p:cNvSpPr>
          <p:nvPr>
            <p:ph type="body" idx="2"/>
          </p:nvPr>
        </p:nvSpPr>
        <p:spPr>
          <a:xfrm>
            <a:off x="623887" y="115887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Contexte</a:t>
            </a:r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body" idx="3"/>
          </p:nvPr>
        </p:nvSpPr>
        <p:spPr>
          <a:xfrm>
            <a:off x="3431704" y="103430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Évolution</a:t>
            </a:r>
            <a:endParaRPr/>
          </a:p>
        </p:txBody>
      </p:sp>
      <p:sp>
        <p:nvSpPr>
          <p:cNvPr id="266" name="Google Shape;266;p5"/>
          <p:cNvSpPr txBox="1">
            <a:spLocks noGrp="1"/>
          </p:cNvSpPr>
          <p:nvPr>
            <p:ph type="body" idx="4"/>
          </p:nvPr>
        </p:nvSpPr>
        <p:spPr>
          <a:xfrm>
            <a:off x="6312373" y="114224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2000"/>
              <a:buNone/>
            </a:pPr>
            <a:r>
              <a:rPr lang="fr-FR"/>
              <a:t>Apports</a:t>
            </a:r>
            <a:endParaRPr/>
          </a:p>
        </p:txBody>
      </p:sp>
      <p:sp>
        <p:nvSpPr>
          <p:cNvPr id="267" name="Google Shape;267;p5"/>
          <p:cNvSpPr txBox="1">
            <a:spLocks noGrp="1"/>
          </p:cNvSpPr>
          <p:nvPr>
            <p:ph type="body" idx="5"/>
          </p:nvPr>
        </p:nvSpPr>
        <p:spPr>
          <a:xfrm>
            <a:off x="9198122" y="103429"/>
            <a:ext cx="24479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FR"/>
              <a:t>2 - Démo</a:t>
            </a:r>
            <a:endParaRPr/>
          </a:p>
        </p:txBody>
      </p:sp>
      <p:sp>
        <p:nvSpPr>
          <p:cNvPr id="268" name="Google Shape;268;p5"/>
          <p:cNvSpPr txBox="1">
            <a:spLocks noGrp="1"/>
          </p:cNvSpPr>
          <p:nvPr>
            <p:ph type="title"/>
          </p:nvPr>
        </p:nvSpPr>
        <p:spPr>
          <a:xfrm>
            <a:off x="838200" y="692696"/>
            <a:ext cx="10515600" cy="58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4400"/>
              <a:buFont typeface="Open Sans"/>
              <a:buNone/>
            </a:pPr>
            <a:r>
              <a:rPr lang="fr-FR"/>
              <a:t>Un projet innovant</a:t>
            </a:r>
            <a:endParaRPr/>
          </a:p>
        </p:txBody>
      </p:sp>
      <p:sp>
        <p:nvSpPr>
          <p:cNvPr id="269" name="Google Shape;269;p5"/>
          <p:cNvSpPr txBox="1"/>
          <p:nvPr/>
        </p:nvSpPr>
        <p:spPr>
          <a:xfrm>
            <a:off x="688806" y="1395820"/>
            <a:ext cx="25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Font typeface="Open Sans"/>
              <a:buNone/>
            </a:pPr>
            <a:r>
              <a:rPr lang="fr-FR" sz="18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Partenariat public/privé</a:t>
            </a:r>
            <a:endParaRPr/>
          </a:p>
        </p:txBody>
      </p:sp>
      <p:cxnSp>
        <p:nvCxnSpPr>
          <p:cNvPr id="270" name="Google Shape;270;p5"/>
          <p:cNvCxnSpPr/>
          <p:nvPr/>
        </p:nvCxnSpPr>
        <p:spPr>
          <a:xfrm>
            <a:off x="3863752" y="2225473"/>
            <a:ext cx="0" cy="3672408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1" name="Google Shape;271;p5"/>
          <p:cNvSpPr txBox="1"/>
          <p:nvPr/>
        </p:nvSpPr>
        <p:spPr>
          <a:xfrm>
            <a:off x="4836000" y="1389773"/>
            <a:ext cx="252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Nouveaux Outils</a:t>
            </a:r>
            <a:endParaRPr/>
          </a:p>
        </p:txBody>
      </p:sp>
      <p:cxnSp>
        <p:nvCxnSpPr>
          <p:cNvPr id="272" name="Google Shape;272;p5"/>
          <p:cNvCxnSpPr/>
          <p:nvPr/>
        </p:nvCxnSpPr>
        <p:spPr>
          <a:xfrm>
            <a:off x="8112224" y="2225473"/>
            <a:ext cx="0" cy="3672408"/>
          </a:xfrm>
          <a:prstGeom prst="straightConnector1">
            <a:avLst/>
          </a:prstGeom>
          <a:noFill/>
          <a:ln w="19050" cap="flat" cmpd="sng">
            <a:solidFill>
              <a:srgbClr val="CACEE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3" name="Google Shape;273;p5"/>
          <p:cNvSpPr txBox="1"/>
          <p:nvPr/>
        </p:nvSpPr>
        <p:spPr>
          <a:xfrm>
            <a:off x="8985819" y="1393478"/>
            <a:ext cx="25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Font typeface="Open Sans"/>
              <a:buNone/>
            </a:pPr>
            <a:r>
              <a:rPr lang="fr-FR" sz="18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REVATUA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56A"/>
              </a:buClr>
              <a:buSzPts val="1800"/>
              <a:buFont typeface="Open Sans"/>
              <a:buNone/>
            </a:pPr>
            <a:r>
              <a:rPr lang="fr-FR" sz="1800" b="1" i="0" u="none" strike="noStrike" cap="none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ouvert sur le futur</a:t>
            </a:r>
            <a:endParaRPr/>
          </a:p>
        </p:txBody>
      </p:sp>
      <p:sp>
        <p:nvSpPr>
          <p:cNvPr id="274" name="Google Shape;274;p5"/>
          <p:cNvSpPr txBox="1"/>
          <p:nvPr/>
        </p:nvSpPr>
        <p:spPr>
          <a:xfrm>
            <a:off x="1343472" y="3435021"/>
            <a:ext cx="12106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None/>
            </a:pPr>
            <a:r>
              <a:rPr lang="fr-FR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REVATUA</a:t>
            </a:r>
            <a:endParaRPr/>
          </a:p>
        </p:txBody>
      </p:sp>
      <p:cxnSp>
        <p:nvCxnSpPr>
          <p:cNvPr id="275" name="Google Shape;275;p5"/>
          <p:cNvCxnSpPr>
            <a:stCxn id="276" idx="2"/>
            <a:endCxn id="274" idx="0"/>
          </p:cNvCxnSpPr>
          <p:nvPr/>
        </p:nvCxnSpPr>
        <p:spPr>
          <a:xfrm>
            <a:off x="1948806" y="2623120"/>
            <a:ext cx="0" cy="811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76" name="Google Shape;276;p5"/>
          <p:cNvSpPr txBox="1"/>
          <p:nvPr/>
        </p:nvSpPr>
        <p:spPr>
          <a:xfrm>
            <a:off x="1612061" y="2223010"/>
            <a:ext cx="6734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SIPF</a:t>
            </a:r>
            <a:endParaRPr/>
          </a:p>
        </p:txBody>
      </p:sp>
      <p:sp>
        <p:nvSpPr>
          <p:cNvPr id="277" name="Google Shape;277;p5"/>
          <p:cNvSpPr txBox="1"/>
          <p:nvPr/>
        </p:nvSpPr>
        <p:spPr>
          <a:xfrm>
            <a:off x="171638" y="3442056"/>
            <a:ext cx="8490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DPAM</a:t>
            </a:r>
            <a:endParaRPr/>
          </a:p>
        </p:txBody>
      </p:sp>
      <p:cxnSp>
        <p:nvCxnSpPr>
          <p:cNvPr id="278" name="Google Shape;278;p5"/>
          <p:cNvCxnSpPr>
            <a:stCxn id="274" idx="1"/>
            <a:endCxn id="277" idx="3"/>
          </p:cNvCxnSpPr>
          <p:nvPr/>
        </p:nvCxnSpPr>
        <p:spPr>
          <a:xfrm flipH="1">
            <a:off x="1020672" y="3635076"/>
            <a:ext cx="322800" cy="6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79" name="Google Shape;279;p5"/>
          <p:cNvCxnSpPr>
            <a:stCxn id="276" idx="1"/>
            <a:endCxn id="277" idx="0"/>
          </p:cNvCxnSpPr>
          <p:nvPr/>
        </p:nvCxnSpPr>
        <p:spPr>
          <a:xfrm flipH="1">
            <a:off x="596261" y="2423065"/>
            <a:ext cx="1015800" cy="1019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80" name="Google Shape;280;p5"/>
          <p:cNvCxnSpPr>
            <a:stCxn id="281" idx="1"/>
            <a:endCxn id="274" idx="3"/>
          </p:cNvCxnSpPr>
          <p:nvPr/>
        </p:nvCxnSpPr>
        <p:spPr>
          <a:xfrm rot="10800000">
            <a:off x="2554285" y="3635070"/>
            <a:ext cx="336600" cy="9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81" name="Google Shape;281;p5"/>
          <p:cNvSpPr txBox="1"/>
          <p:nvPr/>
        </p:nvSpPr>
        <p:spPr>
          <a:xfrm>
            <a:off x="2890885" y="3444315"/>
            <a:ext cx="73250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IDT</a:t>
            </a:r>
            <a:endParaRPr/>
          </a:p>
        </p:txBody>
      </p:sp>
      <p:sp>
        <p:nvSpPr>
          <p:cNvPr id="282" name="Google Shape;282;p5"/>
          <p:cNvSpPr txBox="1"/>
          <p:nvPr/>
        </p:nvSpPr>
        <p:spPr>
          <a:xfrm>
            <a:off x="197414" y="4643844"/>
            <a:ext cx="12836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Armateurs</a:t>
            </a:r>
            <a:endParaRPr/>
          </a:p>
        </p:txBody>
      </p:sp>
      <p:sp>
        <p:nvSpPr>
          <p:cNvPr id="283" name="Google Shape;283;p5"/>
          <p:cNvSpPr txBox="1"/>
          <p:nvPr/>
        </p:nvSpPr>
        <p:spPr>
          <a:xfrm>
            <a:off x="2431149" y="4643844"/>
            <a:ext cx="12836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Chargeurs</a:t>
            </a:r>
            <a:endParaRPr/>
          </a:p>
        </p:txBody>
      </p:sp>
      <p:cxnSp>
        <p:nvCxnSpPr>
          <p:cNvPr id="284" name="Google Shape;284;p5"/>
          <p:cNvCxnSpPr/>
          <p:nvPr/>
        </p:nvCxnSpPr>
        <p:spPr>
          <a:xfrm flipH="1">
            <a:off x="833287" y="3814026"/>
            <a:ext cx="716936" cy="81574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85" name="Google Shape;285;p5"/>
          <p:cNvCxnSpPr>
            <a:stCxn id="281" idx="0"/>
            <a:endCxn id="276" idx="3"/>
          </p:cNvCxnSpPr>
          <p:nvPr/>
        </p:nvCxnSpPr>
        <p:spPr>
          <a:xfrm rot="10800000">
            <a:off x="2285439" y="2423115"/>
            <a:ext cx="971700" cy="1021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86" name="Google Shape;286;p5"/>
          <p:cNvCxnSpPr/>
          <p:nvPr/>
        </p:nvCxnSpPr>
        <p:spPr>
          <a:xfrm rot="10800000">
            <a:off x="2351584" y="3814026"/>
            <a:ext cx="714388" cy="82981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87" name="Google Shape;287;p5"/>
          <p:cNvCxnSpPr>
            <a:stCxn id="283" idx="1"/>
            <a:endCxn id="282" idx="3"/>
          </p:cNvCxnSpPr>
          <p:nvPr/>
        </p:nvCxnSpPr>
        <p:spPr>
          <a:xfrm rot="10800000">
            <a:off x="1481049" y="4843899"/>
            <a:ext cx="950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5954" y="2147794"/>
            <a:ext cx="1201244" cy="120124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5821809" y="2492896"/>
            <a:ext cx="14244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Signature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électronique</a:t>
            </a:r>
            <a:endParaRPr/>
          </a:p>
        </p:txBody>
      </p:sp>
      <p:sp>
        <p:nvSpPr>
          <p:cNvPr id="290" name="Google Shape;290;p5"/>
          <p:cNvSpPr txBox="1"/>
          <p:nvPr/>
        </p:nvSpPr>
        <p:spPr>
          <a:xfrm>
            <a:off x="5013986" y="3667184"/>
            <a:ext cx="11563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QR Code</a:t>
            </a:r>
            <a:endParaRPr/>
          </a:p>
        </p:txBody>
      </p:sp>
      <p:sp>
        <p:nvSpPr>
          <p:cNvPr id="291" name="Google Shape;291;p5"/>
          <p:cNvSpPr txBox="1"/>
          <p:nvPr/>
        </p:nvSpPr>
        <p:spPr>
          <a:xfrm>
            <a:off x="6013269" y="4849244"/>
            <a:ext cx="12329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Tablettes</a:t>
            </a:r>
            <a:endParaRPr/>
          </a:p>
        </p:txBody>
      </p:sp>
      <p:pic>
        <p:nvPicPr>
          <p:cNvPr id="292" name="Google Shape;29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8958" y="3366113"/>
            <a:ext cx="1007964" cy="100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954" y="4518469"/>
            <a:ext cx="1473004" cy="135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" descr="Feedback Management et API : A l'heure de l'ouverture - SatisFacto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08537" y="2223010"/>
            <a:ext cx="1517988" cy="53963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"/>
          <p:cNvSpPr txBox="1"/>
          <p:nvPr/>
        </p:nvSpPr>
        <p:spPr>
          <a:xfrm>
            <a:off x="8262402" y="2876743"/>
            <a:ext cx="381025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Adaptation aux logiciels existant: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facturation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paiement en ligne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autres outils de gestion</a:t>
            </a:r>
            <a:endParaRPr/>
          </a:p>
        </p:txBody>
      </p:sp>
      <p:sp>
        <p:nvSpPr>
          <p:cNvPr id="296" name="Google Shape;296;p5"/>
          <p:cNvSpPr txBox="1"/>
          <p:nvPr/>
        </p:nvSpPr>
        <p:spPr>
          <a:xfrm>
            <a:off x="8262403" y="4266558"/>
            <a:ext cx="381025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2A256A"/>
                </a:solidFill>
                <a:latin typeface="Open Sans"/>
                <a:ea typeface="Open Sans"/>
                <a:cs typeface="Open Sans"/>
                <a:sym typeface="Open Sans"/>
              </a:rPr>
              <a:t>Synergie avec d’autres projets: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douane (code SH marchandises)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administratifs (DGAE, DAG, DRM…)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 des escales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"/>
          <p:cNvSpPr txBox="1">
            <a:spLocks noGrp="1"/>
          </p:cNvSpPr>
          <p:nvPr>
            <p:ph type="title"/>
          </p:nvPr>
        </p:nvSpPr>
        <p:spPr>
          <a:xfrm>
            <a:off x="515380" y="72916"/>
            <a:ext cx="11161240" cy="76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fr-FR">
                <a:solidFill>
                  <a:schemeClr val="dk1"/>
                </a:solidFill>
              </a:rPr>
              <a:t>Exemples d’écrans</a:t>
            </a:r>
            <a:endParaRPr/>
          </a:p>
        </p:txBody>
      </p:sp>
      <p:sp>
        <p:nvSpPr>
          <p:cNvPr id="303" name="Google Shape;303;p7"/>
          <p:cNvSpPr txBox="1"/>
          <p:nvPr/>
        </p:nvSpPr>
        <p:spPr>
          <a:xfrm>
            <a:off x="2063552" y="3284984"/>
            <a:ext cx="8229600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7"/>
          <p:cNvSpPr txBox="1"/>
          <p:nvPr/>
        </p:nvSpPr>
        <p:spPr>
          <a:xfrm>
            <a:off x="2063552" y="4869160"/>
            <a:ext cx="822960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D5DB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7"/>
          <p:cNvSpPr txBox="1"/>
          <p:nvPr/>
        </p:nvSpPr>
        <p:spPr>
          <a:xfrm>
            <a:off x="3737738" y="673532"/>
            <a:ext cx="4716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Page d’accueil avant connexion</a:t>
            </a:r>
            <a:endParaRPr/>
          </a:p>
        </p:txBody>
      </p:sp>
      <p:sp>
        <p:nvSpPr>
          <p:cNvPr id="306" name="Google Shape;306;p7"/>
          <p:cNvSpPr txBox="1"/>
          <p:nvPr/>
        </p:nvSpPr>
        <p:spPr>
          <a:xfrm>
            <a:off x="1524000" y="980728"/>
            <a:ext cx="4355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https://www.revatua.gov.pf/</a:t>
            </a:r>
            <a:endParaRPr/>
          </a:p>
        </p:txBody>
      </p:sp>
      <p:sp>
        <p:nvSpPr>
          <p:cNvPr id="307" name="Google Shape;307;p7"/>
          <p:cNvSpPr txBox="1"/>
          <p:nvPr/>
        </p:nvSpPr>
        <p:spPr>
          <a:xfrm>
            <a:off x="6528048" y="980728"/>
            <a:ext cx="4139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https://test.revatua.gov.pf/</a:t>
            </a:r>
            <a:endParaRPr/>
          </a:p>
        </p:txBody>
      </p:sp>
      <p:pic>
        <p:nvPicPr>
          <p:cNvPr id="308" name="Google Shape;30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70" y="1441383"/>
            <a:ext cx="10953659" cy="5343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7"/>
          <p:cNvSpPr/>
          <p:nvPr/>
        </p:nvSpPr>
        <p:spPr>
          <a:xfrm>
            <a:off x="9984432" y="1412777"/>
            <a:ext cx="720080" cy="235188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"/>
          <p:cNvSpPr txBox="1"/>
          <p:nvPr/>
        </p:nvSpPr>
        <p:spPr>
          <a:xfrm>
            <a:off x="2670448" y="44624"/>
            <a:ext cx="685110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Consultation du planning</a:t>
            </a:r>
            <a:endParaRPr/>
          </a:p>
        </p:txBody>
      </p:sp>
      <p:pic>
        <p:nvPicPr>
          <p:cNvPr id="315" name="Google Shape;31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397" y="945376"/>
            <a:ext cx="10873205" cy="5868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392" y="908714"/>
            <a:ext cx="10945215" cy="59039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21" name="Google Shape;321;p9"/>
          <p:cNvSpPr txBox="1"/>
          <p:nvPr/>
        </p:nvSpPr>
        <p:spPr>
          <a:xfrm>
            <a:off x="2670448" y="44624"/>
            <a:ext cx="685110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Consultation du planning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0"/>
          <p:cNvSpPr txBox="1"/>
          <p:nvPr/>
        </p:nvSpPr>
        <p:spPr>
          <a:xfrm>
            <a:off x="2670448" y="44624"/>
            <a:ext cx="685110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fr-FR" sz="4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Inscription</a:t>
            </a:r>
            <a:endParaRPr/>
          </a:p>
        </p:txBody>
      </p:sp>
      <p:pic>
        <p:nvPicPr>
          <p:cNvPr id="327" name="Google Shape;32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9899" y="764704"/>
            <a:ext cx="8592202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034" y="5373216"/>
            <a:ext cx="8485932" cy="13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1_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Microsoft Office PowerPoint</Application>
  <PresentationFormat>Grand écran</PresentationFormat>
  <Paragraphs>140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Open Sans</vt:lpstr>
      <vt:lpstr>Calibri</vt:lpstr>
      <vt:lpstr>Twentieth Century</vt:lpstr>
      <vt:lpstr>Arial</vt:lpstr>
      <vt:lpstr>1_Conception personnalisée</vt:lpstr>
      <vt:lpstr>Conception personnalisée</vt:lpstr>
      <vt:lpstr>2_Conception personnalisée</vt:lpstr>
      <vt:lpstr>3_Conception personnalisée</vt:lpstr>
      <vt:lpstr>Présentation REVATUA</vt:lpstr>
      <vt:lpstr>Connaissements</vt:lpstr>
      <vt:lpstr>Présentation PowerPoint</vt:lpstr>
      <vt:lpstr>Présentation PowerPoint</vt:lpstr>
      <vt:lpstr>Un projet innovant</vt:lpstr>
      <vt:lpstr>Exemples d’écrans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REVATUA</dc:title>
  <dc:creator>Charles Taputuarai</dc:creator>
  <cp:lastModifiedBy>Leila Flores</cp:lastModifiedBy>
  <cp:revision>1</cp:revision>
  <dcterms:created xsi:type="dcterms:W3CDTF">2021-03-15T20:31:01Z</dcterms:created>
  <dcterms:modified xsi:type="dcterms:W3CDTF">2022-08-29T19:39:33Z</dcterms:modified>
</cp:coreProperties>
</file>