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69" r:id="rId5"/>
    <p:sldId id="261" r:id="rId6"/>
    <p:sldId id="268" r:id="rId7"/>
    <p:sldId id="270" r:id="rId8"/>
    <p:sldId id="271" r:id="rId9"/>
    <p:sldId id="260" r:id="rId10"/>
    <p:sldId id="263" r:id="rId11"/>
    <p:sldId id="272" r:id="rId12"/>
    <p:sldId id="273" r:id="rId13"/>
    <p:sldId id="258" r:id="rId14"/>
    <p:sldId id="274" r:id="rId15"/>
    <p:sldId id="275" r:id="rId16"/>
    <p:sldId id="267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CE86"/>
    <a:srgbClr val="F6D5D8"/>
    <a:srgbClr val="5D60A9"/>
    <a:srgbClr val="5AA2AE"/>
    <a:srgbClr val="FF584B"/>
    <a:srgbClr val="7F8FA9"/>
    <a:srgbClr val="FFC64B"/>
    <a:srgbClr val="87D0DA"/>
    <a:srgbClr val="BEC0DD"/>
    <a:srgbClr val="11AA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0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42B20F-8BAA-492D-9C10-663EB6573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7D4B77-2560-4DA6-9098-666763BE5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032AFA-F4BE-4548-BD27-58DF754EC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14C0-7CAA-4AC1-BCAB-DE7AACBE122F}" type="datetimeFigureOut">
              <a:rPr lang="fr-FR" smtClean="0"/>
              <a:t>11/02/2022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D4CEE4-415E-4753-993F-E1CC39856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2C105F-1137-4394-9354-9D73C1854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2FAF-A3CE-4B72-8A31-6FF305588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65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444736-335E-4D98-A8DB-11686E0B7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03AD291-56E7-4734-BDBB-22C0D70BD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F500D-DA53-461F-8AB0-E2239B3A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14C0-7CAA-4AC1-BCAB-DE7AACBE122F}" type="datetimeFigureOut">
              <a:rPr lang="fr-FR" smtClean="0"/>
              <a:t>11/02/2022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49C7A9-4948-4510-BE07-523CD3647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F0C5D9-7D18-4575-902C-B6405ED03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2FAF-A3CE-4B72-8A31-6FF305588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32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7F90145-220B-4CCF-8615-E7396F3E88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A619D25-F657-4C08-A4F2-3165320B0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4FE1FB-7EAE-42FF-B3AE-A8DFD4BC8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14C0-7CAA-4AC1-BCAB-DE7AACBE122F}" type="datetimeFigureOut">
              <a:rPr lang="fr-FR" smtClean="0"/>
              <a:t>11/02/2022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51D211-25E5-4515-9E40-548B83AB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D1D781-94B7-4E1C-8FED-435CBF153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2FAF-A3CE-4B72-8A31-6FF305588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3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F24F36-1186-4266-BFEA-BC4BB266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A5CF7D-C0E9-41AE-BF1C-E77F547B5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8321AB-CE2D-4882-B5D8-D199455E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14C0-7CAA-4AC1-BCAB-DE7AACBE122F}" type="datetimeFigureOut">
              <a:rPr lang="fr-FR" smtClean="0"/>
              <a:t>11/02/2022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089BE5-4926-4E31-890F-0B4C2D58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95E31D-909A-4553-8DEA-C07EB893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2FAF-A3CE-4B72-8A31-6FF305588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91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D303B0-B794-448D-8EB3-DC40481EB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8F8850-A033-4D46-8E06-79B37A67A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B801AB-72BE-4C19-9BC5-53320722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14C0-7CAA-4AC1-BCAB-DE7AACBE122F}" type="datetimeFigureOut">
              <a:rPr lang="fr-FR" smtClean="0"/>
              <a:t>11/02/2022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0A51A5-9783-4C99-8882-850B8136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D2F3EF-7EC7-4F72-B8E4-BC33FF2E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2FAF-A3CE-4B72-8A31-6FF305588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83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F5C9A9-6CDC-4950-8D87-303C1ABE3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BFF87E-53DB-47F6-9B12-E61F66C83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A3E7256-5048-4479-BA96-F03333C14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00DBF7-0EA3-479D-98FA-CFD4397E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14C0-7CAA-4AC1-BCAB-DE7AACBE122F}" type="datetimeFigureOut">
              <a:rPr lang="fr-FR" smtClean="0"/>
              <a:t>11/02/2022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BA1441-C51D-4299-BE5E-73FF030A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46A47B-6D13-4C34-80CB-1A2A127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2FAF-A3CE-4B72-8A31-6FF305588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23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621EF1-78AD-4A59-B8E1-16EE16B6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70CF2D-C9FC-4948-B540-356FD5BA8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F70989-DAE7-45B3-82C0-81CBE67BA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B5F4EF-835E-49B3-B051-713FAD213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454AFE0-0974-4BB2-B6B1-7A4630D67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0B06AF6-7092-4AB9-BAC3-D3C10A46B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14C0-7CAA-4AC1-BCAB-DE7AACBE122F}" type="datetimeFigureOut">
              <a:rPr lang="fr-FR" smtClean="0"/>
              <a:t>11/02/2022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6FC4FD9-36A3-4026-89BE-FB8FC70F6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D95D4CF-A3E8-422E-A76B-861BEB36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2FAF-A3CE-4B72-8A31-6FF305588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26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06EB3D-6D1B-4ABE-BB1F-B9805FD91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C0C137-5AF1-4850-B80A-96F4E692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14C0-7CAA-4AC1-BCAB-DE7AACBE122F}" type="datetimeFigureOut">
              <a:rPr lang="fr-FR" smtClean="0"/>
              <a:t>11/02/2022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072C53-5298-4AA3-A96D-F63AAB8F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984798-5A36-483A-AB7D-666E952E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2FAF-A3CE-4B72-8A31-6FF305588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29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2777F43-C7BC-4CEC-9462-C85C375B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14C0-7CAA-4AC1-BCAB-DE7AACBE122F}" type="datetimeFigureOut">
              <a:rPr lang="fr-FR" smtClean="0"/>
              <a:t>11/02/2022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7DD9551-FDB9-48C1-90BE-468119566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FBC115-3CB9-4D27-87DD-47659163B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2FAF-A3CE-4B72-8A31-6FF305588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03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1DBF45-3F89-419C-AFB0-9841AF65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AB6F22-3F35-4987-B074-150000BB1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F4BEBD-0A0F-4AF4-8BB0-036253CDC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DAB143-0EFD-4DFB-9A62-10CA3645A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14C0-7CAA-4AC1-BCAB-DE7AACBE122F}" type="datetimeFigureOut">
              <a:rPr lang="fr-FR" smtClean="0"/>
              <a:t>11/02/2022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3250EE-F072-4BBD-A2D4-9D5AD93FC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B9C29E-F4AF-404D-8E10-563335C3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2FAF-A3CE-4B72-8A31-6FF305588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1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17F2D1-296D-40D7-9B51-482DB3EC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E26FC5B-E3D0-435B-8E7B-6F1FBA7B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EE90A2-03F7-45A3-B090-F4A13CFEE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014D1B-626F-44E6-B00A-C0C25623A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14C0-7CAA-4AC1-BCAB-DE7AACBE122F}" type="datetimeFigureOut">
              <a:rPr lang="fr-FR" smtClean="0"/>
              <a:t>11/02/2022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0AF5E0-0902-4966-8EC6-CCDFD78B3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6F28D2-0B60-43E8-B945-F92D2214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2FAF-A3CE-4B72-8A31-6FF305588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42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9B16311-F553-4EE9-BC9B-43E7C6CE0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C43FD6-DCF4-4659-AF1A-70095B116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56D15A-56D2-4FDD-A6BB-23AE84E6B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A14C0-7CAA-4AC1-BCAB-DE7AACBE122F}" type="datetimeFigureOut">
              <a:rPr lang="fr-FR" smtClean="0"/>
              <a:t>11/02/2022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F437B2-7F54-4F65-A4E4-BA232CFDB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FD1F58-8991-4386-A5FF-500B9D9D1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12FAF-A3CE-4B72-8A31-6FF305588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98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cole_sante@education.p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872F5D9-4B74-4EA8-BAB7-3B87B7054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56" t="55816" r="27638" b="41710"/>
          <a:stretch/>
        </p:blipFill>
        <p:spPr>
          <a:xfrm rot="5400000" flipV="1">
            <a:off x="-3268783" y="3235533"/>
            <a:ext cx="6951639" cy="41406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1354428-E88F-4F9A-A65A-924204BAC559}"/>
              </a:ext>
            </a:extLst>
          </p:cNvPr>
          <p:cNvSpPr txBox="1"/>
          <p:nvPr/>
        </p:nvSpPr>
        <p:spPr>
          <a:xfrm>
            <a:off x="1141328" y="2204228"/>
            <a:ext cx="99093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bg2">
                    <a:lumMod val="2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Les labels</a:t>
            </a:r>
          </a:p>
          <a:p>
            <a:r>
              <a:rPr lang="fr-FR" sz="4400" dirty="0">
                <a:solidFill>
                  <a:schemeClr val="bg2">
                    <a:lumMod val="2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« École en santé » et « CJA en santé »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E652618-E74E-4846-A31E-1F71305C3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1" t="280" r="4115" b="48553"/>
          <a:stretch/>
        </p:blipFill>
        <p:spPr>
          <a:xfrm>
            <a:off x="10213866" y="167804"/>
            <a:ext cx="1597799" cy="139291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1CD0CE2-E434-41D5-866F-CCAE82202783}"/>
              </a:ext>
            </a:extLst>
          </p:cNvPr>
          <p:cNvSpPr txBox="1"/>
          <p:nvPr/>
        </p:nvSpPr>
        <p:spPr>
          <a:xfrm>
            <a:off x="9351034" y="1604064"/>
            <a:ext cx="2460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rgbClr val="5C5FA8"/>
                </a:solidFill>
                <a:latin typeface="Franklin Gothic Medium" panose="020B0603020102020204" pitchFamily="34" charset="0"/>
                <a:cs typeface="Carlito" panose="020F0502020204030204" pitchFamily="34" charset="0"/>
              </a:rPr>
              <a:t>Agir ensemble </a:t>
            </a:r>
          </a:p>
          <a:p>
            <a:pPr algn="r"/>
            <a:r>
              <a:rPr lang="fr-FR" sz="1600" dirty="0">
                <a:solidFill>
                  <a:srgbClr val="5C5FA8"/>
                </a:solidFill>
                <a:latin typeface="Franklin Gothic Medium" panose="020B0603020102020204" pitchFamily="34" charset="0"/>
                <a:cs typeface="Carlito" panose="020F0502020204030204" pitchFamily="34" charset="0"/>
              </a:rPr>
              <a:t>pour la santé </a:t>
            </a:r>
          </a:p>
          <a:p>
            <a:pPr algn="r"/>
            <a:r>
              <a:rPr lang="fr-FR" sz="1600" dirty="0">
                <a:solidFill>
                  <a:srgbClr val="5C5FA8"/>
                </a:solidFill>
                <a:latin typeface="Franklin Gothic Medium" panose="020B0603020102020204" pitchFamily="34" charset="0"/>
                <a:cs typeface="Carlito" panose="020F0502020204030204" pitchFamily="34" charset="0"/>
              </a:rPr>
              <a:t>de nos enfants </a:t>
            </a:r>
          </a:p>
          <a:p>
            <a:pPr algn="r"/>
            <a:r>
              <a:rPr lang="fr-FR" sz="1600" dirty="0">
                <a:solidFill>
                  <a:srgbClr val="5C5FA8"/>
                </a:solidFill>
                <a:latin typeface="Franklin Gothic Medium" panose="020B0603020102020204" pitchFamily="34" charset="0"/>
                <a:cs typeface="Carlito" panose="020F0502020204030204" pitchFamily="34" charset="0"/>
              </a:rPr>
              <a:t>et de leur famille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946A996-778B-43F4-9BD7-AAADA142A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094" y="5841090"/>
            <a:ext cx="1748906" cy="53559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C234D71-352E-4FF0-BAF4-C7DDDD4BB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491" y="5783552"/>
            <a:ext cx="1526637" cy="65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70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839952-AAFD-4120-919E-C056A4B3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645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5D60A9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Deux outils pour faciliter le déploiement des dispositifs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60EC8B9-A991-44E4-9493-AA3842244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8"/>
          <a:stretch/>
        </p:blipFill>
        <p:spPr>
          <a:xfrm rot="21432290">
            <a:off x="2168914" y="1421875"/>
            <a:ext cx="2297802" cy="31868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24049DB-E56B-422B-8B2E-DE6687B04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4442">
            <a:off x="7572379" y="1410612"/>
            <a:ext cx="2229863" cy="31518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A07DAEF0-141F-4C50-9BCF-7DCCC40C221F}"/>
              </a:ext>
            </a:extLst>
          </p:cNvPr>
          <p:cNvSpPr txBox="1">
            <a:spLocks/>
          </p:cNvSpPr>
          <p:nvPr/>
        </p:nvSpPr>
        <p:spPr>
          <a:xfrm>
            <a:off x="940777" y="4640570"/>
            <a:ext cx="5130089" cy="22274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Carlito" panose="020F0502020204030204" pitchFamily="34" charset="0"/>
                <a:cs typeface="Carlito" panose="020F0502020204030204" pitchFamily="34" charset="0"/>
              </a:rPr>
              <a:t>A destination du grand public (parents, enseignants, commune, partenaires, etc.)</a:t>
            </a:r>
          </a:p>
          <a:p>
            <a:r>
              <a:rPr lang="fr-FR" sz="2000" dirty="0">
                <a:latin typeface="Carlito" panose="020F0502020204030204" pitchFamily="34" charset="0"/>
                <a:cs typeface="Carlito" panose="020F0502020204030204" pitchFamily="34" charset="0"/>
              </a:rPr>
              <a:t>Objectif : donner les informations clés sur le dispositif</a:t>
            </a:r>
          </a:p>
          <a:p>
            <a:r>
              <a:rPr lang="fr-FR" sz="2000" dirty="0">
                <a:latin typeface="Carlito" panose="020F0502020204030204" pitchFamily="34" charset="0"/>
                <a:cs typeface="Carlito" panose="020F0502020204030204" pitchFamily="34" charset="0"/>
              </a:rPr>
              <a:t>Disponible en version papier et numérique</a:t>
            </a:r>
            <a:endParaRPr lang="fr-FR" sz="20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DE65B0F-19DF-4897-9711-A1022FBA81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56" t="55816" r="27638" b="41710"/>
          <a:stretch/>
        </p:blipFill>
        <p:spPr>
          <a:xfrm rot="5400000" flipV="1">
            <a:off x="-3268783" y="3235533"/>
            <a:ext cx="6951639" cy="414069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8FE2E46B-79FD-49E2-8D0F-2C03503D97F3}"/>
              </a:ext>
            </a:extLst>
          </p:cNvPr>
          <p:cNvSpPr txBox="1">
            <a:spLocks/>
          </p:cNvSpPr>
          <p:nvPr/>
        </p:nvSpPr>
        <p:spPr>
          <a:xfrm>
            <a:off x="6756981" y="4547493"/>
            <a:ext cx="5130088" cy="24135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Carlito" panose="020F0502020204030204" pitchFamily="34" charset="0"/>
                <a:cs typeface="Carlito" panose="020F0502020204030204" pitchFamily="34" charset="0"/>
              </a:rPr>
              <a:t>Composé de 10 « fiches actions » simplifiées, à destination des structures scolaires</a:t>
            </a:r>
          </a:p>
          <a:p>
            <a:r>
              <a:rPr lang="fr-FR" sz="2000" dirty="0">
                <a:latin typeface="Carlito" panose="020F0502020204030204" pitchFamily="34" charset="0"/>
                <a:cs typeface="Carlito" panose="020F0502020204030204" pitchFamily="34" charset="0"/>
              </a:rPr>
              <a:t>Objectif : faciliter la démarche de labellisation et son accompagnement par les équipes</a:t>
            </a:r>
          </a:p>
          <a:p>
            <a:r>
              <a:rPr lang="fr-FR" sz="2000" dirty="0">
                <a:latin typeface="Carlito" panose="020F0502020204030204" pitchFamily="34" charset="0"/>
                <a:cs typeface="Carlito" panose="020F0502020204030204" pitchFamily="34" charset="0"/>
              </a:rPr>
              <a:t>Disponible en version papier et numérique</a:t>
            </a:r>
            <a:endParaRPr lang="fr-FR" sz="20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490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839952-AAFD-4120-919E-C056A4B3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645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5D60A9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Les étapes pour obtenir le label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A07DAEF0-141F-4C50-9BCF-7DCCC40C221F}"/>
              </a:ext>
            </a:extLst>
          </p:cNvPr>
          <p:cNvSpPr txBox="1">
            <a:spLocks/>
          </p:cNvSpPr>
          <p:nvPr/>
        </p:nvSpPr>
        <p:spPr>
          <a:xfrm>
            <a:off x="1598338" y="1527925"/>
            <a:ext cx="8970888" cy="15256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>
                <a:solidFill>
                  <a:schemeClr val="bg2">
                    <a:lumMod val="2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Le label est décerné, après avis d’un jury, aux écoles et CJA qui auront :</a:t>
            </a:r>
          </a:p>
          <a:p>
            <a:r>
              <a:rPr lang="fr-FR" sz="2400" dirty="0">
                <a:solidFill>
                  <a:schemeClr val="bg2">
                    <a:lumMod val="2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Constitué un comité de santé </a:t>
            </a:r>
          </a:p>
          <a:p>
            <a:r>
              <a:rPr lang="fr-FR" sz="2400" dirty="0">
                <a:solidFill>
                  <a:schemeClr val="bg2">
                    <a:lumMod val="2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Répondu de manière qualitative à 10 actions « Santé »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DE65B0F-19DF-4897-9711-A1022FBA81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56" t="55816" r="27638" b="41710"/>
          <a:stretch/>
        </p:blipFill>
        <p:spPr>
          <a:xfrm rot="5400000" flipV="1">
            <a:off x="-3268783" y="3235533"/>
            <a:ext cx="6951639" cy="414069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8FE2E46B-79FD-49E2-8D0F-2C03503D97F3}"/>
              </a:ext>
            </a:extLst>
          </p:cNvPr>
          <p:cNvSpPr txBox="1">
            <a:spLocks/>
          </p:cNvSpPr>
          <p:nvPr/>
        </p:nvSpPr>
        <p:spPr>
          <a:xfrm>
            <a:off x="1184238" y="3460579"/>
            <a:ext cx="2218294" cy="1197210"/>
          </a:xfrm>
          <a:prstGeom prst="roundRect">
            <a:avLst/>
          </a:prstGeom>
          <a:solidFill>
            <a:srgbClr val="FFC64B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>
                <a:solidFill>
                  <a:schemeClr val="bg1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Création d’un comité de santé de l’école / du CJA</a:t>
            </a:r>
            <a:endParaRPr lang="fr-FR" sz="2000" b="1" dirty="0">
              <a:solidFill>
                <a:schemeClr val="bg1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C1FC771-620E-4BEA-B35B-0A51F6A601E1}"/>
              </a:ext>
            </a:extLst>
          </p:cNvPr>
          <p:cNvSpPr txBox="1">
            <a:spLocks/>
          </p:cNvSpPr>
          <p:nvPr/>
        </p:nvSpPr>
        <p:spPr>
          <a:xfrm>
            <a:off x="3940512" y="3460580"/>
            <a:ext cx="2218294" cy="1197210"/>
          </a:xfrm>
          <a:prstGeom prst="roundRect">
            <a:avLst/>
          </a:prstGeom>
          <a:solidFill>
            <a:srgbClr val="FF584B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>
                <a:solidFill>
                  <a:schemeClr val="bg1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Mise en œuvre d’actions en lien avec les 10 thématiques</a:t>
            </a:r>
            <a:endParaRPr lang="fr-FR" sz="2000" b="1" dirty="0">
              <a:solidFill>
                <a:schemeClr val="bg1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2D0B613C-C1C3-41F3-B480-92B51CB6E078}"/>
              </a:ext>
            </a:extLst>
          </p:cNvPr>
          <p:cNvSpPr txBox="1">
            <a:spLocks/>
          </p:cNvSpPr>
          <p:nvPr/>
        </p:nvSpPr>
        <p:spPr>
          <a:xfrm>
            <a:off x="6638225" y="3460579"/>
            <a:ext cx="2218294" cy="1197210"/>
          </a:xfrm>
          <a:prstGeom prst="roundRect">
            <a:avLst/>
          </a:prstGeom>
          <a:solidFill>
            <a:srgbClr val="7F8FA9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>
                <a:solidFill>
                  <a:schemeClr val="bg1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Visite technique de pré-labellisation</a:t>
            </a:r>
            <a:endParaRPr lang="fr-FR" sz="2000" b="1" dirty="0">
              <a:solidFill>
                <a:schemeClr val="bg1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75BA8C74-EEEA-4ABE-ABB0-4462AE876195}"/>
              </a:ext>
            </a:extLst>
          </p:cNvPr>
          <p:cNvSpPr txBox="1">
            <a:spLocks/>
          </p:cNvSpPr>
          <p:nvPr/>
        </p:nvSpPr>
        <p:spPr>
          <a:xfrm>
            <a:off x="9344180" y="3460579"/>
            <a:ext cx="2218294" cy="1197210"/>
          </a:xfrm>
          <a:prstGeom prst="roundRect">
            <a:avLst/>
          </a:prstGeom>
          <a:solidFill>
            <a:srgbClr val="5AA2AE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>
                <a:solidFill>
                  <a:schemeClr val="bg1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Labellisation de l’école / du CJA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3D294693-468C-47D7-80C2-67615C24C30C}"/>
              </a:ext>
            </a:extLst>
          </p:cNvPr>
          <p:cNvSpPr/>
          <p:nvPr/>
        </p:nvSpPr>
        <p:spPr>
          <a:xfrm>
            <a:off x="3483018" y="3936737"/>
            <a:ext cx="372440" cy="360247"/>
          </a:xfrm>
          <a:prstGeom prst="rightArrow">
            <a:avLst/>
          </a:prstGeom>
          <a:solidFill>
            <a:srgbClr val="FFC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9FE1EED6-1ABC-4B0D-BE12-0976D57B82BD}"/>
              </a:ext>
            </a:extLst>
          </p:cNvPr>
          <p:cNvSpPr/>
          <p:nvPr/>
        </p:nvSpPr>
        <p:spPr>
          <a:xfrm>
            <a:off x="6221740" y="3936737"/>
            <a:ext cx="372440" cy="360247"/>
          </a:xfrm>
          <a:prstGeom prst="rightArrow">
            <a:avLst/>
          </a:prstGeom>
          <a:solidFill>
            <a:srgbClr val="FF5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43EB1569-4A6C-45FE-B31C-B75C8F8F3F04}"/>
              </a:ext>
            </a:extLst>
          </p:cNvPr>
          <p:cNvSpPr/>
          <p:nvPr/>
        </p:nvSpPr>
        <p:spPr>
          <a:xfrm>
            <a:off x="8927695" y="3918340"/>
            <a:ext cx="372440" cy="360247"/>
          </a:xfrm>
          <a:prstGeom prst="rightArrow">
            <a:avLst/>
          </a:prstGeom>
          <a:solidFill>
            <a:srgbClr val="7F8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D0D34D8F-4203-4AE1-ABC1-D13BA840C952}"/>
              </a:ext>
            </a:extLst>
          </p:cNvPr>
          <p:cNvSpPr/>
          <p:nvPr/>
        </p:nvSpPr>
        <p:spPr>
          <a:xfrm>
            <a:off x="3018795" y="5382035"/>
            <a:ext cx="6778329" cy="101876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Étapes précisées dans le dossier de labellisation</a:t>
            </a:r>
          </a:p>
        </p:txBody>
      </p:sp>
      <p:sp>
        <p:nvSpPr>
          <p:cNvPr id="6" name="Accolade ouvrante 5">
            <a:extLst>
              <a:ext uri="{FF2B5EF4-FFF2-40B4-BE49-F238E27FC236}">
                <a16:creationId xmlns:a16="http://schemas.microsoft.com/office/drawing/2014/main" id="{F33B3363-6F03-4662-9875-CAB6C6D532C1}"/>
              </a:ext>
            </a:extLst>
          </p:cNvPr>
          <p:cNvSpPr/>
          <p:nvPr/>
        </p:nvSpPr>
        <p:spPr>
          <a:xfrm rot="16200000">
            <a:off x="6286531" y="97072"/>
            <a:ext cx="242861" cy="9845681"/>
          </a:xfrm>
          <a:prstGeom prst="leftBrace">
            <a:avLst>
              <a:gd name="adj1" fmla="val 8333"/>
              <a:gd name="adj2" fmla="val 49474"/>
            </a:avLst>
          </a:prstGeom>
          <a:ln w="19050">
            <a:solidFill>
              <a:srgbClr val="5D6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059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06ECBD-13A6-46AA-B776-1D8D77F1A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rgbClr val="5D60A9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Le comité de santé de l’école / du CJA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4AED96B-DE09-4812-9566-C61DA5E53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56" t="55816" r="27638" b="41710"/>
          <a:stretch/>
        </p:blipFill>
        <p:spPr>
          <a:xfrm rot="5400000" flipV="1">
            <a:off x="-3268783" y="3235533"/>
            <a:ext cx="6951639" cy="4140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472509-2054-4A8E-9FE7-FFE57977E933}"/>
              </a:ext>
            </a:extLst>
          </p:cNvPr>
          <p:cNvSpPr/>
          <p:nvPr/>
        </p:nvSpPr>
        <p:spPr>
          <a:xfrm>
            <a:off x="1149928" y="1552143"/>
            <a:ext cx="105156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Carlito" panose="020F0502020204030204" pitchFamily="34" charset="0"/>
                <a:cs typeface="Carlito" panose="020F0502020204030204" pitchFamily="34" charset="0"/>
              </a:rPr>
              <a:t>Composition </a:t>
            </a:r>
            <a:r>
              <a:rPr lang="fr-FR" sz="2000" dirty="0">
                <a:latin typeface="Carlito" panose="020F0502020204030204" pitchFamily="34" charset="0"/>
                <a:cs typeface="Carlito" panose="020F0502020204030204" pitchFamily="34" charset="0"/>
              </a:rPr>
              <a:t>: personnes volontaires connaissant le contexte local, et pouvant apporter leur expertise dans une (ou plusieurs) action qui sera mise en œuvre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Carlito" panose="020F0502020204030204" pitchFamily="34" charset="0"/>
                <a:cs typeface="Carlito" panose="020F0502020204030204" pitchFamily="34" charset="0"/>
              </a:rPr>
              <a:t>Membres recommandés </a:t>
            </a:r>
            <a:r>
              <a:rPr lang="fr-FR" sz="2000" dirty="0">
                <a:latin typeface="Carlito" panose="020F0502020204030204" pitchFamily="34" charset="0"/>
                <a:cs typeface="Carlito" panose="020F0502020204030204" pitchFamily="34" charset="0"/>
              </a:rPr>
              <a:t>: directeur de l’école / du CJA, équipe pédagogique, représentant des parents d’élèves, élus, représentant ou ambassadeur des jeunes, représentant de la santé, associations ou autres partenaires locaux,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Carlito" panose="020F0502020204030204" pitchFamily="34" charset="0"/>
                <a:cs typeface="Carlito" panose="020F0502020204030204" pitchFamily="34" charset="0"/>
              </a:rPr>
              <a:t>Missions</a:t>
            </a:r>
            <a:r>
              <a:rPr lang="fr-FR" sz="2000" dirty="0">
                <a:latin typeface="Carlito" panose="020F0502020204030204" pitchFamily="34" charset="0"/>
                <a:cs typeface="Carlito" panose="020F0502020204030204" pitchFamily="34" charset="0"/>
              </a:rPr>
              <a:t> : </a:t>
            </a:r>
          </a:p>
          <a:p>
            <a:pPr marL="803275" indent="-360363">
              <a:buFont typeface="+mj-lt"/>
              <a:buAutoNum type="arabicPeriod"/>
            </a:pPr>
            <a:r>
              <a:rPr lang="fr-FR" sz="2000" dirty="0">
                <a:latin typeface="Carlito" panose="020F0502020204030204" pitchFamily="34" charset="0"/>
                <a:cs typeface="Carlito" panose="020F0502020204030204" pitchFamily="34" charset="0"/>
              </a:rPr>
              <a:t>Élaborer un état des lieux des actions de promotion de santé réalisées au sein de l’établissement</a:t>
            </a:r>
          </a:p>
          <a:p>
            <a:pPr marL="803275" indent="-360363">
              <a:buFont typeface="+mj-lt"/>
              <a:buAutoNum type="arabicPeriod"/>
            </a:pPr>
            <a:r>
              <a:rPr lang="fr-FR" sz="2000" dirty="0">
                <a:latin typeface="Carlito" panose="020F0502020204030204" pitchFamily="34" charset="0"/>
                <a:cs typeface="Carlito" panose="020F0502020204030204" pitchFamily="34" charset="0"/>
              </a:rPr>
              <a:t>Assurer le pilotage et le suivi du projet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E9E2C77-AFCA-4603-9FC4-42FCFB6DC8F1}"/>
              </a:ext>
            </a:extLst>
          </p:cNvPr>
          <p:cNvSpPr/>
          <p:nvPr/>
        </p:nvSpPr>
        <p:spPr>
          <a:xfrm>
            <a:off x="3047999" y="5500256"/>
            <a:ext cx="6165273" cy="919401"/>
          </a:xfrm>
          <a:prstGeom prst="roundRect">
            <a:avLst/>
          </a:prstGeom>
          <a:ln w="1905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Principe de base :</a:t>
            </a:r>
            <a:endParaRPr lang="fr-FR" sz="2400" dirty="0">
              <a:solidFill>
                <a:srgbClr val="000000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algn="ctr"/>
            <a:r>
              <a:rPr lang="fr-FR" sz="2400" dirty="0">
                <a:solidFill>
                  <a:srgbClr val="0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Partir de l’existant, le valoriser et développer</a:t>
            </a:r>
            <a:endParaRPr lang="fr-FR" sz="24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117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06ECBD-13A6-46AA-B776-1D8D77F1A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rgbClr val="5D60A9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Un label décerné pour 3 ans et suivi annuellement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4A97DD0-BB14-463E-A516-BF04E06EA34A}"/>
              </a:ext>
            </a:extLst>
          </p:cNvPr>
          <p:cNvGrpSpPr/>
          <p:nvPr/>
        </p:nvGrpSpPr>
        <p:grpSpPr>
          <a:xfrm>
            <a:off x="1028528" y="2280404"/>
            <a:ext cx="10680390" cy="3921525"/>
            <a:chOff x="0" y="173591"/>
            <a:chExt cx="6705600" cy="1761889"/>
          </a:xfrm>
        </p:grpSpPr>
        <p:sp>
          <p:nvSpPr>
            <p:cNvPr id="6" name="Flèche : droite à entaille 5">
              <a:extLst>
                <a:ext uri="{FF2B5EF4-FFF2-40B4-BE49-F238E27FC236}">
                  <a16:creationId xmlns:a16="http://schemas.microsoft.com/office/drawing/2014/main" id="{A73A9BBE-A23D-42A7-BD23-690A27E58559}"/>
                </a:ext>
              </a:extLst>
            </p:cNvPr>
            <p:cNvSpPr/>
            <p:nvPr/>
          </p:nvSpPr>
          <p:spPr>
            <a:xfrm>
              <a:off x="0" y="533400"/>
              <a:ext cx="6705600" cy="619125"/>
            </a:xfrm>
            <a:prstGeom prst="notched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000">
                <a:latin typeface="Carlito" panose="020F0502020204030204" pitchFamily="34" charset="0"/>
                <a:cs typeface="Carlito" panose="020F0502020204030204" pitchFamily="34" charset="0"/>
              </a:endParaRP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B17CFAA8-90D2-4C30-947B-B4EF22442390}"/>
                </a:ext>
              </a:extLst>
            </p:cNvPr>
            <p:cNvSpPr/>
            <p:nvPr/>
          </p:nvSpPr>
          <p:spPr>
            <a:xfrm>
              <a:off x="619125" y="776337"/>
              <a:ext cx="156210" cy="113298"/>
            </a:xfrm>
            <a:prstGeom prst="ellipse">
              <a:avLst/>
            </a:prstGeom>
            <a:solidFill>
              <a:srgbClr val="FFC64B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2000">
                <a:latin typeface="Carlito" panose="020F0502020204030204" pitchFamily="34" charset="0"/>
                <a:cs typeface="Carlito" panose="020F0502020204030204" pitchFamily="34" charset="0"/>
              </a:endParaRP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CAD29002-8788-4266-AC6F-7A678D00B869}"/>
                </a:ext>
              </a:extLst>
            </p:cNvPr>
            <p:cNvSpPr/>
            <p:nvPr/>
          </p:nvSpPr>
          <p:spPr>
            <a:xfrm>
              <a:off x="1657350" y="785862"/>
              <a:ext cx="156210" cy="11329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2000">
                <a:latin typeface="Carlito" panose="020F0502020204030204" pitchFamily="34" charset="0"/>
                <a:cs typeface="Carlito" panose="020F0502020204030204" pitchFamily="34" charset="0"/>
              </a:endParaRP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0C287276-3299-4ADE-AA9C-78460EF010E8}"/>
                </a:ext>
              </a:extLst>
            </p:cNvPr>
            <p:cNvSpPr/>
            <p:nvPr/>
          </p:nvSpPr>
          <p:spPr>
            <a:xfrm>
              <a:off x="2790825" y="785862"/>
              <a:ext cx="156210" cy="113298"/>
            </a:xfrm>
            <a:prstGeom prst="ellipse">
              <a:avLst/>
            </a:prstGeom>
            <a:solidFill>
              <a:srgbClr val="7F8F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2000">
                <a:latin typeface="Carlito" panose="020F0502020204030204" pitchFamily="34" charset="0"/>
                <a:cs typeface="Carlito" panose="020F0502020204030204" pitchFamily="34" charset="0"/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12DBD026-3FC3-4517-A6A7-E3F9E682FDC1}"/>
                </a:ext>
              </a:extLst>
            </p:cNvPr>
            <p:cNvSpPr/>
            <p:nvPr/>
          </p:nvSpPr>
          <p:spPr>
            <a:xfrm>
              <a:off x="3857625" y="795387"/>
              <a:ext cx="156210" cy="113298"/>
            </a:xfrm>
            <a:prstGeom prst="ellipse">
              <a:avLst/>
            </a:prstGeom>
            <a:solidFill>
              <a:srgbClr val="FF584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2000">
                <a:latin typeface="Carlito" panose="020F0502020204030204" pitchFamily="34" charset="0"/>
                <a:cs typeface="Carlito" panose="020F0502020204030204" pitchFamily="34" charset="0"/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AA68995B-3D65-4EA7-91A7-FA7CB8EEE128}"/>
                </a:ext>
              </a:extLst>
            </p:cNvPr>
            <p:cNvSpPr/>
            <p:nvPr/>
          </p:nvSpPr>
          <p:spPr>
            <a:xfrm>
              <a:off x="4838700" y="795387"/>
              <a:ext cx="156210" cy="113298"/>
            </a:xfrm>
            <a:prstGeom prst="ellipse">
              <a:avLst/>
            </a:prstGeom>
            <a:solidFill>
              <a:srgbClr val="5AA2A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2000">
                <a:latin typeface="Carlito" panose="020F0502020204030204" pitchFamily="34" charset="0"/>
                <a:cs typeface="Carlito" panose="020F0502020204030204" pitchFamily="34" charset="0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15D97097-E473-48D8-98AE-66BB3C8F4DBC}"/>
                </a:ext>
              </a:extLst>
            </p:cNvPr>
            <p:cNvSpPr/>
            <p:nvPr/>
          </p:nvSpPr>
          <p:spPr>
            <a:xfrm>
              <a:off x="5800725" y="785862"/>
              <a:ext cx="156210" cy="113298"/>
            </a:xfrm>
            <a:prstGeom prst="ellipse">
              <a:avLst/>
            </a:prstGeom>
            <a:solidFill>
              <a:srgbClr val="5D60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2000">
                <a:latin typeface="Carlito" panose="020F0502020204030204" pitchFamily="34" charset="0"/>
                <a:cs typeface="Carlito" panose="020F0502020204030204" pitchFamily="34" charset="0"/>
              </a:endParaRPr>
            </a:p>
          </p:txBody>
        </p:sp>
        <p:sp>
          <p:nvSpPr>
            <p:cNvPr id="13" name="Zone de texte 2">
              <a:extLst>
                <a:ext uri="{FF2B5EF4-FFF2-40B4-BE49-F238E27FC236}">
                  <a16:creationId xmlns:a16="http://schemas.microsoft.com/office/drawing/2014/main" id="{1E5C9BD1-F23F-4203-8B7D-6BA194AAF8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03" y="173591"/>
              <a:ext cx="1436139" cy="4039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2000" b="1" dirty="0">
                  <a:effectLst/>
                  <a:latin typeface="Carlito" panose="020F0502020204030204" pitchFamily="34" charset="0"/>
                  <a:ea typeface="Times New Roman" panose="02020603050405020304" pitchFamily="18" charset="0"/>
                  <a:cs typeface="Carlito" panose="020F0502020204030204" pitchFamily="34" charset="0"/>
                </a:rPr>
                <a:t>Année scolaire N :</a:t>
              </a:r>
              <a:endParaRPr lang="fr-FR" sz="2000" dirty="0">
                <a:effectLst/>
                <a:latin typeface="Carlito" panose="020F0502020204030204" pitchFamily="34" charset="0"/>
                <a:ea typeface="Times New Roman" panose="02020603050405020304" pitchFamily="18" charset="0"/>
                <a:cs typeface="Carlito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2000" dirty="0">
                  <a:effectLst/>
                  <a:latin typeface="Carlito" panose="020F0502020204030204" pitchFamily="34" charset="0"/>
                  <a:ea typeface="Times New Roman" panose="02020603050405020304" pitchFamily="18" charset="0"/>
                  <a:cs typeface="Carlito" panose="020F0502020204030204" pitchFamily="34" charset="0"/>
                </a:rPr>
                <a:t>Demande de labellisation</a:t>
              </a:r>
            </a:p>
          </p:txBody>
        </p:sp>
        <p:sp>
          <p:nvSpPr>
            <p:cNvPr id="14" name="Zone de texte 2">
              <a:extLst>
                <a:ext uri="{FF2B5EF4-FFF2-40B4-BE49-F238E27FC236}">
                  <a16:creationId xmlns:a16="http://schemas.microsoft.com/office/drawing/2014/main" id="{1816E1F5-7D85-43D8-A7C0-68EEACF449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2697" y="1076324"/>
              <a:ext cx="1586074" cy="8305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2000" b="1">
                  <a:effectLst/>
                  <a:latin typeface="Carlito" panose="020F0502020204030204" pitchFamily="34" charset="0"/>
                  <a:ea typeface="Times New Roman" panose="02020603050405020304" pitchFamily="18" charset="0"/>
                  <a:cs typeface="Carlito" panose="020F0502020204030204" pitchFamily="34" charset="0"/>
                </a:rPr>
                <a:t>Année scolaire</a:t>
              </a:r>
              <a:endParaRPr lang="fr-FR" sz="2000">
                <a:effectLst/>
                <a:latin typeface="Carlito" panose="020F0502020204030204" pitchFamily="34" charset="0"/>
                <a:ea typeface="Times New Roman" panose="02020603050405020304" pitchFamily="18" charset="0"/>
                <a:cs typeface="Carlito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2000" b="1">
                  <a:effectLst/>
                  <a:latin typeface="Carlito" panose="020F0502020204030204" pitchFamily="34" charset="0"/>
                  <a:ea typeface="Times New Roman" panose="02020603050405020304" pitchFamily="18" charset="0"/>
                  <a:cs typeface="Carlito" panose="020F0502020204030204" pitchFamily="34" charset="0"/>
                </a:rPr>
                <a:t>N+1 et N+2 :</a:t>
              </a:r>
              <a:endParaRPr lang="fr-FR" sz="2000">
                <a:effectLst/>
                <a:latin typeface="Carlito" panose="020F0502020204030204" pitchFamily="34" charset="0"/>
                <a:ea typeface="Times New Roman" panose="02020603050405020304" pitchFamily="18" charset="0"/>
                <a:cs typeface="Carlito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2000">
                  <a:effectLst/>
                  <a:latin typeface="Carlito" panose="020F0502020204030204" pitchFamily="34" charset="0"/>
                  <a:ea typeface="Times New Roman" panose="02020603050405020304" pitchFamily="18" charset="0"/>
                  <a:cs typeface="Carlito" panose="020F0502020204030204" pitchFamily="34" charset="0"/>
                </a:rPr>
                <a:t>Suivi de la labellisation (sur dossier)</a:t>
              </a:r>
            </a:p>
          </p:txBody>
        </p:sp>
        <p:sp>
          <p:nvSpPr>
            <p:cNvPr id="15" name="Zone de texte 2">
              <a:extLst>
                <a:ext uri="{FF2B5EF4-FFF2-40B4-BE49-F238E27FC236}">
                  <a16:creationId xmlns:a16="http://schemas.microsoft.com/office/drawing/2014/main" id="{33B71422-527B-4935-8908-729D384DF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5382" y="1104899"/>
              <a:ext cx="1547192" cy="8305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2000" b="1">
                  <a:effectLst/>
                  <a:latin typeface="Carlito" panose="020F0502020204030204" pitchFamily="34" charset="0"/>
                  <a:ea typeface="Times New Roman" panose="02020603050405020304" pitchFamily="18" charset="0"/>
                  <a:cs typeface="Carlito" panose="020F0502020204030204" pitchFamily="34" charset="0"/>
                </a:rPr>
                <a:t>Année scolaire</a:t>
              </a:r>
              <a:endParaRPr lang="fr-FR" sz="2000">
                <a:effectLst/>
                <a:latin typeface="Carlito" panose="020F0502020204030204" pitchFamily="34" charset="0"/>
                <a:ea typeface="Times New Roman" panose="02020603050405020304" pitchFamily="18" charset="0"/>
                <a:cs typeface="Carlito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2000" b="1">
                  <a:effectLst/>
                  <a:latin typeface="Carlito" panose="020F0502020204030204" pitchFamily="34" charset="0"/>
                  <a:ea typeface="Times New Roman" panose="02020603050405020304" pitchFamily="18" charset="0"/>
                  <a:cs typeface="Carlito" panose="020F0502020204030204" pitchFamily="34" charset="0"/>
                </a:rPr>
                <a:t>N+4 et N+5 :</a:t>
              </a:r>
              <a:endParaRPr lang="fr-FR" sz="2000">
                <a:effectLst/>
                <a:latin typeface="Carlito" panose="020F0502020204030204" pitchFamily="34" charset="0"/>
                <a:ea typeface="Times New Roman" panose="02020603050405020304" pitchFamily="18" charset="0"/>
                <a:cs typeface="Carlito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2000">
                  <a:effectLst/>
                  <a:latin typeface="Carlito" panose="020F0502020204030204" pitchFamily="34" charset="0"/>
                  <a:ea typeface="Times New Roman" panose="02020603050405020304" pitchFamily="18" charset="0"/>
                  <a:cs typeface="Carlito" panose="020F0502020204030204" pitchFamily="34" charset="0"/>
                </a:rPr>
                <a:t>Suivi de la labellisation </a:t>
              </a:r>
            </a:p>
            <a:p>
              <a:pPr algn="ctr">
                <a:spcAft>
                  <a:spcPts val="0"/>
                </a:spcAft>
              </a:pPr>
              <a:r>
                <a:rPr lang="fr-FR" sz="2000">
                  <a:effectLst/>
                  <a:latin typeface="Carlito" panose="020F0502020204030204" pitchFamily="34" charset="0"/>
                  <a:ea typeface="Times New Roman" panose="02020603050405020304" pitchFamily="18" charset="0"/>
                  <a:cs typeface="Carlito" panose="020F0502020204030204" pitchFamily="34" charset="0"/>
                </a:rPr>
                <a:t>(sur dossier)</a:t>
              </a:r>
            </a:p>
          </p:txBody>
        </p:sp>
        <p:sp>
          <p:nvSpPr>
            <p:cNvPr id="16" name="Zone de texte 2">
              <a:extLst>
                <a:ext uri="{FF2B5EF4-FFF2-40B4-BE49-F238E27FC236}">
                  <a16:creationId xmlns:a16="http://schemas.microsoft.com/office/drawing/2014/main" id="{0C085EB5-5534-4569-9CC3-A7FF5C3AE0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7615" y="175214"/>
              <a:ext cx="1682628" cy="4039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2000" b="1" dirty="0">
                  <a:effectLst/>
                  <a:latin typeface="Carlito" panose="020F0502020204030204" pitchFamily="34" charset="0"/>
                  <a:ea typeface="Times New Roman" panose="02020603050405020304" pitchFamily="18" charset="0"/>
                  <a:cs typeface="Carlito" panose="020F0502020204030204" pitchFamily="34" charset="0"/>
                </a:rPr>
                <a:t>Année scolaire N+3 :</a:t>
              </a:r>
              <a:endParaRPr lang="fr-FR" sz="2000" dirty="0">
                <a:effectLst/>
                <a:latin typeface="Carlito" panose="020F0502020204030204" pitchFamily="34" charset="0"/>
                <a:ea typeface="Times New Roman" panose="02020603050405020304" pitchFamily="18" charset="0"/>
                <a:cs typeface="Carlito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2000" dirty="0">
                  <a:effectLst/>
                  <a:latin typeface="Carlito" panose="020F0502020204030204" pitchFamily="34" charset="0"/>
                  <a:ea typeface="Times New Roman" panose="02020603050405020304" pitchFamily="18" charset="0"/>
                  <a:cs typeface="Carlito" panose="020F0502020204030204" pitchFamily="34" charset="0"/>
                </a:rPr>
                <a:t>Demande de labellisation</a:t>
              </a:r>
            </a:p>
          </p:txBody>
        </p:sp>
        <p:sp>
          <p:nvSpPr>
            <p:cNvPr id="17" name="Zone de texte 2">
              <a:extLst>
                <a:ext uri="{FF2B5EF4-FFF2-40B4-BE49-F238E27FC236}">
                  <a16:creationId xmlns:a16="http://schemas.microsoft.com/office/drawing/2014/main" id="{AC88CF38-9134-440D-A88C-C02C59B0A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1314" y="175035"/>
              <a:ext cx="1547192" cy="4039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2000" b="1" dirty="0">
                  <a:effectLst/>
                  <a:latin typeface="Carlito" panose="020F0502020204030204" pitchFamily="34" charset="0"/>
                  <a:ea typeface="Times New Roman" panose="02020603050405020304" pitchFamily="18" charset="0"/>
                  <a:cs typeface="Carlito" panose="020F0502020204030204" pitchFamily="34" charset="0"/>
                </a:rPr>
                <a:t>Année scolaire N+6 :</a:t>
              </a:r>
              <a:endParaRPr lang="fr-FR" sz="2000" dirty="0">
                <a:effectLst/>
                <a:latin typeface="Carlito" panose="020F0502020204030204" pitchFamily="34" charset="0"/>
                <a:ea typeface="Times New Roman" panose="02020603050405020304" pitchFamily="18" charset="0"/>
                <a:cs typeface="Carlito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2000" dirty="0">
                  <a:effectLst/>
                  <a:latin typeface="Carlito" panose="020F0502020204030204" pitchFamily="34" charset="0"/>
                  <a:ea typeface="Times New Roman" panose="02020603050405020304" pitchFamily="18" charset="0"/>
                  <a:cs typeface="Carlito" panose="020F0502020204030204" pitchFamily="34" charset="0"/>
                </a:rPr>
                <a:t>Demande de labellisation</a:t>
              </a:r>
            </a:p>
          </p:txBody>
        </p:sp>
        <p:sp>
          <p:nvSpPr>
            <p:cNvPr id="18" name="Zone de texte 2">
              <a:extLst>
                <a:ext uri="{FF2B5EF4-FFF2-40B4-BE49-F238E27FC236}">
                  <a16:creationId xmlns:a16="http://schemas.microsoft.com/office/drawing/2014/main" id="{0C9AB893-F845-4660-BD06-26883DEE84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7825" y="1104900"/>
              <a:ext cx="819150" cy="2463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2000" b="1">
                  <a:effectLst/>
                  <a:latin typeface="Carlito" panose="020F0502020204030204" pitchFamily="34" charset="0"/>
                  <a:ea typeface="Times New Roman" panose="02020603050405020304" pitchFamily="18" charset="0"/>
                  <a:cs typeface="Carlito" panose="020F0502020204030204" pitchFamily="34" charset="0"/>
                </a:rPr>
                <a:t>Etc.</a:t>
              </a:r>
              <a:endParaRPr lang="fr-FR" sz="2000">
                <a:effectLst/>
                <a:latin typeface="Carlito" panose="020F0502020204030204" pitchFamily="34" charset="0"/>
                <a:ea typeface="Times New Roman" panose="02020603050405020304" pitchFamily="18" charset="0"/>
                <a:cs typeface="Carlito" panose="020F0502020204030204" pitchFamily="34" charset="0"/>
              </a:endParaRPr>
            </a:p>
          </p:txBody>
        </p: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B4AED96B-DE09-4812-9566-C61DA5E53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56" t="55816" r="27638" b="41710"/>
          <a:stretch/>
        </p:blipFill>
        <p:spPr>
          <a:xfrm rot="5400000" flipV="1">
            <a:off x="-3268783" y="3235533"/>
            <a:ext cx="6951639" cy="41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42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06ECBD-13A6-46AA-B776-1D8D77F1A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rgbClr val="5D60A9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Le parallèle avec les autres labels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4AED96B-DE09-4812-9566-C61DA5E53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56" t="55816" r="27638" b="41710"/>
          <a:stretch/>
        </p:blipFill>
        <p:spPr>
          <a:xfrm rot="5400000" flipV="1">
            <a:off x="-3268783" y="3235533"/>
            <a:ext cx="6951639" cy="414069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491CD7B-CA43-4993-A1E1-CA807CE57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483813"/>
              </p:ext>
            </p:extLst>
          </p:nvPr>
        </p:nvGraphicFramePr>
        <p:xfrm>
          <a:off x="1004455" y="1522178"/>
          <a:ext cx="10515598" cy="4194842"/>
        </p:xfrm>
        <a:graphic>
          <a:graphicData uri="http://schemas.openxmlformats.org/drawingml/2006/table">
            <a:tbl>
              <a:tblPr firstRow="1" firstCol="1" bandRow="1"/>
              <a:tblGrid>
                <a:gridCol w="1181814">
                  <a:extLst>
                    <a:ext uri="{9D8B030D-6E8A-4147-A177-3AD203B41FA5}">
                      <a16:colId xmlns:a16="http://schemas.microsoft.com/office/drawing/2014/main" val="2485419772"/>
                    </a:ext>
                  </a:extLst>
                </a:gridCol>
                <a:gridCol w="1467079">
                  <a:extLst>
                    <a:ext uri="{9D8B030D-6E8A-4147-A177-3AD203B41FA5}">
                      <a16:colId xmlns:a16="http://schemas.microsoft.com/office/drawing/2014/main" val="2937957638"/>
                    </a:ext>
                  </a:extLst>
                </a:gridCol>
                <a:gridCol w="1534997">
                  <a:extLst>
                    <a:ext uri="{9D8B030D-6E8A-4147-A177-3AD203B41FA5}">
                      <a16:colId xmlns:a16="http://schemas.microsoft.com/office/drawing/2014/main" val="4239588221"/>
                    </a:ext>
                  </a:extLst>
                </a:gridCol>
                <a:gridCol w="1184660">
                  <a:extLst>
                    <a:ext uri="{9D8B030D-6E8A-4147-A177-3AD203B41FA5}">
                      <a16:colId xmlns:a16="http://schemas.microsoft.com/office/drawing/2014/main" val="382403725"/>
                    </a:ext>
                  </a:extLst>
                </a:gridCol>
                <a:gridCol w="1176527">
                  <a:extLst>
                    <a:ext uri="{9D8B030D-6E8A-4147-A177-3AD203B41FA5}">
                      <a16:colId xmlns:a16="http://schemas.microsoft.com/office/drawing/2014/main" val="2573464646"/>
                    </a:ext>
                  </a:extLst>
                </a:gridCol>
                <a:gridCol w="1291913">
                  <a:extLst>
                    <a:ext uri="{9D8B030D-6E8A-4147-A177-3AD203B41FA5}">
                      <a16:colId xmlns:a16="http://schemas.microsoft.com/office/drawing/2014/main" val="2231904900"/>
                    </a:ext>
                  </a:extLst>
                </a:gridCol>
                <a:gridCol w="1339304">
                  <a:extLst>
                    <a:ext uri="{9D8B030D-6E8A-4147-A177-3AD203B41FA5}">
                      <a16:colId xmlns:a16="http://schemas.microsoft.com/office/drawing/2014/main" val="873724483"/>
                    </a:ext>
                  </a:extLst>
                </a:gridCol>
                <a:gridCol w="1339304">
                  <a:extLst>
                    <a:ext uri="{9D8B030D-6E8A-4147-A177-3AD203B41FA5}">
                      <a16:colId xmlns:a16="http://schemas.microsoft.com/office/drawing/2014/main" val="1730989979"/>
                    </a:ext>
                  </a:extLst>
                </a:gridCol>
              </a:tblGrid>
              <a:tr h="26530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Label école en santé</a:t>
                      </a:r>
                      <a:endParaRPr lang="fr-FR" sz="1800" dirty="0"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267449"/>
                  </a:ext>
                </a:extLst>
              </a:tr>
              <a:tr h="54290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Nom de la thématique</a:t>
                      </a:r>
                      <a:endParaRPr lang="fr-FR" sz="1800"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Alimentation</a:t>
                      </a:r>
                      <a:endParaRPr lang="fr-FR" sz="1800" dirty="0"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Tri des déchets</a:t>
                      </a:r>
                      <a:endParaRPr lang="fr-FR" sz="1800"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Accès aux soins</a:t>
                      </a:r>
                      <a:endParaRPr lang="fr-FR" sz="1800"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Bien vivre ensemble</a:t>
                      </a:r>
                      <a:endParaRPr lang="fr-FR" sz="1800"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Patrimoine culturel</a:t>
                      </a:r>
                      <a:endParaRPr lang="fr-FR" sz="1800"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Activités physiques</a:t>
                      </a:r>
                      <a:endParaRPr lang="fr-FR" sz="1800"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246069"/>
                  </a:ext>
                </a:extLst>
              </a:tr>
              <a:tr h="522568"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Label éco-école</a:t>
                      </a:r>
                      <a:endParaRPr lang="fr-FR" sz="1800"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Alimentation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92985"/>
                  </a:ext>
                </a:extLst>
              </a:tr>
              <a:tr h="2653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Biodiversité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116959"/>
                  </a:ext>
                </a:extLst>
              </a:tr>
              <a:tr h="2653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Climat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381273"/>
                  </a:ext>
                </a:extLst>
              </a:tr>
              <a:tr h="2653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Déchets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114533"/>
                  </a:ext>
                </a:extLst>
              </a:tr>
              <a:tr h="2653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Eau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97848"/>
                  </a:ext>
                </a:extLst>
              </a:tr>
              <a:tr h="2653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Energie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729907"/>
                  </a:ext>
                </a:extLst>
              </a:tr>
              <a:tr h="2653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Santé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711385"/>
                  </a:ext>
                </a:extLst>
              </a:tr>
              <a:tr h="2653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Solidarités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158752"/>
                  </a:ext>
                </a:extLst>
              </a:tr>
              <a:tr h="52256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Label Aire Marine Educative</a:t>
                      </a:r>
                      <a:endParaRPr lang="fr-FR" sz="1800"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169856"/>
                  </a:ext>
                </a:extLst>
              </a:tr>
              <a:tr h="26530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Label Génération 2024</a:t>
                      </a:r>
                      <a:endParaRPr lang="fr-FR" sz="1800"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092148"/>
                  </a:ext>
                </a:extLst>
              </a:tr>
            </a:tbl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39E3E5D-A2A0-489A-8043-F364D8A70DF4}"/>
              </a:ext>
            </a:extLst>
          </p:cNvPr>
          <p:cNvSpPr/>
          <p:nvPr/>
        </p:nvSpPr>
        <p:spPr>
          <a:xfrm>
            <a:off x="1738903" y="6039608"/>
            <a:ext cx="8714194" cy="64723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Un système de crédit permettant de valider automatiquement certaines thématiques en cas d’engagement dans d’autres labellisations</a:t>
            </a:r>
          </a:p>
        </p:txBody>
      </p:sp>
    </p:spTree>
    <p:extLst>
      <p:ext uri="{BB962C8B-B14F-4D97-AF65-F5344CB8AC3E}">
        <p14:creationId xmlns:p14="http://schemas.microsoft.com/office/powerpoint/2010/main" val="1784624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06ECBD-13A6-46AA-B776-1D8D77F1A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rgbClr val="5D60A9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Quelques retours d’expérience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4AED96B-DE09-4812-9566-C61DA5E53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56" t="55816" r="27638" b="41710"/>
          <a:stretch/>
        </p:blipFill>
        <p:spPr>
          <a:xfrm rot="5400000" flipV="1">
            <a:off x="-3268783" y="3235533"/>
            <a:ext cx="6951639" cy="414069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FAEF0BB1-00AF-4BB2-A04B-927995E68549}"/>
              </a:ext>
            </a:extLst>
          </p:cNvPr>
          <p:cNvGrpSpPr/>
          <p:nvPr/>
        </p:nvGrpSpPr>
        <p:grpSpPr>
          <a:xfrm>
            <a:off x="902937" y="1514225"/>
            <a:ext cx="10386125" cy="4802187"/>
            <a:chOff x="1083676" y="1690688"/>
            <a:chExt cx="10386125" cy="480218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796438DE-DFE7-4138-8EE6-B588BC3A6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3676" y="1690688"/>
              <a:ext cx="10386125" cy="480218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593BA3F-C0DE-4B98-9FA8-AE3842DAE715}"/>
                </a:ext>
              </a:extLst>
            </p:cNvPr>
            <p:cNvSpPr/>
            <p:nvPr/>
          </p:nvSpPr>
          <p:spPr>
            <a:xfrm>
              <a:off x="3196559" y="2358998"/>
              <a:ext cx="7691718" cy="1536807"/>
            </a:xfrm>
            <a:prstGeom prst="rect">
              <a:avLst/>
            </a:prstGeom>
            <a:solidFill>
              <a:srgbClr val="F6D5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tx1"/>
                  </a:solidFill>
                  <a:latin typeface="Carlito" panose="020F0502020204030204" pitchFamily="34" charset="0"/>
                  <a:cs typeface="Carlito" panose="020F0502020204030204" pitchFamily="34" charset="0"/>
                </a:rPr>
                <a:t>« L’école de </a:t>
              </a:r>
              <a:r>
                <a:rPr lang="fr-FR" sz="2000" dirty="0" err="1">
                  <a:solidFill>
                    <a:schemeClr val="tx1"/>
                  </a:solidFill>
                  <a:latin typeface="Carlito" panose="020F0502020204030204" pitchFamily="34" charset="0"/>
                  <a:cs typeface="Carlito" panose="020F0502020204030204" pitchFamily="34" charset="0"/>
                </a:rPr>
                <a:t>Maharepa</a:t>
              </a:r>
              <a:r>
                <a:rPr lang="fr-FR" sz="2000" dirty="0">
                  <a:solidFill>
                    <a:schemeClr val="tx1"/>
                  </a:solidFill>
                  <a:latin typeface="Carlito" panose="020F0502020204030204" pitchFamily="34" charset="0"/>
                  <a:cs typeface="Carlito" panose="020F0502020204030204" pitchFamily="34" charset="0"/>
                </a:rPr>
                <a:t> a été labellisée pour la première fois il y a 4 ans.     Depuis, l’école met en place des actions, sans forcément penser au label. C’est ancré dans notre quotidien » (Mai 2021)</a:t>
              </a:r>
            </a:p>
            <a:p>
              <a:pPr algn="ctr"/>
              <a:endParaRPr lang="fr-FR" dirty="0">
                <a:solidFill>
                  <a:schemeClr val="tx1"/>
                </a:solidFill>
                <a:latin typeface="Carlito" panose="020F0502020204030204" pitchFamily="34" charset="0"/>
                <a:cs typeface="Carlito" panose="020F0502020204030204" pitchFamily="34" charset="0"/>
              </a:endParaRPr>
            </a:p>
            <a:p>
              <a:pPr algn="ctr"/>
              <a:r>
                <a:rPr lang="fr-FR" dirty="0">
                  <a:solidFill>
                    <a:schemeClr val="tx1"/>
                  </a:solidFill>
                  <a:latin typeface="Carlito" panose="020F0502020204030204" pitchFamily="34" charset="0"/>
                  <a:cs typeface="Carlito" panose="020F0502020204030204" pitchFamily="34" charset="0"/>
                </a:rPr>
                <a:t>Madame Ghislaine BARRIER, Directrice de l’école primaire de </a:t>
              </a:r>
              <a:r>
                <a:rPr lang="fr-FR" dirty="0" err="1">
                  <a:solidFill>
                    <a:schemeClr val="tx1"/>
                  </a:solidFill>
                  <a:latin typeface="Carlito" panose="020F0502020204030204" pitchFamily="34" charset="0"/>
                  <a:cs typeface="Carlito" panose="020F0502020204030204" pitchFamily="34" charset="0"/>
                </a:rPr>
                <a:t>Maharepa</a:t>
              </a:r>
              <a:endParaRPr lang="fr-FR" dirty="0">
                <a:solidFill>
                  <a:schemeClr val="tx1"/>
                </a:solidFill>
                <a:latin typeface="Carlito" panose="020F0502020204030204" pitchFamily="34" charset="0"/>
                <a:cs typeface="Carlito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FCBB9F-A106-47F7-9740-5CBF2F364225}"/>
                </a:ext>
              </a:extLst>
            </p:cNvPr>
            <p:cNvSpPr/>
            <p:nvPr/>
          </p:nvSpPr>
          <p:spPr>
            <a:xfrm>
              <a:off x="2138901" y="4410635"/>
              <a:ext cx="7350881" cy="1536807"/>
            </a:xfrm>
            <a:prstGeom prst="rect">
              <a:avLst/>
            </a:prstGeom>
            <a:solidFill>
              <a:srgbClr val="BACE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tx1"/>
                  </a:solidFill>
                  <a:latin typeface="Carlito" panose="020F0502020204030204" pitchFamily="34" charset="0"/>
                  <a:cs typeface="Carlito" panose="020F0502020204030204" pitchFamily="34" charset="0"/>
                </a:rPr>
                <a:t>« Pour nous, CJA en santé c’est notre vie de tous les jours. C’est vivre naturellement et avoir des habitudes qui permettent à nos jeunes d’être responsables d’eux-mêmes et de leur santé. » (Juin 2021)</a:t>
              </a:r>
            </a:p>
            <a:p>
              <a:pPr algn="ctr"/>
              <a:endParaRPr lang="fr-FR" dirty="0">
                <a:solidFill>
                  <a:schemeClr val="tx1"/>
                </a:solidFill>
                <a:latin typeface="Carlito" panose="020F0502020204030204" pitchFamily="34" charset="0"/>
                <a:cs typeface="Carlito" panose="020F0502020204030204" pitchFamily="34" charset="0"/>
              </a:endParaRPr>
            </a:p>
            <a:p>
              <a:pPr algn="ctr"/>
              <a:r>
                <a:rPr lang="fr-FR" dirty="0">
                  <a:solidFill>
                    <a:schemeClr val="tx1"/>
                  </a:solidFill>
                  <a:latin typeface="Carlito" panose="020F0502020204030204" pitchFamily="34" charset="0"/>
                  <a:cs typeface="Carlito" panose="020F0502020204030204" pitchFamily="34" charset="0"/>
                </a:rPr>
                <a:t>Madame </a:t>
              </a:r>
              <a:r>
                <a:rPr lang="fr-FR" dirty="0" err="1">
                  <a:solidFill>
                    <a:schemeClr val="tx1"/>
                  </a:solidFill>
                  <a:latin typeface="Carlito" panose="020F0502020204030204" pitchFamily="34" charset="0"/>
                  <a:cs typeface="Carlito" panose="020F0502020204030204" pitchFamily="34" charset="0"/>
                </a:rPr>
                <a:t>Pererina</a:t>
              </a:r>
              <a:r>
                <a:rPr lang="fr-FR" dirty="0">
                  <a:solidFill>
                    <a:schemeClr val="tx1"/>
                  </a:solidFill>
                  <a:latin typeface="Carlito" panose="020F0502020204030204" pitchFamily="34" charset="0"/>
                  <a:cs typeface="Carlito" panose="020F0502020204030204" pitchFamily="34" charset="0"/>
                </a:rPr>
                <a:t> HATITIO, Directrice Du CJA de Rimatara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480D592-5131-4D15-9CFC-7235992FC6B6}"/>
                </a:ext>
              </a:extLst>
            </p:cNvPr>
            <p:cNvSpPr/>
            <p:nvPr/>
          </p:nvSpPr>
          <p:spPr>
            <a:xfrm>
              <a:off x="4283242" y="1690688"/>
              <a:ext cx="4459705" cy="514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74995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021D29-D318-4FDA-AC40-7ABBD4A2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282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Merci pour votre attention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DEBC933-F13C-431C-8BCB-56044C726F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56" t="55816" r="27638" b="41710"/>
          <a:stretch/>
        </p:blipFill>
        <p:spPr>
          <a:xfrm rot="5400000" flipV="1">
            <a:off x="-3238591" y="3205341"/>
            <a:ext cx="6891254" cy="414069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9AF52DE-E365-4551-A356-DBEEAB3EC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839" y="5860630"/>
            <a:ext cx="9666322" cy="5408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Pour toute question ou complément d’informations :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hlinkClick r:id="rId3"/>
              </a:rPr>
              <a:t>ecole_sante@education.pf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E88459F-0460-4CFC-9454-4781B60171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1" t="280" r="4115" b="48553"/>
          <a:stretch/>
        </p:blipFill>
        <p:spPr>
          <a:xfrm>
            <a:off x="10213866" y="167804"/>
            <a:ext cx="1597799" cy="139291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7216A8E-9E1B-466C-AFC1-7933460D3CA5}"/>
              </a:ext>
            </a:extLst>
          </p:cNvPr>
          <p:cNvSpPr txBox="1"/>
          <p:nvPr/>
        </p:nvSpPr>
        <p:spPr>
          <a:xfrm>
            <a:off x="9351034" y="1604064"/>
            <a:ext cx="2460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rgbClr val="5C5FA8"/>
                </a:solidFill>
                <a:latin typeface="Franklin Gothic Medium" panose="020B0603020102020204" pitchFamily="34" charset="0"/>
                <a:cs typeface="Carlito" panose="020F0502020204030204" pitchFamily="34" charset="0"/>
              </a:rPr>
              <a:t>Agir ensemble </a:t>
            </a:r>
          </a:p>
          <a:p>
            <a:pPr algn="r"/>
            <a:r>
              <a:rPr lang="fr-FR" sz="1600" dirty="0">
                <a:solidFill>
                  <a:srgbClr val="5C5FA8"/>
                </a:solidFill>
                <a:latin typeface="Franklin Gothic Medium" panose="020B0603020102020204" pitchFamily="34" charset="0"/>
                <a:cs typeface="Carlito" panose="020F0502020204030204" pitchFamily="34" charset="0"/>
              </a:rPr>
              <a:t>pour la santé </a:t>
            </a:r>
          </a:p>
          <a:p>
            <a:pPr algn="r"/>
            <a:r>
              <a:rPr lang="fr-FR" sz="1600" dirty="0">
                <a:solidFill>
                  <a:srgbClr val="5C5FA8"/>
                </a:solidFill>
                <a:latin typeface="Franklin Gothic Medium" panose="020B0603020102020204" pitchFamily="34" charset="0"/>
                <a:cs typeface="Carlito" panose="020F0502020204030204" pitchFamily="34" charset="0"/>
              </a:rPr>
              <a:t>de nos enfants </a:t>
            </a:r>
          </a:p>
          <a:p>
            <a:pPr algn="r"/>
            <a:r>
              <a:rPr lang="fr-FR" sz="1600" dirty="0">
                <a:solidFill>
                  <a:srgbClr val="5C5FA8"/>
                </a:solidFill>
                <a:latin typeface="Franklin Gothic Medium" panose="020B0603020102020204" pitchFamily="34" charset="0"/>
                <a:cs typeface="Carlito" panose="020F0502020204030204" pitchFamily="34" charset="0"/>
              </a:rPr>
              <a:t>et de leur famille</a:t>
            </a:r>
          </a:p>
        </p:txBody>
      </p:sp>
    </p:spTree>
    <p:extLst>
      <p:ext uri="{BB962C8B-B14F-4D97-AF65-F5344CB8AC3E}">
        <p14:creationId xmlns:p14="http://schemas.microsoft.com/office/powerpoint/2010/main" val="1473557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839952-AAFD-4120-919E-C056A4B3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solidFill>
                  <a:srgbClr val="5D60A9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La santé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B2208FC-E1CE-497A-AC86-EAE025614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56" t="55816" r="27638" b="41710"/>
          <a:stretch/>
        </p:blipFill>
        <p:spPr>
          <a:xfrm rot="5400000" flipV="1">
            <a:off x="-3268783" y="3235533"/>
            <a:ext cx="6951639" cy="414069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0D9BF62F-B84F-42B2-B141-F29E291BC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251" y="3176002"/>
            <a:ext cx="4856543" cy="1626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C00000"/>
                </a:solidFill>
              </a:rPr>
              <a:t>La santé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est un “</a:t>
            </a:r>
            <a:r>
              <a:rPr lang="en-US" sz="2400" dirty="0" err="1"/>
              <a:t>état</a:t>
            </a:r>
            <a:r>
              <a:rPr lang="en-US" sz="2400" dirty="0"/>
              <a:t> de </a:t>
            </a:r>
            <a:r>
              <a:rPr lang="en-US" sz="2400" dirty="0" err="1"/>
              <a:t>complet</a:t>
            </a:r>
            <a:r>
              <a:rPr lang="en-US" sz="2400" dirty="0"/>
              <a:t> bien-</a:t>
            </a:r>
            <a:r>
              <a:rPr lang="en-US" sz="2400" dirty="0" err="1"/>
              <a:t>être</a:t>
            </a:r>
            <a:r>
              <a:rPr lang="en-US" sz="2400" dirty="0"/>
              <a:t> physique, mental et social, et ne consiste pas seulement en une absence de </a:t>
            </a:r>
            <a:r>
              <a:rPr lang="en-US" sz="2400" dirty="0" err="1"/>
              <a:t>maladie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d’infirmité</a:t>
            </a:r>
            <a:r>
              <a:rPr lang="en-US" sz="2400" dirty="0"/>
              <a:t>.”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B5E521B-141D-4ACC-8484-63DF5BF97D33}"/>
              </a:ext>
            </a:extLst>
          </p:cNvPr>
          <p:cNvGrpSpPr/>
          <p:nvPr/>
        </p:nvGrpSpPr>
        <p:grpSpPr>
          <a:xfrm>
            <a:off x="735030" y="1136074"/>
            <a:ext cx="10996893" cy="5347176"/>
            <a:chOff x="594715" y="1261171"/>
            <a:chExt cx="11002568" cy="4687586"/>
          </a:xfrm>
        </p:grpSpPr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86B92308-6C69-45DB-946C-E1AD7B666991}"/>
                </a:ext>
              </a:extLst>
            </p:cNvPr>
            <p:cNvSpPr/>
            <p:nvPr/>
          </p:nvSpPr>
          <p:spPr>
            <a:xfrm rot="16200000">
              <a:off x="5694680" y="2331826"/>
              <a:ext cx="669995" cy="70441"/>
            </a:xfrm>
            <a:custGeom>
              <a:avLst/>
              <a:gdLst>
                <a:gd name="connsiteX0" fmla="*/ 0 w 1209015"/>
                <a:gd name="connsiteY0" fmla="*/ 15391 h 30783"/>
                <a:gd name="connsiteX1" fmla="*/ 1209015 w 1209015"/>
                <a:gd name="connsiteY1" fmla="*/ 15391 h 3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015" h="30783">
                  <a:moveTo>
                    <a:pt x="0" y="15391"/>
                  </a:moveTo>
                  <a:lnTo>
                    <a:pt x="1209015" y="15391"/>
                  </a:lnTo>
                </a:path>
              </a:pathLst>
            </a:custGeom>
            <a:noFill/>
            <a:ln w="28575" cap="flat" cmpd="sng" algn="ctr">
              <a:solidFill>
                <a:srgbClr val="7F8FA9"/>
              </a:solidFill>
              <a:prstDash val="sysDash"/>
              <a:miter lim="800000"/>
            </a:ln>
            <a:effectLst/>
          </p:spPr>
          <p:txBody>
            <a:bodyPr spcFirstLastPara="0" vert="horz" wrap="square" lIns="586982" tIns="-14834" rIns="586983" bIns="-14833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3EC747E1-3C75-4E58-ADEA-2AE4D4AEDB41}"/>
                </a:ext>
              </a:extLst>
            </p:cNvPr>
            <p:cNvSpPr/>
            <p:nvPr/>
          </p:nvSpPr>
          <p:spPr>
            <a:xfrm>
              <a:off x="4641141" y="1261171"/>
              <a:ext cx="2841853" cy="693643"/>
            </a:xfrm>
            <a:custGeom>
              <a:avLst/>
              <a:gdLst>
                <a:gd name="connsiteX0" fmla="*/ 0 w 2841853"/>
                <a:gd name="connsiteY0" fmla="*/ 157448 h 944668"/>
                <a:gd name="connsiteX1" fmla="*/ 157448 w 2841853"/>
                <a:gd name="connsiteY1" fmla="*/ 0 h 944668"/>
                <a:gd name="connsiteX2" fmla="*/ 2684405 w 2841853"/>
                <a:gd name="connsiteY2" fmla="*/ 0 h 944668"/>
                <a:gd name="connsiteX3" fmla="*/ 2841853 w 2841853"/>
                <a:gd name="connsiteY3" fmla="*/ 157448 h 944668"/>
                <a:gd name="connsiteX4" fmla="*/ 2841853 w 2841853"/>
                <a:gd name="connsiteY4" fmla="*/ 787220 h 944668"/>
                <a:gd name="connsiteX5" fmla="*/ 2684405 w 2841853"/>
                <a:gd name="connsiteY5" fmla="*/ 944668 h 944668"/>
                <a:gd name="connsiteX6" fmla="*/ 157448 w 2841853"/>
                <a:gd name="connsiteY6" fmla="*/ 944668 h 944668"/>
                <a:gd name="connsiteX7" fmla="*/ 0 w 2841853"/>
                <a:gd name="connsiteY7" fmla="*/ 787220 h 944668"/>
                <a:gd name="connsiteX8" fmla="*/ 0 w 2841853"/>
                <a:gd name="connsiteY8" fmla="*/ 157448 h 94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1853" h="944668">
                  <a:moveTo>
                    <a:pt x="0" y="157448"/>
                  </a:moveTo>
                  <a:cubicBezTo>
                    <a:pt x="0" y="70492"/>
                    <a:pt x="70492" y="0"/>
                    <a:pt x="157448" y="0"/>
                  </a:cubicBezTo>
                  <a:lnTo>
                    <a:pt x="2684405" y="0"/>
                  </a:lnTo>
                  <a:cubicBezTo>
                    <a:pt x="2771361" y="0"/>
                    <a:pt x="2841853" y="70492"/>
                    <a:pt x="2841853" y="157448"/>
                  </a:cubicBezTo>
                  <a:lnTo>
                    <a:pt x="2841853" y="787220"/>
                  </a:lnTo>
                  <a:cubicBezTo>
                    <a:pt x="2841853" y="874176"/>
                    <a:pt x="2771361" y="944668"/>
                    <a:pt x="2684405" y="944668"/>
                  </a:cubicBezTo>
                  <a:lnTo>
                    <a:pt x="157448" y="944668"/>
                  </a:lnTo>
                  <a:cubicBezTo>
                    <a:pt x="70492" y="944668"/>
                    <a:pt x="0" y="874176"/>
                    <a:pt x="0" y="787220"/>
                  </a:cubicBezTo>
                  <a:lnTo>
                    <a:pt x="0" y="157448"/>
                  </a:lnTo>
                  <a:close/>
                </a:path>
              </a:pathLst>
            </a:custGeom>
            <a:solidFill>
              <a:srgbClr val="FF584B">
                <a:lumMod val="40000"/>
                <a:lumOff val="6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61355" tIns="61355" rIns="61355" bIns="61355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Concept </a:t>
              </a:r>
              <a:r>
                <a:rPr kumimoji="0" lang="fr-F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positif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C8EB10FD-0BF1-49DD-85A5-6FAA06ED1246}"/>
                </a:ext>
              </a:extLst>
            </p:cNvPr>
            <p:cNvSpPr/>
            <p:nvPr/>
          </p:nvSpPr>
          <p:spPr>
            <a:xfrm rot="19499978">
              <a:off x="8416896" y="2900441"/>
              <a:ext cx="582971" cy="123479"/>
            </a:xfrm>
            <a:custGeom>
              <a:avLst/>
              <a:gdLst>
                <a:gd name="connsiteX0" fmla="*/ 0 w 844402"/>
                <a:gd name="connsiteY0" fmla="*/ 15391 h 30783"/>
                <a:gd name="connsiteX1" fmla="*/ 844402 w 844402"/>
                <a:gd name="connsiteY1" fmla="*/ 15391 h 3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4402" h="30783">
                  <a:moveTo>
                    <a:pt x="0" y="15391"/>
                  </a:moveTo>
                  <a:lnTo>
                    <a:pt x="844402" y="15391"/>
                  </a:lnTo>
                </a:path>
              </a:pathLst>
            </a:custGeom>
            <a:noFill/>
            <a:ln w="28575" cap="flat" cmpd="sng" algn="ctr">
              <a:solidFill>
                <a:srgbClr val="7F8FA9"/>
              </a:solidFill>
              <a:prstDash val="sysDash"/>
              <a:miter lim="800000"/>
            </a:ln>
            <a:effectLst/>
          </p:spPr>
          <p:txBody>
            <a:bodyPr spcFirstLastPara="0" vert="horz" wrap="square" lIns="413791" tIns="-5719" rIns="413791" bIns="-5718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6D58E31-CCD2-4452-80BD-2AF78B2DC942}"/>
                </a:ext>
              </a:extLst>
            </p:cNvPr>
            <p:cNvSpPr/>
            <p:nvPr/>
          </p:nvSpPr>
          <p:spPr>
            <a:xfrm>
              <a:off x="8574167" y="1908969"/>
              <a:ext cx="2877452" cy="717668"/>
            </a:xfrm>
            <a:custGeom>
              <a:avLst/>
              <a:gdLst>
                <a:gd name="connsiteX0" fmla="*/ 0 w 3327989"/>
                <a:gd name="connsiteY0" fmla="*/ 245390 h 1472313"/>
                <a:gd name="connsiteX1" fmla="*/ 245390 w 3327989"/>
                <a:gd name="connsiteY1" fmla="*/ 0 h 1472313"/>
                <a:gd name="connsiteX2" fmla="*/ 3082599 w 3327989"/>
                <a:gd name="connsiteY2" fmla="*/ 0 h 1472313"/>
                <a:gd name="connsiteX3" fmla="*/ 3327989 w 3327989"/>
                <a:gd name="connsiteY3" fmla="*/ 245390 h 1472313"/>
                <a:gd name="connsiteX4" fmla="*/ 3327989 w 3327989"/>
                <a:gd name="connsiteY4" fmla="*/ 1226923 h 1472313"/>
                <a:gd name="connsiteX5" fmla="*/ 3082599 w 3327989"/>
                <a:gd name="connsiteY5" fmla="*/ 1472313 h 1472313"/>
                <a:gd name="connsiteX6" fmla="*/ 245390 w 3327989"/>
                <a:gd name="connsiteY6" fmla="*/ 1472313 h 1472313"/>
                <a:gd name="connsiteX7" fmla="*/ 0 w 3327989"/>
                <a:gd name="connsiteY7" fmla="*/ 1226923 h 1472313"/>
                <a:gd name="connsiteX8" fmla="*/ 0 w 3327989"/>
                <a:gd name="connsiteY8" fmla="*/ 245390 h 147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7989" h="1472313">
                  <a:moveTo>
                    <a:pt x="0" y="245390"/>
                  </a:moveTo>
                  <a:cubicBezTo>
                    <a:pt x="0" y="109865"/>
                    <a:pt x="109865" y="0"/>
                    <a:pt x="245390" y="0"/>
                  </a:cubicBezTo>
                  <a:lnTo>
                    <a:pt x="3082599" y="0"/>
                  </a:lnTo>
                  <a:cubicBezTo>
                    <a:pt x="3218124" y="0"/>
                    <a:pt x="3327989" y="109865"/>
                    <a:pt x="3327989" y="245390"/>
                  </a:cubicBezTo>
                  <a:lnTo>
                    <a:pt x="3327989" y="1226923"/>
                  </a:lnTo>
                  <a:cubicBezTo>
                    <a:pt x="3327989" y="1362448"/>
                    <a:pt x="3218124" y="1472313"/>
                    <a:pt x="3082599" y="1472313"/>
                  </a:cubicBezTo>
                  <a:lnTo>
                    <a:pt x="245390" y="1472313"/>
                  </a:lnTo>
                  <a:cubicBezTo>
                    <a:pt x="109865" y="1472313"/>
                    <a:pt x="0" y="1362448"/>
                    <a:pt x="0" y="1226923"/>
                  </a:cubicBezTo>
                  <a:lnTo>
                    <a:pt x="0" y="245390"/>
                  </a:lnTo>
                  <a:close/>
                </a:path>
              </a:pathLst>
            </a:custGeom>
            <a:solidFill>
              <a:srgbClr val="3BAFBF">
                <a:lumMod val="40000"/>
                <a:lumOff val="6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87112" tIns="87112" rIns="87112" bIns="87112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Dépasse la simple absence de maladie</a:t>
              </a: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B661531F-A4BD-4CA8-97A4-55A9B9B9EBD1}"/>
                </a:ext>
              </a:extLst>
            </p:cNvPr>
            <p:cNvSpPr/>
            <p:nvPr/>
          </p:nvSpPr>
          <p:spPr>
            <a:xfrm rot="2173232">
              <a:off x="8668381" y="4646186"/>
              <a:ext cx="1308242" cy="30783"/>
            </a:xfrm>
            <a:custGeom>
              <a:avLst/>
              <a:gdLst>
                <a:gd name="connsiteX0" fmla="*/ 0 w 1308242"/>
                <a:gd name="connsiteY0" fmla="*/ 15391 h 30783"/>
                <a:gd name="connsiteX1" fmla="*/ 1308242 w 1308242"/>
                <a:gd name="connsiteY1" fmla="*/ 15391 h 3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8242" h="30783">
                  <a:moveTo>
                    <a:pt x="0" y="15391"/>
                  </a:moveTo>
                  <a:lnTo>
                    <a:pt x="1308242" y="15391"/>
                  </a:lnTo>
                </a:path>
              </a:pathLst>
            </a:custGeom>
            <a:noFill/>
            <a:ln w="28575" cap="flat" cmpd="sng" algn="ctr">
              <a:solidFill>
                <a:srgbClr val="7F8FA9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  <p:txBody>
            <a:bodyPr spcFirstLastPara="0" vert="horz" wrap="square" lIns="634115" tIns="-17315" rIns="634114" bIns="-17315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0D9F3418-2875-4FC2-A644-567FE08A4781}"/>
                </a:ext>
              </a:extLst>
            </p:cNvPr>
            <p:cNvSpPr/>
            <p:nvPr/>
          </p:nvSpPr>
          <p:spPr>
            <a:xfrm>
              <a:off x="7246274" y="5201515"/>
              <a:ext cx="4351009" cy="747242"/>
            </a:xfrm>
            <a:custGeom>
              <a:avLst/>
              <a:gdLst>
                <a:gd name="connsiteX0" fmla="*/ 0 w 5938083"/>
                <a:gd name="connsiteY0" fmla="*/ 187225 h 1123329"/>
                <a:gd name="connsiteX1" fmla="*/ 187225 w 5938083"/>
                <a:gd name="connsiteY1" fmla="*/ 0 h 1123329"/>
                <a:gd name="connsiteX2" fmla="*/ 5750858 w 5938083"/>
                <a:gd name="connsiteY2" fmla="*/ 0 h 1123329"/>
                <a:gd name="connsiteX3" fmla="*/ 5938083 w 5938083"/>
                <a:gd name="connsiteY3" fmla="*/ 187225 h 1123329"/>
                <a:gd name="connsiteX4" fmla="*/ 5938083 w 5938083"/>
                <a:gd name="connsiteY4" fmla="*/ 936104 h 1123329"/>
                <a:gd name="connsiteX5" fmla="*/ 5750858 w 5938083"/>
                <a:gd name="connsiteY5" fmla="*/ 1123329 h 1123329"/>
                <a:gd name="connsiteX6" fmla="*/ 187225 w 5938083"/>
                <a:gd name="connsiteY6" fmla="*/ 1123329 h 1123329"/>
                <a:gd name="connsiteX7" fmla="*/ 0 w 5938083"/>
                <a:gd name="connsiteY7" fmla="*/ 936104 h 1123329"/>
                <a:gd name="connsiteX8" fmla="*/ 0 w 5938083"/>
                <a:gd name="connsiteY8" fmla="*/ 187225 h 112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8083" h="1123329">
                  <a:moveTo>
                    <a:pt x="0" y="187225"/>
                  </a:moveTo>
                  <a:cubicBezTo>
                    <a:pt x="0" y="83823"/>
                    <a:pt x="83823" y="0"/>
                    <a:pt x="187225" y="0"/>
                  </a:cubicBezTo>
                  <a:lnTo>
                    <a:pt x="5750858" y="0"/>
                  </a:lnTo>
                  <a:cubicBezTo>
                    <a:pt x="5854260" y="0"/>
                    <a:pt x="5938083" y="83823"/>
                    <a:pt x="5938083" y="187225"/>
                  </a:cubicBezTo>
                  <a:lnTo>
                    <a:pt x="5938083" y="936104"/>
                  </a:lnTo>
                  <a:cubicBezTo>
                    <a:pt x="5938083" y="1039506"/>
                    <a:pt x="5854260" y="1123329"/>
                    <a:pt x="5750858" y="1123329"/>
                  </a:cubicBezTo>
                  <a:lnTo>
                    <a:pt x="187225" y="1123329"/>
                  </a:lnTo>
                  <a:cubicBezTo>
                    <a:pt x="83823" y="1123329"/>
                    <a:pt x="0" y="1039506"/>
                    <a:pt x="0" y="936104"/>
                  </a:cubicBezTo>
                  <a:lnTo>
                    <a:pt x="0" y="187225"/>
                  </a:lnTo>
                  <a:close/>
                </a:path>
              </a:pathLst>
            </a:custGeom>
            <a:solidFill>
              <a:srgbClr val="BEE39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70076" tIns="70076" rIns="70076" bIns="70076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Influencée par de nombreux facteurs appelés « </a:t>
              </a:r>
              <a:r>
                <a:rPr kumimoji="0" lang="fr-F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déterminants de la santé </a:t>
              </a: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»</a:t>
              </a: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F7E28C5C-07E3-44E2-9370-B0262EB04729}"/>
                </a:ext>
              </a:extLst>
            </p:cNvPr>
            <p:cNvSpPr/>
            <p:nvPr/>
          </p:nvSpPr>
          <p:spPr>
            <a:xfrm rot="19769178">
              <a:off x="2116685" y="4534865"/>
              <a:ext cx="1676294" cy="30784"/>
            </a:xfrm>
            <a:custGeom>
              <a:avLst/>
              <a:gdLst>
                <a:gd name="connsiteX0" fmla="*/ 0 w 1676294"/>
                <a:gd name="connsiteY0" fmla="*/ 15391 h 30783"/>
                <a:gd name="connsiteX1" fmla="*/ 1676294 w 1676294"/>
                <a:gd name="connsiteY1" fmla="*/ 15391 h 3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76294" h="30783">
                  <a:moveTo>
                    <a:pt x="1676294" y="15392"/>
                  </a:moveTo>
                  <a:lnTo>
                    <a:pt x="0" y="15392"/>
                  </a:lnTo>
                </a:path>
              </a:pathLst>
            </a:custGeom>
            <a:noFill/>
            <a:ln w="28575" cap="flat" cmpd="sng" algn="ctr">
              <a:solidFill>
                <a:srgbClr val="7F8FA9"/>
              </a:solidFill>
              <a:prstDash val="sysDash"/>
              <a:miter lim="800000"/>
            </a:ln>
            <a:effectLst/>
          </p:spPr>
          <p:txBody>
            <a:bodyPr spcFirstLastPara="0" vert="horz" wrap="square" lIns="808939" tIns="-26515" rIns="808940" bIns="-26515" numCol="1" spcCol="1270" anchor="ctr" anchorCtr="0">
              <a:noAutofit/>
            </a:bodyPr>
            <a:lstStyle/>
            <a:p>
              <a:pPr marL="0" marR="0" lvl="0" indent="0" algn="ctr" defTabSz="266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85DA35A6-32A9-40DB-87F9-89FC87271E91}"/>
                </a:ext>
              </a:extLst>
            </p:cNvPr>
            <p:cNvSpPr/>
            <p:nvPr/>
          </p:nvSpPr>
          <p:spPr>
            <a:xfrm>
              <a:off x="594715" y="5031981"/>
              <a:ext cx="4279413" cy="664695"/>
            </a:xfrm>
            <a:custGeom>
              <a:avLst/>
              <a:gdLst>
                <a:gd name="connsiteX0" fmla="*/ 0 w 4279413"/>
                <a:gd name="connsiteY0" fmla="*/ 196069 h 1176390"/>
                <a:gd name="connsiteX1" fmla="*/ 196069 w 4279413"/>
                <a:gd name="connsiteY1" fmla="*/ 0 h 1176390"/>
                <a:gd name="connsiteX2" fmla="*/ 4083344 w 4279413"/>
                <a:gd name="connsiteY2" fmla="*/ 0 h 1176390"/>
                <a:gd name="connsiteX3" fmla="*/ 4279413 w 4279413"/>
                <a:gd name="connsiteY3" fmla="*/ 196069 h 1176390"/>
                <a:gd name="connsiteX4" fmla="*/ 4279413 w 4279413"/>
                <a:gd name="connsiteY4" fmla="*/ 980321 h 1176390"/>
                <a:gd name="connsiteX5" fmla="*/ 4083344 w 4279413"/>
                <a:gd name="connsiteY5" fmla="*/ 1176390 h 1176390"/>
                <a:gd name="connsiteX6" fmla="*/ 196069 w 4279413"/>
                <a:gd name="connsiteY6" fmla="*/ 1176390 h 1176390"/>
                <a:gd name="connsiteX7" fmla="*/ 0 w 4279413"/>
                <a:gd name="connsiteY7" fmla="*/ 980321 h 1176390"/>
                <a:gd name="connsiteX8" fmla="*/ 0 w 4279413"/>
                <a:gd name="connsiteY8" fmla="*/ 196069 h 117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9413" h="1176390">
                  <a:moveTo>
                    <a:pt x="0" y="196069"/>
                  </a:moveTo>
                  <a:cubicBezTo>
                    <a:pt x="0" y="87783"/>
                    <a:pt x="87783" y="0"/>
                    <a:pt x="196069" y="0"/>
                  </a:cubicBezTo>
                  <a:lnTo>
                    <a:pt x="4083344" y="0"/>
                  </a:lnTo>
                  <a:cubicBezTo>
                    <a:pt x="4191630" y="0"/>
                    <a:pt x="4279413" y="87783"/>
                    <a:pt x="4279413" y="196069"/>
                  </a:cubicBezTo>
                  <a:lnTo>
                    <a:pt x="4279413" y="980321"/>
                  </a:lnTo>
                  <a:cubicBezTo>
                    <a:pt x="4279413" y="1088607"/>
                    <a:pt x="4191630" y="1176390"/>
                    <a:pt x="4083344" y="1176390"/>
                  </a:cubicBezTo>
                  <a:lnTo>
                    <a:pt x="196069" y="1176390"/>
                  </a:lnTo>
                  <a:cubicBezTo>
                    <a:pt x="87783" y="1176390"/>
                    <a:pt x="0" y="1088607"/>
                    <a:pt x="0" y="980321"/>
                  </a:cubicBezTo>
                  <a:lnTo>
                    <a:pt x="0" y="196069"/>
                  </a:lnTo>
                  <a:close/>
                </a:path>
              </a:pathLst>
            </a:custGeom>
            <a:solidFill>
              <a:srgbClr val="FFC64B">
                <a:lumMod val="40000"/>
                <a:lumOff val="6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72667" tIns="72667" rIns="72667" bIns="72667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Permet de </a:t>
              </a:r>
              <a:r>
                <a:rPr kumimoji="0" lang="fr-F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vivre pleinement </a:t>
              </a: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et d’utiliser tout son potentiel </a:t>
              </a: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BA21E96C-2F9C-411F-880B-58182D54A6F7}"/>
                </a:ext>
              </a:extLst>
            </p:cNvPr>
            <p:cNvSpPr/>
            <p:nvPr/>
          </p:nvSpPr>
          <p:spPr>
            <a:xfrm rot="2099721">
              <a:off x="3056082" y="3133422"/>
              <a:ext cx="649408" cy="30784"/>
            </a:xfrm>
            <a:custGeom>
              <a:avLst/>
              <a:gdLst>
                <a:gd name="connsiteX0" fmla="*/ 0 w 649407"/>
                <a:gd name="connsiteY0" fmla="*/ 15391 h 30783"/>
                <a:gd name="connsiteX1" fmla="*/ 649407 w 649407"/>
                <a:gd name="connsiteY1" fmla="*/ 15391 h 3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9407" h="30783">
                  <a:moveTo>
                    <a:pt x="649407" y="15392"/>
                  </a:moveTo>
                  <a:lnTo>
                    <a:pt x="0" y="15392"/>
                  </a:lnTo>
                </a:path>
              </a:pathLst>
            </a:custGeom>
            <a:noFill/>
            <a:ln w="28575" cap="flat" cmpd="sng" algn="ctr">
              <a:solidFill>
                <a:srgbClr val="7F8FA9"/>
              </a:solidFill>
              <a:prstDash val="sysDash"/>
              <a:miter lim="800000"/>
            </a:ln>
            <a:effectLst/>
          </p:spPr>
          <p:txBody>
            <a:bodyPr spcFirstLastPara="0" vert="horz" wrap="square" lIns="321168" tIns="-843" rIns="321169" bIns="-844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54DF894B-A77B-44AC-9859-1E30EE0F0C82}"/>
                </a:ext>
              </a:extLst>
            </p:cNvPr>
            <p:cNvSpPr/>
            <p:nvPr/>
          </p:nvSpPr>
          <p:spPr>
            <a:xfrm>
              <a:off x="697938" y="1815804"/>
              <a:ext cx="2841854" cy="939561"/>
            </a:xfrm>
            <a:custGeom>
              <a:avLst/>
              <a:gdLst>
                <a:gd name="connsiteX0" fmla="*/ 0 w 3814483"/>
                <a:gd name="connsiteY0" fmla="*/ 207848 h 1247064"/>
                <a:gd name="connsiteX1" fmla="*/ 207848 w 3814483"/>
                <a:gd name="connsiteY1" fmla="*/ 0 h 1247064"/>
                <a:gd name="connsiteX2" fmla="*/ 3606635 w 3814483"/>
                <a:gd name="connsiteY2" fmla="*/ 0 h 1247064"/>
                <a:gd name="connsiteX3" fmla="*/ 3814483 w 3814483"/>
                <a:gd name="connsiteY3" fmla="*/ 207848 h 1247064"/>
                <a:gd name="connsiteX4" fmla="*/ 3814483 w 3814483"/>
                <a:gd name="connsiteY4" fmla="*/ 1039216 h 1247064"/>
                <a:gd name="connsiteX5" fmla="*/ 3606635 w 3814483"/>
                <a:gd name="connsiteY5" fmla="*/ 1247064 h 1247064"/>
                <a:gd name="connsiteX6" fmla="*/ 207848 w 3814483"/>
                <a:gd name="connsiteY6" fmla="*/ 1247064 h 1247064"/>
                <a:gd name="connsiteX7" fmla="*/ 0 w 3814483"/>
                <a:gd name="connsiteY7" fmla="*/ 1039216 h 1247064"/>
                <a:gd name="connsiteX8" fmla="*/ 0 w 3814483"/>
                <a:gd name="connsiteY8" fmla="*/ 207848 h 124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4483" h="1247064">
                  <a:moveTo>
                    <a:pt x="0" y="207848"/>
                  </a:moveTo>
                  <a:cubicBezTo>
                    <a:pt x="0" y="93057"/>
                    <a:pt x="93057" y="0"/>
                    <a:pt x="207848" y="0"/>
                  </a:cubicBezTo>
                  <a:lnTo>
                    <a:pt x="3606635" y="0"/>
                  </a:lnTo>
                  <a:cubicBezTo>
                    <a:pt x="3721426" y="0"/>
                    <a:pt x="3814483" y="93057"/>
                    <a:pt x="3814483" y="207848"/>
                  </a:cubicBezTo>
                  <a:lnTo>
                    <a:pt x="3814483" y="1039216"/>
                  </a:lnTo>
                  <a:cubicBezTo>
                    <a:pt x="3814483" y="1154007"/>
                    <a:pt x="3721426" y="1247064"/>
                    <a:pt x="3606635" y="1247064"/>
                  </a:cubicBezTo>
                  <a:lnTo>
                    <a:pt x="207848" y="1247064"/>
                  </a:lnTo>
                  <a:cubicBezTo>
                    <a:pt x="93057" y="1247064"/>
                    <a:pt x="0" y="1154007"/>
                    <a:pt x="0" y="1039216"/>
                  </a:cubicBezTo>
                  <a:lnTo>
                    <a:pt x="0" y="207848"/>
                  </a:lnTo>
                  <a:close/>
                </a:path>
              </a:pathLst>
            </a:custGeom>
            <a:solidFill>
              <a:srgbClr val="7F8FA9">
                <a:lumMod val="40000"/>
                <a:lumOff val="6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76117" tIns="76117" rIns="76117" bIns="76117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Ressource </a:t>
              </a: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pour le développement social et économique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766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Espace réservé du contenu 5">
            <a:extLst>
              <a:ext uri="{FF2B5EF4-FFF2-40B4-BE49-F238E27FC236}">
                <a16:creationId xmlns:a16="http://schemas.microsoft.com/office/drawing/2014/main" id="{CAE58373-7EEB-44D6-9E2B-379999B3B2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2"/>
          <a:stretch/>
        </p:blipFill>
        <p:spPr>
          <a:xfrm>
            <a:off x="5164571" y="365125"/>
            <a:ext cx="6965297" cy="640187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839952-AAFD-4120-919E-C056A4B3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50895" cy="1325563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5D60A9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Les déterminants de la santé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B2208FC-E1CE-497A-AC86-EAE0256148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56" t="55816" r="27638" b="41710"/>
          <a:stretch/>
        </p:blipFill>
        <p:spPr>
          <a:xfrm rot="5400000" flipV="1">
            <a:off x="-3268783" y="3235533"/>
            <a:ext cx="6951639" cy="414069"/>
          </a:xfrm>
          <a:prstGeom prst="rect">
            <a:avLst/>
          </a:prstGeom>
        </p:spPr>
      </p:pic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D51C31CE-6664-4DA4-B2DC-BAA53BA80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5726" y="6382458"/>
            <a:ext cx="3240301" cy="3317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800" dirty="0" err="1">
                <a:latin typeface="Carlito" panose="020F0502020204030204" pitchFamily="34" charset="0"/>
                <a:cs typeface="Carlito" panose="020F0502020204030204" pitchFamily="34" charset="0"/>
              </a:rPr>
              <a:t>Modèle</a:t>
            </a:r>
            <a:r>
              <a:rPr lang="en-US" sz="1800" dirty="0">
                <a:latin typeface="Carlito" panose="020F0502020204030204" pitchFamily="34" charset="0"/>
                <a:cs typeface="Carlito" panose="020F0502020204030204" pitchFamily="34" charset="0"/>
              </a:rPr>
              <a:t> du Québec, 2012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69F3266D-6B9B-49D5-A52C-F3E83B0DECEC}"/>
              </a:ext>
            </a:extLst>
          </p:cNvPr>
          <p:cNvSpPr txBox="1">
            <a:spLocks/>
          </p:cNvSpPr>
          <p:nvPr/>
        </p:nvSpPr>
        <p:spPr>
          <a:xfrm>
            <a:off x="838200" y="2388309"/>
            <a:ext cx="3870158" cy="3296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latin typeface="Carlito" panose="020F0502020204030204" pitchFamily="34" charset="0"/>
                <a:cs typeface="Carlito" panose="020F0502020204030204" pitchFamily="34" charset="0"/>
              </a:rPr>
              <a:t>La santé ne </a:t>
            </a:r>
            <a:r>
              <a:rPr lang="en-US" sz="2400" dirty="0" err="1">
                <a:latin typeface="Carlito" panose="020F0502020204030204" pitchFamily="34" charset="0"/>
                <a:cs typeface="Carlito" panose="020F0502020204030204" pitchFamily="34" charset="0"/>
              </a:rPr>
              <a:t>relève</a:t>
            </a:r>
            <a:r>
              <a:rPr lang="en-US" sz="2400" dirty="0">
                <a:latin typeface="Carlito" panose="020F0502020204030204" pitchFamily="34" charset="0"/>
                <a:cs typeface="Carlito" panose="020F0502020204030204" pitchFamily="34" charset="0"/>
              </a:rPr>
              <a:t> pas </a:t>
            </a:r>
            <a:r>
              <a:rPr lang="en-US" sz="2400" dirty="0" err="1">
                <a:latin typeface="Carlito" panose="020F0502020204030204" pitchFamily="34" charset="0"/>
                <a:cs typeface="Carlito" panose="020F0502020204030204" pitchFamily="34" charset="0"/>
              </a:rPr>
              <a:t>uniquement</a:t>
            </a:r>
            <a:r>
              <a:rPr lang="en-US" sz="2400" dirty="0">
                <a:latin typeface="Carlito" panose="020F0502020204030204" pitchFamily="34" charset="0"/>
                <a:cs typeface="Carlito" panose="020F0502020204030204" pitchFamily="34" charset="0"/>
              </a:rPr>
              <a:t> du </a:t>
            </a:r>
            <a:r>
              <a:rPr lang="en-US" sz="2400" dirty="0" err="1">
                <a:latin typeface="Carlito" panose="020F0502020204030204" pitchFamily="34" charset="0"/>
                <a:cs typeface="Carlito" panose="020F0502020204030204" pitchFamily="34" charset="0"/>
              </a:rPr>
              <a:t>Ministère</a:t>
            </a:r>
            <a:r>
              <a:rPr lang="en-US" sz="2400" dirty="0">
                <a:latin typeface="Carlito" panose="020F0502020204030204" pitchFamily="34" charset="0"/>
                <a:cs typeface="Carlito" panose="020F0502020204030204" pitchFamily="34" charset="0"/>
              </a:rPr>
              <a:t> de la santé, </a:t>
            </a:r>
            <a:r>
              <a:rPr lang="en-US" sz="2400" dirty="0" err="1">
                <a:latin typeface="Carlito" panose="020F0502020204030204" pitchFamily="34" charset="0"/>
                <a:cs typeface="Carlito" panose="020F0502020204030204" pitchFamily="34" charset="0"/>
              </a:rPr>
              <a:t>mais</a:t>
            </a:r>
            <a:r>
              <a:rPr lang="en-US" sz="240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en-US" sz="2400" dirty="0" err="1">
                <a:latin typeface="Carlito" panose="020F0502020204030204" pitchFamily="34" charset="0"/>
                <a:cs typeface="Carlito" panose="020F0502020204030204" pitchFamily="34" charset="0"/>
              </a:rPr>
              <a:t>nécessite</a:t>
            </a:r>
            <a:r>
              <a:rPr lang="en-US" sz="2400" dirty="0">
                <a:latin typeface="Carlito" panose="020F0502020204030204" pitchFamily="34" charset="0"/>
                <a:cs typeface="Carlito" panose="020F0502020204030204" pitchFamily="34" charset="0"/>
              </a:rPr>
              <a:t> la </a:t>
            </a:r>
            <a:r>
              <a:rPr lang="en-US" sz="2400" dirty="0" err="1">
                <a:latin typeface="Carlito" panose="020F0502020204030204" pitchFamily="34" charset="0"/>
                <a:cs typeface="Carlito" panose="020F0502020204030204" pitchFamily="34" charset="0"/>
              </a:rPr>
              <a:t>mobilisation</a:t>
            </a:r>
            <a:r>
              <a:rPr lang="en-US" sz="2400" dirty="0">
                <a:latin typeface="Carlito" panose="020F0502020204030204" pitchFamily="34" charset="0"/>
                <a:cs typeface="Carlito" panose="020F0502020204030204" pitchFamily="34" charset="0"/>
              </a:rPr>
              <a:t> de </a:t>
            </a:r>
            <a:r>
              <a:rPr lang="en-US" sz="2400" dirty="0" err="1">
                <a:latin typeface="Carlito" panose="020F0502020204030204" pitchFamily="34" charset="0"/>
                <a:cs typeface="Carlito" panose="020F0502020204030204" pitchFamily="34" charset="0"/>
              </a:rPr>
              <a:t>l’ensemble</a:t>
            </a:r>
            <a:r>
              <a:rPr lang="en-US" sz="2400" dirty="0">
                <a:latin typeface="Carlito" panose="020F0502020204030204" pitchFamily="34" charset="0"/>
                <a:cs typeface="Carlito" panose="020F0502020204030204" pitchFamily="34" charset="0"/>
              </a:rPr>
              <a:t> de la </a:t>
            </a:r>
            <a:r>
              <a:rPr lang="en-US" sz="2400" dirty="0" err="1">
                <a:latin typeface="Carlito" panose="020F0502020204030204" pitchFamily="34" charset="0"/>
                <a:cs typeface="Carlito" panose="020F0502020204030204" pitchFamily="34" charset="0"/>
              </a:rPr>
              <a:t>société</a:t>
            </a:r>
            <a:r>
              <a:rPr lang="en-US" sz="2400" dirty="0">
                <a:latin typeface="Carlito" panose="020F0502020204030204" pitchFamily="34" charset="0"/>
                <a:cs typeface="Carlito" panose="020F0502020204030204" pitchFamily="34" charset="0"/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La santé </a:t>
            </a:r>
            <a:r>
              <a:rPr lang="en-US" b="1" dirty="0" err="1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est</a:t>
            </a:r>
            <a:r>
              <a:rPr lang="en-US" b="1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l’affaire</a:t>
            </a:r>
            <a:r>
              <a:rPr lang="en-US" b="1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de </a:t>
            </a:r>
            <a:r>
              <a:rPr lang="en-US" b="1" dirty="0" err="1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tous</a:t>
            </a:r>
            <a:endParaRPr lang="en-US" b="1" dirty="0">
              <a:solidFill>
                <a:srgbClr val="C00000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487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839952-AAFD-4120-919E-C056A4B3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rgbClr val="5D60A9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La part des déterminants dans l’état de santé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B2208FC-E1CE-497A-AC86-EAE025614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56" t="55816" r="27638" b="41710"/>
          <a:stretch/>
        </p:blipFill>
        <p:spPr>
          <a:xfrm rot="5400000" flipV="1">
            <a:off x="-3268783" y="3235533"/>
            <a:ext cx="6951639" cy="414069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5E88EF70-062E-4510-BA92-016E7876C119}"/>
              </a:ext>
            </a:extLst>
          </p:cNvPr>
          <p:cNvGrpSpPr/>
          <p:nvPr/>
        </p:nvGrpSpPr>
        <p:grpSpPr>
          <a:xfrm>
            <a:off x="728995" y="1515599"/>
            <a:ext cx="5367005" cy="4568672"/>
            <a:chOff x="728995" y="1515599"/>
            <a:chExt cx="5367005" cy="456867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57D41E51-0955-45BF-B0F5-BFB47111D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995" y="1515599"/>
              <a:ext cx="5367005" cy="4568672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57EF52E5-C045-4D7F-8730-427D999EF69F}"/>
                </a:ext>
              </a:extLst>
            </p:cNvPr>
            <p:cNvSpPr/>
            <p:nvPr/>
          </p:nvSpPr>
          <p:spPr>
            <a:xfrm>
              <a:off x="3019245" y="1926762"/>
              <a:ext cx="672861" cy="833691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CA6400AF-0464-4E04-A4D1-A4EEAD151DC0}"/>
                </a:ext>
              </a:extLst>
            </p:cNvPr>
            <p:cNvSpPr txBox="1"/>
            <p:nvPr/>
          </p:nvSpPr>
          <p:spPr>
            <a:xfrm>
              <a:off x="3079630" y="1588208"/>
              <a:ext cx="256948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solidFill>
                    <a:srgbClr val="95C62C"/>
                  </a:solidFill>
                </a:rPr>
                <a:t>Facteurs socio économiques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EB28A631-DEAF-4DC1-A333-1C9AD972EC41}"/>
                </a:ext>
              </a:extLst>
            </p:cNvPr>
            <p:cNvSpPr txBox="1"/>
            <p:nvPr/>
          </p:nvSpPr>
          <p:spPr>
            <a:xfrm>
              <a:off x="3025908" y="3273290"/>
              <a:ext cx="208955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rgbClr val="0F7848"/>
                  </a:solidFill>
                </a:rPr>
                <a:t>Environnement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03831BD0-0E62-4BCA-8B73-433B8EC511B8}"/>
                </a:ext>
              </a:extLst>
            </p:cNvPr>
            <p:cNvSpPr txBox="1"/>
            <p:nvPr/>
          </p:nvSpPr>
          <p:spPr>
            <a:xfrm>
              <a:off x="3079630" y="3836239"/>
              <a:ext cx="160813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solidFill>
                    <a:srgbClr val="1E496F"/>
                  </a:solidFill>
                </a:rPr>
                <a:t>Habitudes de vie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CD1806D5-C190-4036-B59A-36E144559413}"/>
                </a:ext>
              </a:extLst>
            </p:cNvPr>
            <p:cNvSpPr txBox="1"/>
            <p:nvPr/>
          </p:nvSpPr>
          <p:spPr>
            <a:xfrm>
              <a:off x="2939052" y="5406835"/>
              <a:ext cx="140806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rgbClr val="11AAD7"/>
                  </a:solidFill>
                </a:rPr>
                <a:t>Soins de santé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9CE83BF-F7E2-4EEB-AEDA-40A005A74F5E}"/>
              </a:ext>
            </a:extLst>
          </p:cNvPr>
          <p:cNvSpPr/>
          <p:nvPr/>
        </p:nvSpPr>
        <p:spPr>
          <a:xfrm>
            <a:off x="6428375" y="2760453"/>
            <a:ext cx="5488759" cy="1631216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latin typeface="Carlito" panose="020F0502020204030204" pitchFamily="34" charset="0"/>
                <a:cs typeface="Carlito" panose="020F0502020204030204" pitchFamily="34" charset="0"/>
              </a:rPr>
              <a:t>« On apprend mieux lorsqu’on est en bonne santé. Lorsqu’on apprend mieux, cela favorise la santé. L’éducation et la santé sont indissociables » </a:t>
            </a:r>
          </a:p>
          <a:p>
            <a:pPr algn="ctr"/>
            <a:endParaRPr lang="fr-FR" sz="20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algn="ctr"/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Organisation Mondiale de la Santé</a:t>
            </a:r>
          </a:p>
        </p:txBody>
      </p:sp>
    </p:spTree>
    <p:extLst>
      <p:ext uri="{BB962C8B-B14F-4D97-AF65-F5344CB8AC3E}">
        <p14:creationId xmlns:p14="http://schemas.microsoft.com/office/powerpoint/2010/main" val="426686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839952-AAFD-4120-919E-C056A4B3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rgbClr val="5D60A9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La santé des élèves polynésiens (13-17 ans)*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52E5EE-98F6-41B7-A61E-48E077A83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9224" y="2803585"/>
            <a:ext cx="1984076" cy="32181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dirty="0">
                <a:latin typeface="Carlito" panose="020F0502020204030204" pitchFamily="34" charset="0"/>
                <a:cs typeface="Carlito" panose="020F0502020204030204" pitchFamily="34" charset="0"/>
              </a:rPr>
              <a:t>Nécessité de réponses </a:t>
            </a:r>
            <a:r>
              <a:rPr lang="fr-FR" sz="2000" b="1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efficaces et durables </a:t>
            </a:r>
            <a:r>
              <a:rPr lang="fr-FR" sz="2000" dirty="0">
                <a:latin typeface="Carlito" panose="020F0502020204030204" pitchFamily="34" charset="0"/>
                <a:cs typeface="Carlito" panose="020F0502020204030204" pitchFamily="34" charset="0"/>
              </a:rPr>
              <a:t>dès le plus jeune âge à travers la promotion de la santé</a:t>
            </a:r>
          </a:p>
        </p:txBody>
      </p:sp>
      <p:sp>
        <p:nvSpPr>
          <p:cNvPr id="6" name="Flèche : droite rayée 5">
            <a:extLst>
              <a:ext uri="{FF2B5EF4-FFF2-40B4-BE49-F238E27FC236}">
                <a16:creationId xmlns:a16="http://schemas.microsoft.com/office/drawing/2014/main" id="{4F00F9D3-E138-4391-B334-86CF00195CEC}"/>
              </a:ext>
            </a:extLst>
          </p:cNvPr>
          <p:cNvSpPr/>
          <p:nvPr/>
        </p:nvSpPr>
        <p:spPr>
          <a:xfrm>
            <a:off x="8583283" y="3429000"/>
            <a:ext cx="1025471" cy="651294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BD01B67-FD55-41D9-A921-D0C0A091B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56" t="55816" r="27638" b="41710"/>
          <a:stretch/>
        </p:blipFill>
        <p:spPr>
          <a:xfrm rot="5400000" flipV="1">
            <a:off x="-3268783" y="3235533"/>
            <a:ext cx="6951639" cy="4140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5EE2D2E-2F8F-4D4F-A1F3-6FA3E255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85" y="1783351"/>
            <a:ext cx="7285726" cy="3942592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42D216AE-4142-4781-B57B-8E8F5AD2567E}"/>
              </a:ext>
            </a:extLst>
          </p:cNvPr>
          <p:cNvSpPr txBox="1">
            <a:spLocks/>
          </p:cNvSpPr>
          <p:nvPr/>
        </p:nvSpPr>
        <p:spPr>
          <a:xfrm>
            <a:off x="974785" y="6133382"/>
            <a:ext cx="10581738" cy="5142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400" dirty="0">
                <a:latin typeface="Carlito" panose="020F0502020204030204" pitchFamily="34" charset="0"/>
                <a:cs typeface="Carlito" panose="020F0502020204030204" pitchFamily="34" charset="0"/>
              </a:rPr>
              <a:t>*</a:t>
            </a:r>
            <a:r>
              <a:rPr lang="fr-FR" sz="2000" dirty="0">
                <a:latin typeface="Carlito" panose="020F0502020204030204" pitchFamily="34" charset="0"/>
                <a:cs typeface="Carlito" panose="020F0502020204030204" pitchFamily="34" charset="0"/>
              </a:rPr>
              <a:t> Résultat d’une enquête menée en 2016 sur les comportements de santé des jeunes âgés de 13 à 17 ans, scolarisés en Polynésie française 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8C1D9A4-B07B-4FEB-B0FD-79D075FF1073}"/>
              </a:ext>
            </a:extLst>
          </p:cNvPr>
          <p:cNvSpPr txBox="1">
            <a:spLocks/>
          </p:cNvSpPr>
          <p:nvPr/>
        </p:nvSpPr>
        <p:spPr>
          <a:xfrm>
            <a:off x="1837427" y="2192683"/>
            <a:ext cx="2622430" cy="5142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43%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sont en 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surpoids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dont 20% au stade 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d’obésité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FE351C95-D017-409A-A4BC-174B27BC6C77}"/>
              </a:ext>
            </a:extLst>
          </p:cNvPr>
          <p:cNvSpPr txBox="1">
            <a:spLocks/>
          </p:cNvSpPr>
          <p:nvPr/>
        </p:nvSpPr>
        <p:spPr>
          <a:xfrm>
            <a:off x="5322498" y="2098127"/>
            <a:ext cx="2743199" cy="66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46%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déclarent boire des 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boissons gazeuses sucrées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au moins une fois par jour</a:t>
            </a:r>
            <a:endParaRPr lang="fr-FR" sz="14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3C2A3E8C-4914-48DD-9891-8559BBD1CF50}"/>
              </a:ext>
            </a:extLst>
          </p:cNvPr>
          <p:cNvSpPr txBox="1">
            <a:spLocks/>
          </p:cNvSpPr>
          <p:nvPr/>
        </p:nvSpPr>
        <p:spPr>
          <a:xfrm>
            <a:off x="1837428" y="3337455"/>
            <a:ext cx="2622430" cy="7428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42%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déclarent être en position 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sédentaire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au moins trois heures par jour</a:t>
            </a:r>
            <a:endParaRPr lang="fr-FR" sz="14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2796D328-1E9A-4EAF-A321-09666611F7FD}"/>
              </a:ext>
            </a:extLst>
          </p:cNvPr>
          <p:cNvSpPr txBox="1">
            <a:spLocks/>
          </p:cNvSpPr>
          <p:nvPr/>
        </p:nvSpPr>
        <p:spPr>
          <a:xfrm>
            <a:off x="5431767" y="3597687"/>
            <a:ext cx="2556294" cy="4826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26%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ont consommé du 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tabac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578CB59E-620D-4351-8BFC-9D7C928CC17C}"/>
              </a:ext>
            </a:extLst>
          </p:cNvPr>
          <p:cNvSpPr txBox="1">
            <a:spLocks/>
          </p:cNvSpPr>
          <p:nvPr/>
        </p:nvSpPr>
        <p:spPr>
          <a:xfrm>
            <a:off x="1892784" y="4710808"/>
            <a:ext cx="2622430" cy="66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44%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ont consommé de 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l’alcool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au cours des 30 derniers jours</a:t>
            </a:r>
            <a:endParaRPr lang="fr-FR" sz="14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AD953E00-D606-4B56-8225-74B553C1F5F9}"/>
              </a:ext>
            </a:extLst>
          </p:cNvPr>
          <p:cNvSpPr txBox="1">
            <a:spLocks/>
          </p:cNvSpPr>
          <p:nvPr/>
        </p:nvSpPr>
        <p:spPr>
          <a:xfrm>
            <a:off x="5338314" y="4706607"/>
            <a:ext cx="2743199" cy="66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29%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déclarent avoir consommé de la 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drogue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au moins une fois dans leur vie</a:t>
            </a:r>
            <a:endParaRPr lang="fr-FR" sz="14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4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839952-AAFD-4120-919E-C056A4B3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rgbClr val="5D60A9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La promotion de la santé en milieu scolaire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52E5EE-98F6-41B7-A61E-48E077A83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989" y="1688066"/>
            <a:ext cx="8607949" cy="10468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>
                <a:latin typeface="Carlito" panose="020F0502020204030204" pitchFamily="34" charset="0"/>
                <a:cs typeface="Carlito" panose="020F0502020204030204" pitchFamily="34" charset="0"/>
              </a:rPr>
              <a:t>Volonté commune réaffirmée par les deux directions de développer la promotion de la santé en milieu scolaire</a:t>
            </a:r>
          </a:p>
          <a:p>
            <a:pPr marL="0" indent="0" algn="ctr">
              <a:buNone/>
            </a:pPr>
            <a:endParaRPr lang="fr-FR" sz="24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B2208FC-E1CE-497A-AC86-EAE025614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56" t="55816" r="27638" b="41710"/>
          <a:stretch/>
        </p:blipFill>
        <p:spPr>
          <a:xfrm rot="5400000" flipV="1">
            <a:off x="-3268783" y="3235533"/>
            <a:ext cx="6951639" cy="41406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6499825-0302-4486-93D4-EEA22F767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01" y="2732326"/>
            <a:ext cx="11109992" cy="364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75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839952-AAFD-4120-919E-C056A4B3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rgbClr val="5D60A9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Les dispositifs « École en santé » et « CJA en santé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52E5EE-98F6-41B7-A61E-48E077A83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935" y="1804227"/>
            <a:ext cx="9608613" cy="3249545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Carlito" panose="020F0502020204030204" pitchFamily="34" charset="0"/>
                <a:cs typeface="Carlito" panose="020F0502020204030204" pitchFamily="34" charset="0"/>
              </a:rPr>
              <a:t>Concept de l’OMS adapté au contexte de la Polynésie française</a:t>
            </a:r>
          </a:p>
          <a:p>
            <a:pPr marL="0" indent="0">
              <a:buNone/>
            </a:pPr>
            <a:endParaRPr lang="fr-FR" sz="2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2400" dirty="0">
                <a:latin typeface="Carlito" panose="020F0502020204030204" pitchFamily="34" charset="0"/>
                <a:cs typeface="Carlito" panose="020F0502020204030204" pitchFamily="34" charset="0"/>
              </a:rPr>
              <a:t>Dispositifs élaborés à partir de l’expérience menée sur Moorea auprès de 9 écoles primaire entre 2017 et 2019</a:t>
            </a:r>
          </a:p>
          <a:p>
            <a:pPr marL="0" indent="0">
              <a:buNone/>
            </a:pPr>
            <a:endParaRPr lang="fr-FR" sz="2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2400" dirty="0">
                <a:latin typeface="Carlito" panose="020F0502020204030204" pitchFamily="34" charset="0"/>
                <a:cs typeface="Carlito" panose="020F0502020204030204" pitchFamily="34" charset="0"/>
              </a:rPr>
              <a:t>Déclinaison du dispositif « École en santé » adaptée aux Centres de Jeunes Adolescents (CJA)</a:t>
            </a:r>
          </a:p>
          <a:p>
            <a:endParaRPr lang="fr-FR" sz="24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B2208FC-E1CE-497A-AC86-EAE025614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56" t="55816" r="27638" b="41710"/>
          <a:stretch/>
        </p:blipFill>
        <p:spPr>
          <a:xfrm rot="5400000" flipV="1">
            <a:off x="-3268783" y="3235533"/>
            <a:ext cx="6951639" cy="414069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2D113EA-0334-4B30-B020-F083F9141AAD}"/>
              </a:ext>
            </a:extLst>
          </p:cNvPr>
          <p:cNvSpPr txBox="1">
            <a:spLocks/>
          </p:cNvSpPr>
          <p:nvPr/>
        </p:nvSpPr>
        <p:spPr>
          <a:xfrm>
            <a:off x="1132935" y="5407034"/>
            <a:ext cx="10220865" cy="9089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Objectif : Promouvoir la santé à l’école en donnant aux enfants, dès leur plus jeune âge, les compétences pour être en bonne santé</a:t>
            </a:r>
          </a:p>
        </p:txBody>
      </p:sp>
    </p:spTree>
    <p:extLst>
      <p:ext uri="{BB962C8B-B14F-4D97-AF65-F5344CB8AC3E}">
        <p14:creationId xmlns:p14="http://schemas.microsoft.com/office/powerpoint/2010/main" val="420409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839952-AAFD-4120-919E-C056A4B3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rgbClr val="5D60A9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Un label basé sur 10 thématiques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100DC06-22DD-41DF-ADB4-F6BED97BD0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56" t="55816" r="27638" b="41710"/>
          <a:stretch/>
        </p:blipFill>
        <p:spPr>
          <a:xfrm rot="5400000" flipV="1">
            <a:off x="-3268783" y="3235533"/>
            <a:ext cx="6951639" cy="414069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4F92BA14-B01B-43C3-B34E-2C6623E03EEC}"/>
              </a:ext>
            </a:extLst>
          </p:cNvPr>
          <p:cNvSpPr/>
          <p:nvPr/>
        </p:nvSpPr>
        <p:spPr>
          <a:xfrm>
            <a:off x="2320587" y="1646110"/>
            <a:ext cx="1007516" cy="810621"/>
          </a:xfrm>
          <a:prstGeom prst="ellipse">
            <a:avLst/>
          </a:prstGeom>
          <a:blipFill>
            <a:blip r:embed="rId3"/>
            <a:srcRect/>
            <a:stretch>
              <a:fillRect t="-10000" b="-100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 sz="220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451C53C-BE4B-4D17-B3B3-3955B089C32E}"/>
              </a:ext>
            </a:extLst>
          </p:cNvPr>
          <p:cNvSpPr/>
          <p:nvPr/>
        </p:nvSpPr>
        <p:spPr>
          <a:xfrm>
            <a:off x="4042469" y="1646110"/>
            <a:ext cx="1007516" cy="807618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 sz="220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690121D-DA93-4240-AFE4-0F1ED1AD7E16}"/>
              </a:ext>
            </a:extLst>
          </p:cNvPr>
          <p:cNvSpPr/>
          <p:nvPr/>
        </p:nvSpPr>
        <p:spPr>
          <a:xfrm>
            <a:off x="5764352" y="1565555"/>
            <a:ext cx="1017041" cy="810621"/>
          </a:xfrm>
          <a:prstGeom prst="ellipse">
            <a:avLst/>
          </a:prstGeom>
          <a:blipFill>
            <a:blip r:embed="rId5"/>
            <a:srcRect/>
            <a:stretch>
              <a:fillRect l="-5000" r="-50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 sz="220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6367B7C-276D-4F48-90BD-9EE2625758E7}"/>
              </a:ext>
            </a:extLst>
          </p:cNvPr>
          <p:cNvSpPr/>
          <p:nvPr/>
        </p:nvSpPr>
        <p:spPr>
          <a:xfrm>
            <a:off x="7608224" y="1598577"/>
            <a:ext cx="1007516" cy="810621"/>
          </a:xfrm>
          <a:prstGeom prst="ellipse">
            <a:avLst/>
          </a:prstGeom>
          <a:blipFill>
            <a:blip r:embed="rId6"/>
            <a:srcRect/>
            <a:stretch>
              <a:fillRect t="-8000" b="-80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 sz="220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C76391F-49E9-4759-89EC-3C61E2FA4409}"/>
              </a:ext>
            </a:extLst>
          </p:cNvPr>
          <p:cNvSpPr/>
          <p:nvPr/>
        </p:nvSpPr>
        <p:spPr>
          <a:xfrm>
            <a:off x="9614740" y="1598576"/>
            <a:ext cx="847476" cy="810621"/>
          </a:xfrm>
          <a:prstGeom prst="ellipse">
            <a:avLst/>
          </a:prstGeom>
          <a:blipFill>
            <a:blip r:embed="rId7" cstate="print">
              <a:duotone>
                <a:srgbClr val="FF584B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 sz="2200"/>
          </a:p>
        </p:txBody>
      </p:sp>
      <p:pic>
        <p:nvPicPr>
          <p:cNvPr id="13" name="Graphique 24" descr="Feuille">
            <a:extLst>
              <a:ext uri="{FF2B5EF4-FFF2-40B4-BE49-F238E27FC236}">
                <a16:creationId xmlns:a16="http://schemas.microsoft.com/office/drawing/2014/main" id="{4966B33A-6E8A-48B9-AC76-1335C795036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73317" y="3562414"/>
            <a:ext cx="1007516" cy="807618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A837A6D8-EA54-484E-9B61-B8679A309F36}"/>
              </a:ext>
            </a:extLst>
          </p:cNvPr>
          <p:cNvSpPr/>
          <p:nvPr/>
        </p:nvSpPr>
        <p:spPr>
          <a:xfrm>
            <a:off x="4124475" y="3594123"/>
            <a:ext cx="868960" cy="807618"/>
          </a:xfrm>
          <a:prstGeom prst="ellipse">
            <a:avLst/>
          </a:prstGeom>
          <a:blipFill>
            <a:blip r:embed="rId11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 sz="2200"/>
          </a:p>
        </p:txBody>
      </p:sp>
      <p:sp>
        <p:nvSpPr>
          <p:cNvPr id="15" name="Ellipse 14" descr="Enfants">
            <a:extLst>
              <a:ext uri="{FF2B5EF4-FFF2-40B4-BE49-F238E27FC236}">
                <a16:creationId xmlns:a16="http://schemas.microsoft.com/office/drawing/2014/main" id="{88F74D57-E052-4244-A1EB-DDEDB08202BB}"/>
              </a:ext>
            </a:extLst>
          </p:cNvPr>
          <p:cNvSpPr/>
          <p:nvPr/>
        </p:nvSpPr>
        <p:spPr>
          <a:xfrm>
            <a:off x="5725365" y="3555175"/>
            <a:ext cx="1179166" cy="948727"/>
          </a:xfrm>
          <a:prstGeom prst="ellipse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 sz="220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A448AB9-DDEC-4FE7-809C-33EDFF7A7129}"/>
              </a:ext>
            </a:extLst>
          </p:cNvPr>
          <p:cNvSpPr/>
          <p:nvPr/>
        </p:nvSpPr>
        <p:spPr>
          <a:xfrm>
            <a:off x="7811429" y="3594123"/>
            <a:ext cx="924901" cy="876050"/>
          </a:xfrm>
          <a:prstGeom prst="ellipse">
            <a:avLst/>
          </a:prstGeom>
          <a:blipFill>
            <a:blip r:embed="rId14"/>
            <a:srcRect/>
            <a:stretch>
              <a:fillRect l="-6000" r="-60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 sz="22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760169-2AC6-4DC4-B3F4-2BAC74AD8E1B}"/>
              </a:ext>
            </a:extLst>
          </p:cNvPr>
          <p:cNvSpPr/>
          <p:nvPr/>
        </p:nvSpPr>
        <p:spPr>
          <a:xfrm>
            <a:off x="2023284" y="2603646"/>
            <a:ext cx="1795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>
                <a:latin typeface="Carlito" panose="020F0502020204030204" pitchFamily="34" charset="0"/>
                <a:cs typeface="Carlito" panose="020F0502020204030204" pitchFamily="34" charset="0"/>
              </a:rPr>
              <a:t>Alimentation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E4C868-FFA6-499D-9FDB-01EB81E63FA9}"/>
              </a:ext>
            </a:extLst>
          </p:cNvPr>
          <p:cNvSpPr/>
          <p:nvPr/>
        </p:nvSpPr>
        <p:spPr>
          <a:xfrm>
            <a:off x="3738413" y="2604030"/>
            <a:ext cx="1679572" cy="84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200" dirty="0">
                <a:latin typeface="Carlito" panose="020F0502020204030204" pitchFamily="34" charset="0"/>
                <a:cs typeface="Carlito" panose="020F0502020204030204" pitchFamily="34" charset="0"/>
              </a:rPr>
              <a:t>Activités physiques</a:t>
            </a:r>
            <a:endParaRPr lang="fr-FR" sz="2200" dirty="0">
              <a:latin typeface="Carlito" panose="020F0502020204030204" pitchFamily="34" charset="0"/>
              <a:ea typeface="Times New Roman" panose="02020603050405020304" pitchFamily="18" charset="0"/>
              <a:cs typeface="Carlito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B38BC0-CAE7-4FE9-86F4-315DB16E80DC}"/>
              </a:ext>
            </a:extLst>
          </p:cNvPr>
          <p:cNvSpPr/>
          <p:nvPr/>
        </p:nvSpPr>
        <p:spPr>
          <a:xfrm>
            <a:off x="5466641" y="2555250"/>
            <a:ext cx="1769147" cy="84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200" dirty="0">
                <a:latin typeface="Carlito" panose="020F0502020204030204" pitchFamily="34" charset="0"/>
                <a:cs typeface="Carlito" panose="020F0502020204030204" pitchFamily="34" charset="0"/>
              </a:rPr>
              <a:t>Hygiène corporelle</a:t>
            </a:r>
            <a:endParaRPr lang="fr-FR" sz="2200" dirty="0">
              <a:latin typeface="Carlito" panose="020F0502020204030204" pitchFamily="34" charset="0"/>
              <a:ea typeface="Times New Roman" panose="02020603050405020304" pitchFamily="18" charset="0"/>
              <a:cs typeface="Carlito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78AC0D-A68B-48C7-A50A-7B7B73923875}"/>
              </a:ext>
            </a:extLst>
          </p:cNvPr>
          <p:cNvSpPr/>
          <p:nvPr/>
        </p:nvSpPr>
        <p:spPr>
          <a:xfrm>
            <a:off x="7409009" y="2580819"/>
            <a:ext cx="1679572" cy="84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200" dirty="0">
                <a:latin typeface="Carlito" panose="020F0502020204030204" pitchFamily="34" charset="0"/>
                <a:cs typeface="Carlito" panose="020F0502020204030204" pitchFamily="34" charset="0"/>
              </a:rPr>
              <a:t>Rythme de vie</a:t>
            </a:r>
            <a:endParaRPr lang="fr-FR" sz="2200" dirty="0">
              <a:latin typeface="Carlito" panose="020F0502020204030204" pitchFamily="34" charset="0"/>
              <a:ea typeface="Times New Roman" panose="02020603050405020304" pitchFamily="18" charset="0"/>
              <a:cs typeface="Carlito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3A4E3C-A33B-4576-BF4B-0AE116D48084}"/>
              </a:ext>
            </a:extLst>
          </p:cNvPr>
          <p:cNvSpPr/>
          <p:nvPr/>
        </p:nvSpPr>
        <p:spPr>
          <a:xfrm>
            <a:off x="9603870" y="2603646"/>
            <a:ext cx="919517" cy="45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200" dirty="0">
                <a:latin typeface="Carlito" panose="020F0502020204030204" pitchFamily="34" charset="0"/>
                <a:cs typeface="Carlito" panose="020F0502020204030204" pitchFamily="34" charset="0"/>
              </a:rPr>
              <a:t>Tabac</a:t>
            </a:r>
            <a:endParaRPr lang="fr-FR" sz="2200" dirty="0">
              <a:latin typeface="Carlito" panose="020F0502020204030204" pitchFamily="34" charset="0"/>
              <a:ea typeface="Times New Roman" panose="02020603050405020304" pitchFamily="18" charset="0"/>
              <a:cs typeface="Carlito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0DD6B5-8F4A-4673-BFF5-661FDC29D54D}"/>
              </a:ext>
            </a:extLst>
          </p:cNvPr>
          <p:cNvSpPr/>
          <p:nvPr/>
        </p:nvSpPr>
        <p:spPr>
          <a:xfrm>
            <a:off x="1722740" y="4587570"/>
            <a:ext cx="2050015" cy="45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200" dirty="0">
                <a:latin typeface="Carlito" panose="020F0502020204030204" pitchFamily="34" charset="0"/>
                <a:cs typeface="Carlito" panose="020F0502020204030204" pitchFamily="34" charset="0"/>
              </a:rPr>
              <a:t>Tri des déchets</a:t>
            </a:r>
            <a:endParaRPr lang="fr-FR" sz="2200" dirty="0">
              <a:latin typeface="Carlito" panose="020F0502020204030204" pitchFamily="34" charset="0"/>
              <a:ea typeface="Times New Roman" panose="02020603050405020304" pitchFamily="18" charset="0"/>
              <a:cs typeface="Carlito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CA282C-000C-4A3E-BFD4-AC8905E62ABC}"/>
              </a:ext>
            </a:extLst>
          </p:cNvPr>
          <p:cNvSpPr/>
          <p:nvPr/>
        </p:nvSpPr>
        <p:spPr>
          <a:xfrm>
            <a:off x="3695143" y="4588218"/>
            <a:ext cx="1848010" cy="84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200" dirty="0">
                <a:latin typeface="Carlito" panose="020F0502020204030204" pitchFamily="34" charset="0"/>
                <a:cs typeface="Carlito" panose="020F0502020204030204" pitchFamily="34" charset="0"/>
              </a:rPr>
              <a:t>Lutte antivectorielle</a:t>
            </a:r>
            <a:endParaRPr lang="fr-FR" sz="2200" dirty="0">
              <a:latin typeface="Carlito" panose="020F0502020204030204" pitchFamily="34" charset="0"/>
              <a:ea typeface="Times New Roman" panose="02020603050405020304" pitchFamily="18" charset="0"/>
              <a:cs typeface="Carlito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64C252-1ACD-425B-8A59-BBCD4A776CB9}"/>
              </a:ext>
            </a:extLst>
          </p:cNvPr>
          <p:cNvSpPr/>
          <p:nvPr/>
        </p:nvSpPr>
        <p:spPr>
          <a:xfrm>
            <a:off x="5541711" y="4588218"/>
            <a:ext cx="1715778" cy="84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200" dirty="0">
                <a:latin typeface="Carlito" panose="020F0502020204030204" pitchFamily="34" charset="0"/>
                <a:cs typeface="Carlito" panose="020F0502020204030204" pitchFamily="34" charset="0"/>
              </a:rPr>
              <a:t>Bien vivre ensemble</a:t>
            </a:r>
            <a:endParaRPr lang="fr-FR" sz="2200" dirty="0">
              <a:latin typeface="Carlito" panose="020F0502020204030204" pitchFamily="34" charset="0"/>
              <a:ea typeface="Times New Roman" panose="02020603050405020304" pitchFamily="18" charset="0"/>
              <a:cs typeface="Carlito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47985C-3F05-412B-BD77-B45122D69C1B}"/>
              </a:ext>
            </a:extLst>
          </p:cNvPr>
          <p:cNvSpPr/>
          <p:nvPr/>
        </p:nvSpPr>
        <p:spPr>
          <a:xfrm>
            <a:off x="7350574" y="4582568"/>
            <a:ext cx="2091249" cy="45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200" dirty="0">
                <a:latin typeface="Carlito" panose="020F0502020204030204" pitchFamily="34" charset="0"/>
                <a:cs typeface="Carlito" panose="020F0502020204030204" pitchFamily="34" charset="0"/>
              </a:rPr>
              <a:t>Accès aux soins</a:t>
            </a:r>
            <a:endParaRPr lang="fr-FR" sz="2200" dirty="0">
              <a:latin typeface="Carlito" panose="020F0502020204030204" pitchFamily="34" charset="0"/>
              <a:ea typeface="Times New Roman" panose="02020603050405020304" pitchFamily="18" charset="0"/>
              <a:cs typeface="Carlito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935838-8AE0-4632-99F7-AE2672F767C9}"/>
              </a:ext>
            </a:extLst>
          </p:cNvPr>
          <p:cNvSpPr/>
          <p:nvPr/>
        </p:nvSpPr>
        <p:spPr>
          <a:xfrm>
            <a:off x="9233267" y="4588218"/>
            <a:ext cx="1795740" cy="84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200" dirty="0">
                <a:latin typeface="Carlito" panose="020F0502020204030204" pitchFamily="34" charset="0"/>
                <a:cs typeface="Carlito" panose="020F0502020204030204" pitchFamily="34" charset="0"/>
              </a:rPr>
              <a:t>Patrimoine culturel</a:t>
            </a:r>
            <a:endParaRPr lang="fr-FR" sz="2200" dirty="0">
              <a:latin typeface="Carlito" panose="020F0502020204030204" pitchFamily="34" charset="0"/>
              <a:ea typeface="Times New Roman" panose="02020603050405020304" pitchFamily="18" charset="0"/>
              <a:cs typeface="Carlito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77C046A-35A3-491D-9E2D-6B15486FD2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67470" y="3589625"/>
            <a:ext cx="924902" cy="8416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5C705F8-F16B-4D88-AFB9-F41441A00740}"/>
              </a:ext>
            </a:extLst>
          </p:cNvPr>
          <p:cNvSpPr/>
          <p:nvPr/>
        </p:nvSpPr>
        <p:spPr>
          <a:xfrm>
            <a:off x="2006895" y="5810700"/>
            <a:ext cx="8772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Une école ou un CJA en santé veille à ce que la santé soit présente dans tous les aspects de la vie scolaire et communautaire.</a:t>
            </a:r>
          </a:p>
        </p:txBody>
      </p:sp>
    </p:spTree>
    <p:extLst>
      <p:ext uri="{BB962C8B-B14F-4D97-AF65-F5344CB8AC3E}">
        <p14:creationId xmlns:p14="http://schemas.microsoft.com/office/powerpoint/2010/main" val="2000267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839952-AAFD-4120-919E-C056A4B3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5D60A9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Les principes fondamentaux de la démarche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100DC06-22DD-41DF-ADB4-F6BED97BD0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56" t="55816" r="27638" b="41710"/>
          <a:stretch/>
        </p:blipFill>
        <p:spPr>
          <a:xfrm rot="5400000" flipV="1">
            <a:off x="-3268783" y="3235533"/>
            <a:ext cx="6951639" cy="414069"/>
          </a:xfrm>
          <a:prstGeom prst="rect">
            <a:avLst/>
          </a:prstGeom>
        </p:spPr>
      </p:pic>
      <p:grpSp>
        <p:nvGrpSpPr>
          <p:cNvPr id="31" name="Groupe 30">
            <a:extLst>
              <a:ext uri="{FF2B5EF4-FFF2-40B4-BE49-F238E27FC236}">
                <a16:creationId xmlns:a16="http://schemas.microsoft.com/office/drawing/2014/main" id="{31EE10FF-54B4-4BE7-B75E-5E40E465CEF9}"/>
              </a:ext>
            </a:extLst>
          </p:cNvPr>
          <p:cNvGrpSpPr/>
          <p:nvPr/>
        </p:nvGrpSpPr>
        <p:grpSpPr>
          <a:xfrm>
            <a:off x="1639202" y="1893870"/>
            <a:ext cx="3398859" cy="830998"/>
            <a:chOff x="-7599729" y="937814"/>
            <a:chExt cx="1686155" cy="449515"/>
          </a:xfrm>
        </p:grpSpPr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52130A86-428F-427E-9ACA-935833A80F85}"/>
                </a:ext>
              </a:extLst>
            </p:cNvPr>
            <p:cNvSpPr/>
            <p:nvPr/>
          </p:nvSpPr>
          <p:spPr>
            <a:xfrm rot="307291">
              <a:off x="-7156880" y="982489"/>
              <a:ext cx="738181" cy="357860"/>
            </a:xfrm>
            <a:prstGeom prst="roundRect">
              <a:avLst/>
            </a:prstGeom>
            <a:solidFill>
              <a:srgbClr val="F6D1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dirty="0">
                <a:solidFill>
                  <a:schemeClr val="tx1"/>
                </a:solidFill>
                <a:latin typeface="Carlito" panose="020F0502020204030204" pitchFamily="34" charset="0"/>
                <a:cs typeface="Carlito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BDD5359-636B-4E14-B9C0-0ECC4E703089}"/>
                </a:ext>
              </a:extLst>
            </p:cNvPr>
            <p:cNvSpPr/>
            <p:nvPr/>
          </p:nvSpPr>
          <p:spPr>
            <a:xfrm>
              <a:off x="-7599729" y="937814"/>
              <a:ext cx="1686155" cy="449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>
                  <a:latin typeface="Carlito" panose="020F0502020204030204" pitchFamily="34" charset="0"/>
                  <a:cs typeface="Carlito" panose="020F0502020204030204" pitchFamily="34" charset="0"/>
                </a:rPr>
                <a:t>Préparer les </a:t>
              </a:r>
              <a:r>
                <a:rPr lang="fr-FR" sz="2400" b="1" dirty="0">
                  <a:latin typeface="Carlito" panose="020F0502020204030204" pitchFamily="34" charset="0"/>
                  <a:cs typeface="Carlito" panose="020F0502020204030204" pitchFamily="34" charset="0"/>
                </a:rPr>
                <a:t>futures générations</a:t>
              </a:r>
              <a:endParaRPr lang="fr-FR" sz="2400" dirty="0">
                <a:latin typeface="Carlito" panose="020F0502020204030204" pitchFamily="34" charset="0"/>
                <a:cs typeface="Carlito" panose="020F0502020204030204" pitchFamily="34" charset="0"/>
              </a:endParaRPr>
            </a:p>
          </p:txBody>
        </p:sp>
      </p:grp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637E3064-6620-4098-9901-89AE1EEE7CDD}"/>
              </a:ext>
            </a:extLst>
          </p:cNvPr>
          <p:cNvSpPr/>
          <p:nvPr/>
        </p:nvSpPr>
        <p:spPr>
          <a:xfrm>
            <a:off x="1690570" y="2884508"/>
            <a:ext cx="3203367" cy="64723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Développer leur autonomie pour prendre des décisions liées à la santé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98789392-815E-4C34-9C19-FEBAFDD034C3}"/>
              </a:ext>
            </a:extLst>
          </p:cNvPr>
          <p:cNvGrpSpPr/>
          <p:nvPr/>
        </p:nvGrpSpPr>
        <p:grpSpPr>
          <a:xfrm>
            <a:off x="7155073" y="1778575"/>
            <a:ext cx="2286366" cy="1001707"/>
            <a:chOff x="7687153" y="743820"/>
            <a:chExt cx="1498858" cy="1056806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AA7D4B7F-A222-424C-A1F1-9B793B4C2628}"/>
                </a:ext>
              </a:extLst>
            </p:cNvPr>
            <p:cNvSpPr/>
            <p:nvPr/>
          </p:nvSpPr>
          <p:spPr>
            <a:xfrm rot="21144716">
              <a:off x="7736568" y="743820"/>
              <a:ext cx="1263730" cy="1056806"/>
            </a:xfrm>
            <a:prstGeom prst="ellipse">
              <a:avLst/>
            </a:prstGeom>
            <a:solidFill>
              <a:srgbClr val="5CBEB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chemeClr val="tx1"/>
                </a:solidFill>
                <a:latin typeface="Carlito" panose="020F0502020204030204" pitchFamily="34" charset="0"/>
                <a:cs typeface="Carlito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9BF92C0-B6F6-4B87-9324-372FE892651C}"/>
                </a:ext>
              </a:extLst>
            </p:cNvPr>
            <p:cNvSpPr/>
            <p:nvPr/>
          </p:nvSpPr>
          <p:spPr>
            <a:xfrm>
              <a:off x="7687153" y="821065"/>
              <a:ext cx="1498858" cy="876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>
                  <a:latin typeface="Carlito" panose="020F0502020204030204" pitchFamily="34" charset="0"/>
                  <a:cs typeface="Carlito" panose="020F0502020204030204" pitchFamily="34" charset="0"/>
                </a:rPr>
                <a:t>Un engagement </a:t>
              </a:r>
              <a:r>
                <a:rPr lang="fr-FR" sz="2400" b="1" dirty="0">
                  <a:latin typeface="Carlito" panose="020F0502020204030204" pitchFamily="34" charset="0"/>
                  <a:cs typeface="Carlito" panose="020F0502020204030204" pitchFamily="34" charset="0"/>
                </a:rPr>
                <a:t>volontaire</a:t>
              </a:r>
              <a:endParaRPr lang="fr-FR" sz="2400" dirty="0">
                <a:latin typeface="Carlito" panose="020F0502020204030204" pitchFamily="34" charset="0"/>
                <a:cs typeface="Carlito" panose="020F0502020204030204" pitchFamily="34" charset="0"/>
              </a:endParaRPr>
            </a:p>
          </p:txBody>
        </p:sp>
      </p:grp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BCA3E9FB-42D2-4A08-9B3F-37028670526F}"/>
              </a:ext>
            </a:extLst>
          </p:cNvPr>
          <p:cNvSpPr/>
          <p:nvPr/>
        </p:nvSpPr>
        <p:spPr>
          <a:xfrm>
            <a:off x="6365929" y="3040248"/>
            <a:ext cx="3292106" cy="64723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Chaque établissement scolaire est libre de participer à cette démarche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70B774FF-8506-44F9-90A3-63B5C6485169}"/>
              </a:ext>
            </a:extLst>
          </p:cNvPr>
          <p:cNvGrpSpPr/>
          <p:nvPr/>
        </p:nvGrpSpPr>
        <p:grpSpPr>
          <a:xfrm>
            <a:off x="7660955" y="4263811"/>
            <a:ext cx="3109787" cy="1172593"/>
            <a:chOff x="7459162" y="2246291"/>
            <a:chExt cx="1729056" cy="357860"/>
          </a:xfrm>
        </p:grpSpPr>
        <p:sp>
          <p:nvSpPr>
            <p:cNvPr id="40" name="Larme 39">
              <a:extLst>
                <a:ext uri="{FF2B5EF4-FFF2-40B4-BE49-F238E27FC236}">
                  <a16:creationId xmlns:a16="http://schemas.microsoft.com/office/drawing/2014/main" id="{301418DA-43DB-4B3C-9413-E00F8F4DA4C1}"/>
                </a:ext>
              </a:extLst>
            </p:cNvPr>
            <p:cNvSpPr/>
            <p:nvPr/>
          </p:nvSpPr>
          <p:spPr>
            <a:xfrm rot="466646">
              <a:off x="7948672" y="2246291"/>
              <a:ext cx="738181" cy="357860"/>
            </a:xfrm>
            <a:prstGeom prst="teardrop">
              <a:avLst/>
            </a:prstGeom>
            <a:solidFill>
              <a:srgbClr val="95CEE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dirty="0">
                <a:solidFill>
                  <a:schemeClr val="tx1"/>
                </a:solidFill>
                <a:latin typeface="Carlito" panose="020F0502020204030204" pitchFamily="34" charset="0"/>
                <a:cs typeface="Carlito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3CD0254-078A-49CC-A7F5-BEBFA62BEB03}"/>
                </a:ext>
              </a:extLst>
            </p:cNvPr>
            <p:cNvSpPr/>
            <p:nvPr/>
          </p:nvSpPr>
          <p:spPr>
            <a:xfrm>
              <a:off x="7459162" y="2279466"/>
              <a:ext cx="1729056" cy="253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>
                  <a:latin typeface="Carlito" panose="020F0502020204030204" pitchFamily="34" charset="0"/>
                  <a:cs typeface="Carlito" panose="020F0502020204030204" pitchFamily="34" charset="0"/>
                </a:rPr>
                <a:t>La santé dans </a:t>
              </a:r>
              <a:r>
                <a:rPr lang="fr-FR" sz="2400" b="1" dirty="0">
                  <a:latin typeface="Carlito" panose="020F0502020204030204" pitchFamily="34" charset="0"/>
                  <a:cs typeface="Carlito" panose="020F0502020204030204" pitchFamily="34" charset="0"/>
                </a:rPr>
                <a:t>toutes ses dimensions</a:t>
              </a:r>
              <a:endParaRPr lang="fr-FR" sz="2400" dirty="0">
                <a:latin typeface="Carlito" panose="020F0502020204030204" pitchFamily="34" charset="0"/>
                <a:cs typeface="Carlito" panose="020F0502020204030204" pitchFamily="34" charset="0"/>
              </a:endParaRPr>
            </a:p>
          </p:txBody>
        </p:sp>
      </p:grp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F1F46F18-B8D7-47E3-A7E5-6516D912A353}"/>
              </a:ext>
            </a:extLst>
          </p:cNvPr>
          <p:cNvSpPr/>
          <p:nvPr/>
        </p:nvSpPr>
        <p:spPr>
          <a:xfrm>
            <a:off x="7807032" y="5520844"/>
            <a:ext cx="2963712" cy="64723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Agir sur tous les facteurs qui influencent la santé 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D66EDA5A-E7B9-4BFE-A00A-19DAD612E547}"/>
              </a:ext>
            </a:extLst>
          </p:cNvPr>
          <p:cNvGrpSpPr/>
          <p:nvPr/>
        </p:nvGrpSpPr>
        <p:grpSpPr>
          <a:xfrm>
            <a:off x="3283287" y="4373444"/>
            <a:ext cx="2660034" cy="965220"/>
            <a:chOff x="-2446554" y="1026894"/>
            <a:chExt cx="1109354" cy="380987"/>
          </a:xfrm>
        </p:grpSpPr>
        <p:sp>
          <p:nvSpPr>
            <p:cNvPr id="44" name="Corde 43">
              <a:extLst>
                <a:ext uri="{FF2B5EF4-FFF2-40B4-BE49-F238E27FC236}">
                  <a16:creationId xmlns:a16="http://schemas.microsoft.com/office/drawing/2014/main" id="{F6959EE5-1BFE-4C10-BDCB-5985078D11B0}"/>
                </a:ext>
              </a:extLst>
            </p:cNvPr>
            <p:cNvSpPr/>
            <p:nvPr/>
          </p:nvSpPr>
          <p:spPr>
            <a:xfrm rot="21144716">
              <a:off x="-2097114" y="1026894"/>
              <a:ext cx="738181" cy="357860"/>
            </a:xfrm>
            <a:prstGeom prst="chor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dirty="0">
                <a:solidFill>
                  <a:schemeClr val="tx1"/>
                </a:solidFill>
                <a:latin typeface="Carlito" panose="020F0502020204030204" pitchFamily="34" charset="0"/>
                <a:cs typeface="Carlito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D3D9323-4004-4588-B44A-F970491A1B1B}"/>
                </a:ext>
              </a:extLst>
            </p:cNvPr>
            <p:cNvSpPr/>
            <p:nvPr/>
          </p:nvSpPr>
          <p:spPr>
            <a:xfrm>
              <a:off x="-2446554" y="1079874"/>
              <a:ext cx="1109354" cy="328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>
                  <a:latin typeface="Carlito" panose="020F0502020204030204" pitchFamily="34" charset="0"/>
                  <a:cs typeface="Carlito" panose="020F0502020204030204" pitchFamily="34" charset="0"/>
                </a:rPr>
                <a:t>Une démarche </a:t>
              </a:r>
              <a:r>
                <a:rPr lang="fr-FR" sz="2400" b="1" dirty="0">
                  <a:latin typeface="Carlito" panose="020F0502020204030204" pitchFamily="34" charset="0"/>
                  <a:cs typeface="Carlito" panose="020F0502020204030204" pitchFamily="34" charset="0"/>
                </a:rPr>
                <a:t>participative</a:t>
              </a:r>
              <a:endParaRPr lang="fr-FR" sz="2400" dirty="0">
                <a:latin typeface="Carlito" panose="020F0502020204030204" pitchFamily="34" charset="0"/>
                <a:cs typeface="Carlito" panose="020F0502020204030204" pitchFamily="34" charset="0"/>
              </a:endParaRPr>
            </a:p>
          </p:txBody>
        </p:sp>
      </p:grp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CA8AF17E-A8F2-4CBF-A2C8-2647F0E70F51}"/>
              </a:ext>
            </a:extLst>
          </p:cNvPr>
          <p:cNvSpPr/>
          <p:nvPr/>
        </p:nvSpPr>
        <p:spPr>
          <a:xfrm>
            <a:off x="2562593" y="5520843"/>
            <a:ext cx="3909579" cy="64723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A travers des partenariats avec les enseignants, les élèves, les parents et l’ensemble de la communauté</a:t>
            </a:r>
          </a:p>
        </p:txBody>
      </p:sp>
    </p:spTree>
    <p:extLst>
      <p:ext uri="{BB962C8B-B14F-4D97-AF65-F5344CB8AC3E}">
        <p14:creationId xmlns:p14="http://schemas.microsoft.com/office/powerpoint/2010/main" val="40868764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1147</Words>
  <Application>Microsoft Office PowerPoint</Application>
  <PresentationFormat>Grand écran</PresentationFormat>
  <Paragraphs>201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Carlito</vt:lpstr>
      <vt:lpstr>Franklin Gothic Medium</vt:lpstr>
      <vt:lpstr>Times New Roman</vt:lpstr>
      <vt:lpstr>Thème Office</vt:lpstr>
      <vt:lpstr>Présentation PowerPoint</vt:lpstr>
      <vt:lpstr>La santé</vt:lpstr>
      <vt:lpstr>Les déterminants de la santé</vt:lpstr>
      <vt:lpstr>La part des déterminants dans l’état de santé</vt:lpstr>
      <vt:lpstr>La santé des élèves polynésiens (13-17 ans)*</vt:lpstr>
      <vt:lpstr>La promotion de la santé en milieu scolaire</vt:lpstr>
      <vt:lpstr>Les dispositifs « École en santé » et « CJA en santé »</vt:lpstr>
      <vt:lpstr>Un label basé sur 10 thématiques</vt:lpstr>
      <vt:lpstr>Les principes fondamentaux de la démarche</vt:lpstr>
      <vt:lpstr>Deux outils pour faciliter le déploiement des dispositifs</vt:lpstr>
      <vt:lpstr>Les étapes pour obtenir le label</vt:lpstr>
      <vt:lpstr>Le comité de santé de l’école / du CJA</vt:lpstr>
      <vt:lpstr>Un label décerné pour 3 ans et suivi annuellement</vt:lpstr>
      <vt:lpstr>Le parallèle avec les autres labels</vt:lpstr>
      <vt:lpstr>Quelques retours d’expérience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nadia.shan</dc:creator>
  <cp:lastModifiedBy>nadia.shan</cp:lastModifiedBy>
  <cp:revision>28</cp:revision>
  <dcterms:created xsi:type="dcterms:W3CDTF">2021-10-18T19:41:49Z</dcterms:created>
  <dcterms:modified xsi:type="dcterms:W3CDTF">2022-02-11T18:54:17Z</dcterms:modified>
</cp:coreProperties>
</file>