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95" r:id="rId5"/>
  </p:sldMasterIdLst>
  <p:notesMasterIdLst>
    <p:notesMasterId r:id="rId30"/>
  </p:notesMasterIdLst>
  <p:sldIdLst>
    <p:sldId id="256" r:id="rId6"/>
    <p:sldId id="1081" r:id="rId7"/>
    <p:sldId id="1155" r:id="rId8"/>
    <p:sldId id="1156" r:id="rId9"/>
    <p:sldId id="1157" r:id="rId10"/>
    <p:sldId id="1158" r:id="rId11"/>
    <p:sldId id="1083" r:id="rId12"/>
    <p:sldId id="1084" r:id="rId13"/>
    <p:sldId id="1146" r:id="rId14"/>
    <p:sldId id="1147" r:id="rId15"/>
    <p:sldId id="1154" r:id="rId16"/>
    <p:sldId id="1151" r:id="rId17"/>
    <p:sldId id="1152" r:id="rId18"/>
    <p:sldId id="1159" r:id="rId19"/>
    <p:sldId id="1153" r:id="rId20"/>
    <p:sldId id="1161" r:id="rId21"/>
    <p:sldId id="1166" r:id="rId22"/>
    <p:sldId id="1167" r:id="rId23"/>
    <p:sldId id="1168" r:id="rId24"/>
    <p:sldId id="1160" r:id="rId25"/>
    <p:sldId id="1163" r:id="rId26"/>
    <p:sldId id="1164" r:id="rId27"/>
    <p:sldId id="1165" r:id="rId28"/>
    <p:sldId id="1162" r:id="rId29"/>
  </p:sldIdLst>
  <p:sldSz cx="9144000" cy="6858000" type="screen4x3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56A6C042-B824-4699-8E4A-291BEF456EE8}">
          <p14:sldIdLst>
            <p14:sldId id="256"/>
            <p14:sldId id="1081"/>
          </p14:sldIdLst>
        </p14:section>
        <p14:section name="Introduction" id="{6836C7DE-B73B-4E90-B84B-06711C3D9A94}">
          <p14:sldIdLst>
            <p14:sldId id="1155"/>
            <p14:sldId id="1156"/>
            <p14:sldId id="1157"/>
            <p14:sldId id="1158"/>
          </p14:sldIdLst>
        </p14:section>
        <p14:section name="Concepts clés" id="{71BC9419-A7E2-40CE-9908-78FA062F56AE}">
          <p14:sldIdLst>
            <p14:sldId id="1083"/>
            <p14:sldId id="1084"/>
            <p14:sldId id="1146"/>
            <p14:sldId id="1147"/>
            <p14:sldId id="1154"/>
            <p14:sldId id="1151"/>
            <p14:sldId id="1152"/>
            <p14:sldId id="1159"/>
          </p14:sldIdLst>
        </p14:section>
        <p14:section name="Le dispositif &quot;commune en santé&quot;" id="{05385DE3-3E61-4286-8AC5-90B05BCD452A}">
          <p14:sldIdLst>
            <p14:sldId id="1153"/>
            <p14:sldId id="1161"/>
            <p14:sldId id="1166"/>
            <p14:sldId id="1167"/>
            <p14:sldId id="1168"/>
          </p14:sldIdLst>
        </p14:section>
        <p14:section name="La famille de Teva de demain" id="{80C42915-E54A-4C5E-A400-4D8877A4AFD6}">
          <p14:sldIdLst>
            <p14:sldId id="1160"/>
            <p14:sldId id="1163"/>
            <p14:sldId id="1164"/>
            <p14:sldId id="1165"/>
            <p14:sldId id="11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F4"/>
    <a:srgbClr val="FFE8B7"/>
    <a:srgbClr val="FFB8A2"/>
    <a:srgbClr val="B0E0E6"/>
    <a:srgbClr val="8EC048"/>
    <a:srgbClr val="F99D31"/>
    <a:srgbClr val="948772"/>
    <a:srgbClr val="F6A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1" autoAdjust="0"/>
  </p:normalViewPr>
  <p:slideViewPr>
    <p:cSldViewPr snapToGrid="0" snapToObjects="1">
      <p:cViewPr varScale="1">
        <p:scale>
          <a:sx n="94" d="100"/>
          <a:sy n="94" d="100"/>
        </p:scale>
        <p:origin x="20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7758E-0C27-F942-A1C6-E60A05A393CF}" type="datetimeFigureOut">
              <a:rPr lang="fr-FR" smtClean="0"/>
              <a:pPr/>
              <a:t>19/05/2022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98E3-9529-8B47-A23E-36E0F63BAE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60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A03CE-32AE-4DB4-9BA3-2EAD2EE031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11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A03CE-32AE-4DB4-9BA3-2EAD2EE031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74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A03CE-32AE-4DB4-9BA3-2EAD2EE031B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63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30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6" y="2771833"/>
            <a:ext cx="3774300" cy="30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kumimoji="0" sz="506" kern="0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 marL="433983" indent="0">
              <a:buNone/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5" y="2771833"/>
            <a:ext cx="3774300" cy="301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kumimoji="0" sz="506" kern="0" spc="0" normalizeH="0" baseline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Google Shape;24;p4">
            <a:extLst>
              <a:ext uri="{FF2B5EF4-FFF2-40B4-BE49-F238E27FC236}">
                <a16:creationId xmlns:a16="http://schemas.microsoft.com/office/drawing/2014/main" id="{F4DFA293-9025-48D1-B46C-F4832442430C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A696CC-1374-4999-9594-63A767884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" y="37087"/>
            <a:ext cx="628651" cy="79692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022085FA-D537-4F2D-8A5D-27911AE1FA1A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F2BD51D-BE6C-439A-8C70-4A42D41D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8746705-4CD0-4647-9931-2F34F97D0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6" name="Google Shape;6;p1">
            <a:extLst>
              <a:ext uri="{FF2B5EF4-FFF2-40B4-BE49-F238E27FC236}">
                <a16:creationId xmlns:a16="http://schemas.microsoft.com/office/drawing/2014/main" id="{ABB44CB7-DE83-4FD6-93D2-867A30B3A9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2666"/>
            <a:ext cx="8414551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759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16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2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0C8F56-5EF6-D947-8F20-821DD12C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317450"/>
            <a:ext cx="4572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accent2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B92E21-E111-2C43-BC71-9F850BE7B9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429" y="859685"/>
            <a:ext cx="4572000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4592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3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31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4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34B1AE-A4DC-FC41-BF9A-CFBC3FA97F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86048" y="1314256"/>
            <a:ext cx="3593979" cy="4355002"/>
          </a:xfrm>
          <a:custGeom>
            <a:avLst/>
            <a:gdLst>
              <a:gd name="connsiteX0" fmla="*/ 1527146 w 4791972"/>
              <a:gd name="connsiteY0" fmla="*/ 374 h 4355002"/>
              <a:gd name="connsiteX1" fmla="*/ 2151617 w 4791972"/>
              <a:gd name="connsiteY1" fmla="*/ 176053 h 4355002"/>
              <a:gd name="connsiteX2" fmla="*/ 2692537 w 4791972"/>
              <a:gd name="connsiteY2" fmla="*/ 682858 h 4355002"/>
              <a:gd name="connsiteX3" fmla="*/ 2695330 w 4791972"/>
              <a:gd name="connsiteY3" fmla="*/ 685650 h 4355002"/>
              <a:gd name="connsiteX4" fmla="*/ 3293042 w 4791972"/>
              <a:gd name="connsiteY4" fmla="*/ 1000716 h 4355002"/>
              <a:gd name="connsiteX5" fmla="*/ 3483435 w 4791972"/>
              <a:gd name="connsiteY5" fmla="*/ 1046789 h 4355002"/>
              <a:gd name="connsiteX6" fmla="*/ 4426554 w 4791972"/>
              <a:gd name="connsiteY6" fmla="*/ 1521017 h 4355002"/>
              <a:gd name="connsiteX7" fmla="*/ 4784995 w 4791972"/>
              <a:gd name="connsiteY7" fmla="*/ 2505773 h 4355002"/>
              <a:gd name="connsiteX8" fmla="*/ 4195197 w 4791972"/>
              <a:gd name="connsiteY8" fmla="*/ 3361617 h 4355002"/>
              <a:gd name="connsiteX9" fmla="*/ 3363799 w 4791972"/>
              <a:gd name="connsiteY9" fmla="*/ 3536136 h 4355002"/>
              <a:gd name="connsiteX10" fmla="*/ 2163720 w 4791972"/>
              <a:gd name="connsiteY10" fmla="*/ 3900068 h 4355002"/>
              <a:gd name="connsiteX11" fmla="*/ 1086535 w 4791972"/>
              <a:gd name="connsiteY11" fmla="*/ 4345442 h 4355002"/>
              <a:gd name="connsiteX12" fmla="*/ 351964 w 4791972"/>
              <a:gd name="connsiteY12" fmla="*/ 4182557 h 4355002"/>
              <a:gd name="connsiteX13" fmla="*/ 40 w 4791972"/>
              <a:gd name="connsiteY13" fmla="*/ 3533809 h 4355002"/>
              <a:gd name="connsiteX14" fmla="*/ 660596 w 4791972"/>
              <a:gd name="connsiteY14" fmla="*/ 2144634 h 4355002"/>
              <a:gd name="connsiteX15" fmla="*/ 549339 w 4791972"/>
              <a:gd name="connsiteY15" fmla="*/ 894608 h 4355002"/>
              <a:gd name="connsiteX16" fmla="*/ 1144258 w 4791972"/>
              <a:gd name="connsiteY16" fmla="*/ 83907 h 4355002"/>
              <a:gd name="connsiteX17" fmla="*/ 1527146 w 4791972"/>
              <a:gd name="connsiteY17" fmla="*/ 374 h 43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1972" h="4355002">
                <a:moveTo>
                  <a:pt x="1527146" y="374"/>
                </a:moveTo>
                <a:cubicBezTo>
                  <a:pt x="1746517" y="-5375"/>
                  <a:pt x="1968615" y="55344"/>
                  <a:pt x="2151617" y="176053"/>
                </a:cubicBezTo>
                <a:cubicBezTo>
                  <a:pt x="2357837" y="311480"/>
                  <a:pt x="2512386" y="512061"/>
                  <a:pt x="2692537" y="682858"/>
                </a:cubicBezTo>
                <a:cubicBezTo>
                  <a:pt x="2692537" y="684254"/>
                  <a:pt x="2693934" y="684254"/>
                  <a:pt x="2695330" y="685650"/>
                </a:cubicBezTo>
                <a:cubicBezTo>
                  <a:pt x="2861982" y="843416"/>
                  <a:pt x="3069599" y="950920"/>
                  <a:pt x="3293042" y="1000716"/>
                </a:cubicBezTo>
                <a:cubicBezTo>
                  <a:pt x="3355886" y="1015143"/>
                  <a:pt x="3420126" y="1030966"/>
                  <a:pt x="3483435" y="1046789"/>
                </a:cubicBezTo>
                <a:cubicBezTo>
                  <a:pt x="3828842" y="1134747"/>
                  <a:pt x="4174249" y="1270174"/>
                  <a:pt x="4426554" y="1521017"/>
                </a:cubicBezTo>
                <a:cubicBezTo>
                  <a:pt x="4683979" y="1775583"/>
                  <a:pt x="4825959" y="2147426"/>
                  <a:pt x="4784995" y="2505773"/>
                </a:cubicBezTo>
                <a:cubicBezTo>
                  <a:pt x="4747289" y="2865050"/>
                  <a:pt x="4521052" y="3203851"/>
                  <a:pt x="4195197" y="3361617"/>
                </a:cubicBezTo>
                <a:cubicBezTo>
                  <a:pt x="3939167" y="3484944"/>
                  <a:pt x="3646363" y="3497044"/>
                  <a:pt x="3363799" y="3536136"/>
                </a:cubicBezTo>
                <a:cubicBezTo>
                  <a:pt x="2948567" y="3594310"/>
                  <a:pt x="2541713" y="3717637"/>
                  <a:pt x="2163720" y="3900068"/>
                </a:cubicBezTo>
                <a:cubicBezTo>
                  <a:pt x="1812728" y="4070864"/>
                  <a:pt x="1473838" y="4295646"/>
                  <a:pt x="1086535" y="4345442"/>
                </a:cubicBezTo>
                <a:cubicBezTo>
                  <a:pt x="831437" y="4378019"/>
                  <a:pt x="562374" y="4328223"/>
                  <a:pt x="351964" y="4182557"/>
                </a:cubicBezTo>
                <a:cubicBezTo>
                  <a:pt x="142020" y="4036891"/>
                  <a:pt x="-2753" y="3789771"/>
                  <a:pt x="40" y="3533809"/>
                </a:cubicBezTo>
                <a:cubicBezTo>
                  <a:pt x="5161" y="3014905"/>
                  <a:pt x="560977" y="2653765"/>
                  <a:pt x="660596" y="2144634"/>
                </a:cubicBezTo>
                <a:cubicBezTo>
                  <a:pt x="742060" y="1730906"/>
                  <a:pt x="508375" y="1313455"/>
                  <a:pt x="549339" y="894608"/>
                </a:cubicBezTo>
                <a:cubicBezTo>
                  <a:pt x="583322" y="543707"/>
                  <a:pt x="822593" y="223988"/>
                  <a:pt x="1144258" y="83907"/>
                </a:cubicBezTo>
                <a:cubicBezTo>
                  <a:pt x="1264883" y="31202"/>
                  <a:pt x="1395524" y="3824"/>
                  <a:pt x="1527146" y="37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35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46677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4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1C472E-5A73-824C-ABBE-5003B50B05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8650" y="1063910"/>
            <a:ext cx="3829646" cy="4699935"/>
          </a:xfrm>
          <a:custGeom>
            <a:avLst/>
            <a:gdLst>
              <a:gd name="connsiteX0" fmla="*/ 888844 w 5106194"/>
              <a:gd name="connsiteY0" fmla="*/ 3 h 4699935"/>
              <a:gd name="connsiteX1" fmla="*/ 1155100 w 5106194"/>
              <a:gd name="connsiteY1" fmla="*/ 40058 h 4699935"/>
              <a:gd name="connsiteX2" fmla="*/ 1733876 w 5106194"/>
              <a:gd name="connsiteY2" fmla="*/ 598453 h 4699935"/>
              <a:gd name="connsiteX3" fmla="*/ 1761609 w 5106194"/>
              <a:gd name="connsiteY3" fmla="*/ 684081 h 4699935"/>
              <a:gd name="connsiteX4" fmla="*/ 1761609 w 5106194"/>
              <a:gd name="connsiteY4" fmla="*/ 693730 h 4699935"/>
              <a:gd name="connsiteX5" fmla="*/ 1778490 w 5106194"/>
              <a:gd name="connsiteY5" fmla="*/ 781770 h 4699935"/>
              <a:gd name="connsiteX6" fmla="*/ 2122138 w 5106194"/>
              <a:gd name="connsiteY6" fmla="*/ 945791 h 4699935"/>
              <a:gd name="connsiteX7" fmla="*/ 2523663 w 5106194"/>
              <a:gd name="connsiteY7" fmla="*/ 568302 h 4699935"/>
              <a:gd name="connsiteX8" fmla="*/ 4068270 w 5106194"/>
              <a:gd name="connsiteY8" fmla="*/ 118450 h 4699935"/>
              <a:gd name="connsiteX9" fmla="*/ 5041336 w 5106194"/>
              <a:gd name="connsiteY9" fmla="*/ 1960068 h 4699935"/>
              <a:gd name="connsiteX10" fmla="*/ 4326308 w 5106194"/>
              <a:gd name="connsiteY10" fmla="*/ 2827209 h 4699935"/>
              <a:gd name="connsiteX11" fmla="*/ 3843995 w 5106194"/>
              <a:gd name="connsiteY11" fmla="*/ 3355453 h 4699935"/>
              <a:gd name="connsiteX12" fmla="*/ 3833143 w 5106194"/>
              <a:gd name="connsiteY12" fmla="*/ 3396458 h 4699935"/>
              <a:gd name="connsiteX13" fmla="*/ 3788529 w 5106194"/>
              <a:gd name="connsiteY13" fmla="*/ 3521886 h 4699935"/>
              <a:gd name="connsiteX14" fmla="*/ 3788529 w 5106194"/>
              <a:gd name="connsiteY14" fmla="*/ 3525504 h 4699935"/>
              <a:gd name="connsiteX15" fmla="*/ 1533716 w 5106194"/>
              <a:gd name="connsiteY15" fmla="*/ 4618173 h 4699935"/>
              <a:gd name="connsiteX16" fmla="*/ 314670 w 5106194"/>
              <a:gd name="connsiteY16" fmla="*/ 2317055 h 4699935"/>
              <a:gd name="connsiteX17" fmla="*/ 331551 w 5106194"/>
              <a:gd name="connsiteY17" fmla="*/ 2266402 h 4699935"/>
              <a:gd name="connsiteX18" fmla="*/ 230266 w 5106194"/>
              <a:gd name="connsiteY18" fmla="*/ 1493332 h 4699935"/>
              <a:gd name="connsiteX19" fmla="*/ 39752 w 5106194"/>
              <a:gd name="connsiteY19" fmla="*/ 632222 h 4699935"/>
              <a:gd name="connsiteX20" fmla="*/ 888844 w 5106194"/>
              <a:gd name="connsiteY20" fmla="*/ 3 h 46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6194" h="4699935">
                <a:moveTo>
                  <a:pt x="888844" y="3"/>
                </a:moveTo>
                <a:cubicBezTo>
                  <a:pt x="976875" y="-208"/>
                  <a:pt x="1066475" y="12696"/>
                  <a:pt x="1155100" y="40058"/>
                </a:cubicBezTo>
                <a:cubicBezTo>
                  <a:pt x="1434842" y="129304"/>
                  <a:pt x="1642236" y="339155"/>
                  <a:pt x="1733876" y="598453"/>
                </a:cubicBezTo>
                <a:cubicBezTo>
                  <a:pt x="1747139" y="618955"/>
                  <a:pt x="1757992" y="649106"/>
                  <a:pt x="1761609" y="684081"/>
                </a:cubicBezTo>
                <a:cubicBezTo>
                  <a:pt x="1761609" y="686493"/>
                  <a:pt x="1761609" y="690111"/>
                  <a:pt x="1761609" y="693730"/>
                </a:cubicBezTo>
                <a:cubicBezTo>
                  <a:pt x="1767638" y="721468"/>
                  <a:pt x="1774872" y="751619"/>
                  <a:pt x="1778490" y="781770"/>
                </a:cubicBezTo>
                <a:cubicBezTo>
                  <a:pt x="1866512" y="1145993"/>
                  <a:pt x="2122138" y="945791"/>
                  <a:pt x="2122138" y="945791"/>
                </a:cubicBezTo>
                <a:cubicBezTo>
                  <a:pt x="2305417" y="781770"/>
                  <a:pt x="2438053" y="652724"/>
                  <a:pt x="2523663" y="568302"/>
                </a:cubicBezTo>
                <a:cubicBezTo>
                  <a:pt x="2893838" y="138953"/>
                  <a:pt x="3496729" y="-55219"/>
                  <a:pt x="4068270" y="118450"/>
                </a:cubicBezTo>
                <a:cubicBezTo>
                  <a:pt x="4843588" y="357245"/>
                  <a:pt x="5278875" y="1184587"/>
                  <a:pt x="5041336" y="1960068"/>
                </a:cubicBezTo>
                <a:cubicBezTo>
                  <a:pt x="4921964" y="2347206"/>
                  <a:pt x="4660309" y="2651127"/>
                  <a:pt x="4326308" y="2827209"/>
                </a:cubicBezTo>
                <a:cubicBezTo>
                  <a:pt x="4044154" y="3004496"/>
                  <a:pt x="3907901" y="3211934"/>
                  <a:pt x="3843995" y="3355453"/>
                </a:cubicBezTo>
                <a:cubicBezTo>
                  <a:pt x="3840377" y="3368719"/>
                  <a:pt x="3836760" y="3381986"/>
                  <a:pt x="3833143" y="3396458"/>
                </a:cubicBezTo>
                <a:cubicBezTo>
                  <a:pt x="3819879" y="3439875"/>
                  <a:pt x="3806615" y="3480881"/>
                  <a:pt x="3788529" y="3521886"/>
                </a:cubicBezTo>
                <a:cubicBezTo>
                  <a:pt x="3788529" y="3525504"/>
                  <a:pt x="3788529" y="3525504"/>
                  <a:pt x="3788529" y="3525504"/>
                </a:cubicBezTo>
                <a:cubicBezTo>
                  <a:pt x="3442469" y="4416765"/>
                  <a:pt x="2462168" y="4904004"/>
                  <a:pt x="1533716" y="4618173"/>
                </a:cubicBezTo>
                <a:cubicBezTo>
                  <a:pt x="559444" y="4317870"/>
                  <a:pt x="15636" y="3290327"/>
                  <a:pt x="314670" y="2317055"/>
                </a:cubicBezTo>
                <a:cubicBezTo>
                  <a:pt x="321905" y="2300171"/>
                  <a:pt x="325522" y="2283286"/>
                  <a:pt x="331551" y="2266402"/>
                </a:cubicBezTo>
                <a:cubicBezTo>
                  <a:pt x="437660" y="1667001"/>
                  <a:pt x="230266" y="1493332"/>
                  <a:pt x="230266" y="1493332"/>
                </a:cubicBezTo>
                <a:cubicBezTo>
                  <a:pt x="25282" y="1265391"/>
                  <a:pt x="-55505" y="942173"/>
                  <a:pt x="39752" y="632222"/>
                </a:cubicBezTo>
                <a:cubicBezTo>
                  <a:pt x="155356" y="248099"/>
                  <a:pt x="507374" y="918"/>
                  <a:pt x="888844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35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46701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4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75FE47-A4CC-CE4D-A44C-AFC23BC05F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9775" y="1379785"/>
            <a:ext cx="3547283" cy="4008354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8098637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4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07907804-241B-6141-823F-D476912F2A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33371" y="1379785"/>
            <a:ext cx="3547283" cy="4008354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96748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4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4AFB8-1CE4-484C-ACB8-1178FCD11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883" y="317450"/>
            <a:ext cx="7998617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accent2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2E4A4-2406-164D-BD3B-A57F5CBE9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312" y="859685"/>
            <a:ext cx="7998617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5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1D7EAE-21D1-2049-AE54-F202EE9CB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6975" y="2019175"/>
            <a:ext cx="3370898" cy="4031292"/>
          </a:xfrm>
          <a:custGeom>
            <a:avLst/>
            <a:gdLst>
              <a:gd name="connsiteX0" fmla="*/ 1907057 w 4494530"/>
              <a:gd name="connsiteY0" fmla="*/ 250908 h 4031292"/>
              <a:gd name="connsiteX1" fmla="*/ 2006824 w 4494530"/>
              <a:gd name="connsiteY1" fmla="*/ 284893 h 4031292"/>
              <a:gd name="connsiteX2" fmla="*/ 2380464 w 4494530"/>
              <a:gd name="connsiteY2" fmla="*/ 515886 h 4031292"/>
              <a:gd name="connsiteX3" fmla="*/ 2726469 w 4494530"/>
              <a:gd name="connsiteY3" fmla="*/ 621988 h 4031292"/>
              <a:gd name="connsiteX4" fmla="*/ 3089055 w 4494530"/>
              <a:gd name="connsiteY4" fmla="*/ 621988 h 4031292"/>
              <a:gd name="connsiteX5" fmla="*/ 4013207 w 4494530"/>
              <a:gd name="connsiteY5" fmla="*/ 762353 h 4031292"/>
              <a:gd name="connsiteX6" fmla="*/ 4484127 w 4494530"/>
              <a:gd name="connsiteY6" fmla="*/ 1375755 h 4031292"/>
              <a:gd name="connsiteX7" fmla="*/ 4259722 w 4494530"/>
              <a:gd name="connsiteY7" fmla="*/ 1906265 h 4031292"/>
              <a:gd name="connsiteX8" fmla="*/ 3847391 w 4494530"/>
              <a:gd name="connsiteY8" fmla="*/ 1634379 h 4031292"/>
              <a:gd name="connsiteX9" fmla="*/ 3080211 w 4494530"/>
              <a:gd name="connsiteY9" fmla="*/ 1095027 h 4031292"/>
              <a:gd name="connsiteX10" fmla="*/ 2475533 w 4494530"/>
              <a:gd name="connsiteY10" fmla="*/ 925927 h 4031292"/>
              <a:gd name="connsiteX11" fmla="*/ 1864221 w 4494530"/>
              <a:gd name="connsiteY11" fmla="*/ 529149 h 4031292"/>
              <a:gd name="connsiteX12" fmla="*/ 1812265 w 4494530"/>
              <a:gd name="connsiteY12" fmla="*/ 284893 h 4031292"/>
              <a:gd name="connsiteX13" fmla="*/ 1907057 w 4494530"/>
              <a:gd name="connsiteY13" fmla="*/ 250908 h 4031292"/>
              <a:gd name="connsiteX14" fmla="*/ 951345 w 4494530"/>
              <a:gd name="connsiteY14" fmla="*/ 1153 h 4031292"/>
              <a:gd name="connsiteX15" fmla="*/ 1327730 w 4494530"/>
              <a:gd name="connsiteY15" fmla="*/ 609430 h 4031292"/>
              <a:gd name="connsiteX16" fmla="*/ 2475598 w 4494530"/>
              <a:gd name="connsiteY16" fmla="*/ 1225466 h 4031292"/>
              <a:gd name="connsiteX17" fmla="*/ 3980999 w 4494530"/>
              <a:gd name="connsiteY17" fmla="*/ 2757261 h 4031292"/>
              <a:gd name="connsiteX18" fmla="*/ 3470712 w 4494530"/>
              <a:gd name="connsiteY18" fmla="*/ 3674125 h 4031292"/>
              <a:gd name="connsiteX19" fmla="*/ 915959 w 4494530"/>
              <a:gd name="connsiteY19" fmla="*/ 3463987 h 4031292"/>
              <a:gd name="connsiteX20" fmla="*/ 87988 w 4494530"/>
              <a:gd name="connsiteY20" fmla="*/ 1005374 h 4031292"/>
              <a:gd name="connsiteX21" fmla="*/ 665797 w 4494530"/>
              <a:gd name="connsiteY21" fmla="*/ 97357 h 4031292"/>
              <a:gd name="connsiteX22" fmla="*/ 951345 w 4494530"/>
              <a:gd name="connsiteY22" fmla="*/ 1153 h 403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94530" h="4031292">
                <a:moveTo>
                  <a:pt x="1907057" y="250908"/>
                </a:moveTo>
                <a:cubicBezTo>
                  <a:pt x="1942984" y="254223"/>
                  <a:pt x="1979740" y="268868"/>
                  <a:pt x="2006824" y="284893"/>
                </a:cubicBezTo>
                <a:cubicBezTo>
                  <a:pt x="2136161" y="357838"/>
                  <a:pt x="2248916" y="450678"/>
                  <a:pt x="2380464" y="515886"/>
                </a:cubicBezTo>
                <a:cubicBezTo>
                  <a:pt x="2488798" y="570043"/>
                  <a:pt x="2607081" y="606515"/>
                  <a:pt x="2726469" y="621988"/>
                </a:cubicBezTo>
                <a:cubicBezTo>
                  <a:pt x="2846962" y="640777"/>
                  <a:pt x="2966350" y="626409"/>
                  <a:pt x="3089055" y="621988"/>
                </a:cubicBezTo>
                <a:cubicBezTo>
                  <a:pt x="3408529" y="613147"/>
                  <a:pt x="3720264" y="615357"/>
                  <a:pt x="4013207" y="762353"/>
                </a:cubicBezTo>
                <a:cubicBezTo>
                  <a:pt x="4255300" y="887244"/>
                  <a:pt x="4441015" y="1102763"/>
                  <a:pt x="4484127" y="1375755"/>
                </a:cubicBezTo>
                <a:cubicBezTo>
                  <a:pt x="4512869" y="1561434"/>
                  <a:pt x="4495182" y="1869793"/>
                  <a:pt x="4259722" y="1906265"/>
                </a:cubicBezTo>
                <a:cubicBezTo>
                  <a:pt x="4087272" y="1932791"/>
                  <a:pt x="3957935" y="1768112"/>
                  <a:pt x="3847391" y="1634379"/>
                </a:cubicBezTo>
                <a:cubicBezTo>
                  <a:pt x="3643989" y="1392334"/>
                  <a:pt x="3376471" y="1204445"/>
                  <a:pt x="3080211" y="1095027"/>
                </a:cubicBezTo>
                <a:cubicBezTo>
                  <a:pt x="2882337" y="1025397"/>
                  <a:pt x="2676724" y="986714"/>
                  <a:pt x="2475533" y="925927"/>
                </a:cubicBezTo>
                <a:cubicBezTo>
                  <a:pt x="2251127" y="857402"/>
                  <a:pt x="2002402" y="726985"/>
                  <a:pt x="1864221" y="529149"/>
                </a:cubicBezTo>
                <a:cubicBezTo>
                  <a:pt x="1823320" y="468361"/>
                  <a:pt x="1752571" y="355628"/>
                  <a:pt x="1812265" y="284893"/>
                </a:cubicBezTo>
                <a:cubicBezTo>
                  <a:pt x="1836032" y="255605"/>
                  <a:pt x="1871130" y="247592"/>
                  <a:pt x="1907057" y="250908"/>
                </a:cubicBezTo>
                <a:close/>
                <a:moveTo>
                  <a:pt x="951345" y="1153"/>
                </a:moveTo>
                <a:cubicBezTo>
                  <a:pt x="1175806" y="23187"/>
                  <a:pt x="1238070" y="356435"/>
                  <a:pt x="1327730" y="609430"/>
                </a:cubicBezTo>
                <a:cubicBezTo>
                  <a:pt x="1491553" y="1065097"/>
                  <a:pt x="2064934" y="1136987"/>
                  <a:pt x="2475598" y="1225466"/>
                </a:cubicBezTo>
                <a:cubicBezTo>
                  <a:pt x="3180701" y="1376986"/>
                  <a:pt x="4064017" y="1929981"/>
                  <a:pt x="3980999" y="2757261"/>
                </a:cubicBezTo>
                <a:cubicBezTo>
                  <a:pt x="3946685" y="3110071"/>
                  <a:pt x="3740799" y="3447398"/>
                  <a:pt x="3470712" y="3674125"/>
                </a:cubicBezTo>
                <a:cubicBezTo>
                  <a:pt x="2722440" y="4299009"/>
                  <a:pt x="1615527" y="4023618"/>
                  <a:pt x="915959" y="3463987"/>
                </a:cubicBezTo>
                <a:cubicBezTo>
                  <a:pt x="198680" y="2889979"/>
                  <a:pt x="-184312" y="1902331"/>
                  <a:pt x="87988" y="1005374"/>
                </a:cubicBezTo>
                <a:cubicBezTo>
                  <a:pt x="187611" y="682425"/>
                  <a:pt x="373572" y="287587"/>
                  <a:pt x="665797" y="97357"/>
                </a:cubicBezTo>
                <a:cubicBezTo>
                  <a:pt x="783683" y="21044"/>
                  <a:pt x="876525" y="-6191"/>
                  <a:pt x="951345" y="115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9856064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5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8861" y="0"/>
            <a:ext cx="578513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35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3692002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5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316740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3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bg2">
                    <a:lumMod val="90000"/>
                    <a:lumOff val="10000"/>
                  </a:schemeClr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329">
                <a:solidFill>
                  <a:schemeClr val="dk2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>
                <a:solidFill>
                  <a:schemeClr val="bg2">
                    <a:lumMod val="90000"/>
                    <a:lumOff val="10000"/>
                  </a:schemeClr>
                </a:solidFill>
                <a:latin typeface="Nunito ExtraBold" panose="020B060402020202020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6490D76-3536-443A-917C-3C49D48D14C0}"/>
              </a:ext>
            </a:extLst>
          </p:cNvPr>
          <p:cNvGrpSpPr/>
          <p:nvPr/>
        </p:nvGrpSpPr>
        <p:grpSpPr>
          <a:xfrm>
            <a:off x="0" y="634287"/>
            <a:ext cx="9144000" cy="299317"/>
            <a:chOff x="0" y="865549"/>
            <a:chExt cx="12192000" cy="299317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F0CEC22-76ED-48A8-BC83-3504021BA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A949121-CAC1-45AB-8624-E3E1266E3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984DFAE-6268-40FA-B4EA-0C235816BA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13256" cy="623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6B4254-FB0D-404B-BB8D-3A2EF38490CF}"/>
              </a:ext>
            </a:extLst>
          </p:cNvPr>
          <p:cNvSpPr/>
          <p:nvPr/>
        </p:nvSpPr>
        <p:spPr>
          <a:xfrm>
            <a:off x="561703" y="11113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3DBCA-2E43-4D7F-9C50-87E4C5C86029}"/>
              </a:ext>
            </a:extLst>
          </p:cNvPr>
          <p:cNvSpPr/>
          <p:nvPr/>
        </p:nvSpPr>
        <p:spPr>
          <a:xfrm>
            <a:off x="2353236" y="0"/>
            <a:ext cx="613256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EB003A"/>
              </a:solidFill>
              <a:latin typeface="Nunito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71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24;p4">
            <a:extLst>
              <a:ext uri="{FF2B5EF4-FFF2-40B4-BE49-F238E27FC236}">
                <a16:creationId xmlns:a16="http://schemas.microsoft.com/office/drawing/2014/main" id="{E1B9807F-32D4-4E92-8BFB-60429BD126D2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9F7CD1-4EB2-45E0-943A-C8412A6F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" y="37087"/>
            <a:ext cx="628651" cy="79692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5FF3C6-3DFE-4D07-B066-E8A9514F1AC5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92F0CEB-F5E7-4F96-8BCC-EC5147F9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00C3E43-3094-48A2-9D96-8A7B82DAD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5" name="Google Shape;6;p1">
            <a:extLst>
              <a:ext uri="{FF2B5EF4-FFF2-40B4-BE49-F238E27FC236}">
                <a16:creationId xmlns:a16="http://schemas.microsoft.com/office/drawing/2014/main" id="{AB1229A2-4CBD-48F3-8D41-AE98EBEDDC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2666"/>
            <a:ext cx="8414551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759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7854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rgbClr val="3BAFB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3" y="1588427"/>
            <a:ext cx="74576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1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5C309-944C-4540-AED1-109BDCC2364B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F395AA-1DA3-484F-9F7C-5370D3372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D5C56-98A1-466E-B9F3-6D5980CC76E0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660E2-C103-44AB-B96D-B72EDC614BA5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Google Shape;7;p1">
            <a:extLst>
              <a:ext uri="{FF2B5EF4-FFF2-40B4-BE49-F238E27FC236}">
                <a16:creationId xmlns:a16="http://schemas.microsoft.com/office/drawing/2014/main" id="{489B6551-E6BF-447B-855A-453E8AC1B229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44661" lvl="0" indent="-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  <a:defRPr sz="41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89322" lvl="1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33983" lvl="2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578644" lvl="3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723305" lvl="4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867966" lvl="5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1012627" lvl="6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1157288" lvl="7" indent="-94431">
              <a:lnSpc>
                <a:spcPct val="115000"/>
              </a:lnSpc>
              <a:spcBef>
                <a:spcPts val="506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1301948" lvl="8" indent="-94431">
              <a:lnSpc>
                <a:spcPct val="115000"/>
              </a:lnSpc>
              <a:spcBef>
                <a:spcPts val="506"/>
              </a:spcBef>
              <a:spcAft>
                <a:spcPts val="506"/>
              </a:spcAft>
              <a:buClr>
                <a:schemeClr val="accent1"/>
              </a:buClr>
              <a:buSzPts val="1100"/>
              <a:buFont typeface="Roboto"/>
              <a:buChar char="■"/>
              <a:defRPr sz="348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C2D7917-412C-4FD6-8007-10F15D195F47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651CECF2-815C-47E4-BB50-95905D38E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CA811695-4FEE-4369-A3FF-86A6BEBE1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C39206D8-74C3-4399-8D68-309B53C97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85F7D2-9119-4050-9E23-83301B346556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sp>
        <p:nvSpPr>
          <p:cNvPr id="13" name="Google Shape;6;p1">
            <a:extLst>
              <a:ext uri="{FF2B5EF4-FFF2-40B4-BE49-F238E27FC236}">
                <a16:creationId xmlns:a16="http://schemas.microsoft.com/office/drawing/2014/main" id="{DE603AF3-ABA4-4A66-967E-C5BA83F32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946" y="2666"/>
            <a:ext cx="6948055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886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69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6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44661" lvl="0" indent="-98450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5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44661" lvl="0" indent="-98450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22085FA-D537-4F2D-8A5D-27911AE1FA1A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F2BD51D-BE6C-439A-8C70-4A42D41D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8746705-4CD0-4647-9931-2F34F97D0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2" name="Google Shape;24;p4">
            <a:extLst>
              <a:ext uri="{FF2B5EF4-FFF2-40B4-BE49-F238E27FC236}">
                <a16:creationId xmlns:a16="http://schemas.microsoft.com/office/drawing/2014/main" id="{EB21EC4E-D7CD-4E92-AB93-EB7A0E4D6FF7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4ACB7-0FE5-436C-917E-B49CEE79B74B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C83FBE3-3410-4F1B-AEC3-917C88259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813078-EB3C-4853-B9F8-06948D3588EF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sp>
        <p:nvSpPr>
          <p:cNvPr id="20" name="Google Shape;6;p1">
            <a:extLst>
              <a:ext uri="{FF2B5EF4-FFF2-40B4-BE49-F238E27FC236}">
                <a16:creationId xmlns:a16="http://schemas.microsoft.com/office/drawing/2014/main" id="{C15864ED-0BF2-4E9D-A81D-168DEC008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946" y="2666"/>
            <a:ext cx="6948055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886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506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5FF3C6-3DFE-4D07-B066-E8A9514F1AC5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92F0CEB-F5E7-4F96-8BCC-EC5147F9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00C3E43-3094-48A2-9D96-8A7B82DAD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0" name="Google Shape;24;p4">
            <a:extLst>
              <a:ext uri="{FF2B5EF4-FFF2-40B4-BE49-F238E27FC236}">
                <a16:creationId xmlns:a16="http://schemas.microsoft.com/office/drawing/2014/main" id="{6D902D00-4031-450F-AF81-3E1E75540B45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B1A64-3C4B-42AA-B2A7-C00C3C4B66C3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58C8BC-90AF-4447-99D7-424E74CEE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782D44-391D-4969-BD04-4FAD39CA107B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sp>
        <p:nvSpPr>
          <p:cNvPr id="18" name="Google Shape;6;p1">
            <a:extLst>
              <a:ext uri="{FF2B5EF4-FFF2-40B4-BE49-F238E27FC236}">
                <a16:creationId xmlns:a16="http://schemas.microsoft.com/office/drawing/2014/main" id="{48D702A9-4E18-4455-BC60-658352E554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946" y="2666"/>
            <a:ext cx="6948055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886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0758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830393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6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44661" lvl="0" indent="-98450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solidFill>
                  <a:schemeClr val="bg2">
                    <a:lumMod val="90000"/>
                    <a:lumOff val="1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C436C5-0FD0-4237-9127-34621C2CF11F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315583C-1BDA-469C-89B3-6746CCD9B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5947D4B-1565-4C78-88A9-44D12CBA0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C54DCA86-AF27-4A52-9EBD-57E1959A1DFF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328491-A3C8-4351-AA6D-BBE695C758D0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3AD95DB-99B9-44EE-9A57-7209B7F4EB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E3554E-2B00-4FAD-9C02-88ABBEA0D5EC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sp>
        <p:nvSpPr>
          <p:cNvPr id="20" name="Google Shape;6;p1">
            <a:extLst>
              <a:ext uri="{FF2B5EF4-FFF2-40B4-BE49-F238E27FC236}">
                <a16:creationId xmlns:a16="http://schemas.microsoft.com/office/drawing/2014/main" id="{34756AA5-D85E-4BC3-B1C2-BF1538127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946" y="2666"/>
            <a:ext cx="6948055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886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272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3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1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A3EE7-FD4B-4835-83CB-3E1E74673A2E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B286B1-E5E2-44A9-BFA5-0CC9A9F77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179DFF-215B-44C7-8594-A8046469F68C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26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Google Shape;24;p4">
            <a:extLst>
              <a:ext uri="{FF2B5EF4-FFF2-40B4-BE49-F238E27FC236}">
                <a16:creationId xmlns:a16="http://schemas.microsoft.com/office/drawing/2014/main" id="{5EAB77D4-181D-45C5-919B-12AA8E81C56E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D7DB2DF-699B-422E-B73D-6A64EE925F1D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6AD3A5C-E87B-4B54-B070-46C18F72A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3FCBE69-5913-4297-BDAF-209EB3127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E4674-AE26-4CE0-851B-B2E8AE3C31D9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C50AD86-B199-4F62-8381-35CE1FA176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15C234-C33A-4281-825B-090E77811326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grpSp>
        <p:nvGrpSpPr>
          <p:cNvPr id="85" name="Google Shape;63;p9">
            <a:extLst>
              <a:ext uri="{FF2B5EF4-FFF2-40B4-BE49-F238E27FC236}">
                <a16:creationId xmlns:a16="http://schemas.microsoft.com/office/drawing/2014/main" id="{0F2522CE-C848-4D1D-A616-5A53C878532C}"/>
              </a:ext>
            </a:extLst>
          </p:cNvPr>
          <p:cNvGrpSpPr/>
          <p:nvPr/>
        </p:nvGrpSpPr>
        <p:grpSpPr>
          <a:xfrm>
            <a:off x="830393" y="1588427"/>
            <a:ext cx="745763" cy="61102"/>
            <a:chOff x="4580561" y="2589004"/>
            <a:chExt cx="1064464" cy="25200"/>
          </a:xfrm>
        </p:grpSpPr>
        <p:sp>
          <p:nvSpPr>
            <p:cNvPr id="86" name="Google Shape;64;p9">
              <a:extLst>
                <a:ext uri="{FF2B5EF4-FFF2-40B4-BE49-F238E27FC236}">
                  <a16:creationId xmlns:a16="http://schemas.microsoft.com/office/drawing/2014/main" id="{23607043-1FCB-4D05-A696-2AECBC1A94D5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87" name="Google Shape;65;p9">
              <a:extLst>
                <a:ext uri="{FF2B5EF4-FFF2-40B4-BE49-F238E27FC236}">
                  <a16:creationId xmlns:a16="http://schemas.microsoft.com/office/drawing/2014/main" id="{8FC4AA1E-5781-456C-8BDE-6362B569CD87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90" name="Google Shape;68;p9">
            <a:extLst>
              <a:ext uri="{FF2B5EF4-FFF2-40B4-BE49-F238E27FC236}">
                <a16:creationId xmlns:a16="http://schemas.microsoft.com/office/drawing/2014/main" id="{DCC6DB3C-B177-4EF3-871A-F26E7EEC5F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907882" y="1803500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1" name="Google Shape;68;p9">
            <a:extLst>
              <a:ext uri="{FF2B5EF4-FFF2-40B4-BE49-F238E27FC236}">
                <a16:creationId xmlns:a16="http://schemas.microsoft.com/office/drawing/2014/main" id="{55134CD1-CC87-4114-A91D-6F5B2467118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07882" y="2442134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2" name="Google Shape;68;p9">
            <a:extLst>
              <a:ext uri="{FF2B5EF4-FFF2-40B4-BE49-F238E27FC236}">
                <a16:creationId xmlns:a16="http://schemas.microsoft.com/office/drawing/2014/main" id="{F386724B-FE6B-41E4-A115-E4B875476E4E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907882" y="3080768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3" name="Google Shape;68;p9">
            <a:extLst>
              <a:ext uri="{FF2B5EF4-FFF2-40B4-BE49-F238E27FC236}">
                <a16:creationId xmlns:a16="http://schemas.microsoft.com/office/drawing/2014/main" id="{69B50BE3-41E5-48B2-BA13-F8B0967A1A42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07882" y="3719402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4" name="Google Shape;68;p9">
            <a:extLst>
              <a:ext uri="{FF2B5EF4-FFF2-40B4-BE49-F238E27FC236}">
                <a16:creationId xmlns:a16="http://schemas.microsoft.com/office/drawing/2014/main" id="{68FA1523-8B3A-48FD-B5E0-C0E666C811E1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07882" y="4358036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5" name="Google Shape;68;p9">
            <a:extLst>
              <a:ext uri="{FF2B5EF4-FFF2-40B4-BE49-F238E27FC236}">
                <a16:creationId xmlns:a16="http://schemas.microsoft.com/office/drawing/2014/main" id="{953CAFD6-5B4D-4997-AF24-F8DD6AAE4800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5907882" y="4996670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6" name="Google Shape;68;p9">
            <a:extLst>
              <a:ext uri="{FF2B5EF4-FFF2-40B4-BE49-F238E27FC236}">
                <a16:creationId xmlns:a16="http://schemas.microsoft.com/office/drawing/2014/main" id="{CA3DEF3D-4C0A-4A47-B822-B9128157E24A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5907882" y="5635304"/>
            <a:ext cx="3043237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6211" lvl="0" indent="0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7" name="Google Shape;68;p9">
            <a:extLst>
              <a:ext uri="{FF2B5EF4-FFF2-40B4-BE49-F238E27FC236}">
                <a16:creationId xmlns:a16="http://schemas.microsoft.com/office/drawing/2014/main" id="{F10E51A8-AD1A-495A-B4AC-7C4DBC3DA76B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36394" y="1803500"/>
            <a:ext cx="414337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633" b="1">
                <a:solidFill>
                  <a:schemeClr val="tx1"/>
                </a:solidFill>
                <a:latin typeface="Nunito ExtraBold" panose="020B0604020202020204" charset="0"/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SzPts val="1100"/>
              <a:buChar char="■"/>
              <a:defRPr/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SzPts val="1100"/>
              <a:buChar char="●"/>
              <a:defRPr/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SzPts val="1100"/>
              <a:buChar char="○"/>
              <a:defRPr/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SzPts val="1100"/>
              <a:buChar char="■"/>
              <a:defRPr/>
            </a:lvl9pPr>
          </a:lstStyle>
          <a:p>
            <a:r>
              <a:rPr lang="fr-FR"/>
              <a:t>1.</a:t>
            </a:r>
            <a:endParaRPr/>
          </a:p>
        </p:txBody>
      </p:sp>
      <p:sp>
        <p:nvSpPr>
          <p:cNvPr id="98" name="Google Shape;68;p9">
            <a:extLst>
              <a:ext uri="{FF2B5EF4-FFF2-40B4-BE49-F238E27FC236}">
                <a16:creationId xmlns:a16="http://schemas.microsoft.com/office/drawing/2014/main" id="{EFD0D46B-3BAB-404A-9C22-DD4C87BA6390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5436394" y="2442134"/>
            <a:ext cx="414337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buNone/>
              <a:defRPr sz="633" b="1" dirty="0">
                <a:solidFill>
                  <a:schemeClr val="tx1"/>
                </a:solidFill>
                <a:latin typeface="Nunito ExtraBold" panose="020B0604020202020204" charset="0"/>
              </a:defRPr>
            </a:lvl1pPr>
          </a:lstStyle>
          <a:p>
            <a:pPr marL="72331" lvl="0" indent="-72331" algn="ctr"/>
            <a:r>
              <a:rPr lang="fr-FR"/>
              <a:t>2.</a:t>
            </a:r>
            <a:endParaRPr/>
          </a:p>
        </p:txBody>
      </p:sp>
      <p:sp>
        <p:nvSpPr>
          <p:cNvPr id="99" name="Google Shape;68;p9">
            <a:extLst>
              <a:ext uri="{FF2B5EF4-FFF2-40B4-BE49-F238E27FC236}">
                <a16:creationId xmlns:a16="http://schemas.microsoft.com/office/drawing/2014/main" id="{AB0B1C4F-E471-40D3-9084-227E37FA8FE4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6394" y="3080768"/>
            <a:ext cx="414337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buNone/>
              <a:defRPr sz="633" b="1" dirty="0">
                <a:solidFill>
                  <a:schemeClr val="tx1"/>
                </a:solidFill>
                <a:latin typeface="Nunito ExtraBold" panose="020B0604020202020204" charset="0"/>
              </a:defRPr>
            </a:lvl1pPr>
          </a:lstStyle>
          <a:p>
            <a:pPr marL="72331" lvl="0" indent="-72331" algn="ctr"/>
            <a:r>
              <a:rPr lang="fr-FR"/>
              <a:t>3.</a:t>
            </a:r>
            <a:endParaRPr/>
          </a:p>
        </p:txBody>
      </p:sp>
      <p:sp>
        <p:nvSpPr>
          <p:cNvPr id="100" name="Google Shape;68;p9">
            <a:extLst>
              <a:ext uri="{FF2B5EF4-FFF2-40B4-BE49-F238E27FC236}">
                <a16:creationId xmlns:a16="http://schemas.microsoft.com/office/drawing/2014/main" id="{3052BF3A-2694-4305-8870-5B057D5CCBA2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5436394" y="3719402"/>
            <a:ext cx="414337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buNone/>
              <a:defRPr sz="633" b="1" dirty="0">
                <a:solidFill>
                  <a:schemeClr val="tx1"/>
                </a:solidFill>
                <a:latin typeface="Nunito ExtraBold" panose="020B0604020202020204" charset="0"/>
              </a:defRPr>
            </a:lvl1pPr>
          </a:lstStyle>
          <a:p>
            <a:pPr marL="72331" lvl="0" indent="-72331" algn="ctr"/>
            <a:r>
              <a:rPr lang="fr-FR"/>
              <a:t>4.</a:t>
            </a:r>
            <a:endParaRPr/>
          </a:p>
        </p:txBody>
      </p:sp>
      <p:sp>
        <p:nvSpPr>
          <p:cNvPr id="101" name="Google Shape;68;p9">
            <a:extLst>
              <a:ext uri="{FF2B5EF4-FFF2-40B4-BE49-F238E27FC236}">
                <a16:creationId xmlns:a16="http://schemas.microsoft.com/office/drawing/2014/main" id="{D707B6B6-2F6C-4DCA-8267-61232788E545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5436394" y="4358036"/>
            <a:ext cx="414337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buNone/>
              <a:defRPr sz="633" b="1" dirty="0">
                <a:solidFill>
                  <a:schemeClr val="tx1"/>
                </a:solidFill>
                <a:latin typeface="Nunito ExtraBold" panose="020B0604020202020204" charset="0"/>
              </a:defRPr>
            </a:lvl1pPr>
          </a:lstStyle>
          <a:p>
            <a:pPr marL="72331" lvl="0" indent="-72331" algn="ctr"/>
            <a:r>
              <a:rPr lang="fr-FR"/>
              <a:t>5.</a:t>
            </a:r>
            <a:endParaRPr/>
          </a:p>
        </p:txBody>
      </p:sp>
      <p:sp>
        <p:nvSpPr>
          <p:cNvPr id="102" name="Google Shape;68;p9">
            <a:extLst>
              <a:ext uri="{FF2B5EF4-FFF2-40B4-BE49-F238E27FC236}">
                <a16:creationId xmlns:a16="http://schemas.microsoft.com/office/drawing/2014/main" id="{E1D3882A-43D2-476F-9CE1-0CE4800F2086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5436394" y="4996670"/>
            <a:ext cx="414337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buNone/>
              <a:defRPr sz="633" b="1" dirty="0">
                <a:solidFill>
                  <a:schemeClr val="tx1"/>
                </a:solidFill>
                <a:latin typeface="Nunito ExtraBold" panose="020B0604020202020204" charset="0"/>
              </a:defRPr>
            </a:lvl1pPr>
          </a:lstStyle>
          <a:p>
            <a:pPr marL="72331" lvl="0" indent="-72331" algn="ctr"/>
            <a:r>
              <a:rPr lang="fr-FR"/>
              <a:t>6.</a:t>
            </a:r>
            <a:endParaRPr/>
          </a:p>
        </p:txBody>
      </p:sp>
      <p:sp>
        <p:nvSpPr>
          <p:cNvPr id="103" name="Google Shape;68;p9">
            <a:extLst>
              <a:ext uri="{FF2B5EF4-FFF2-40B4-BE49-F238E27FC236}">
                <a16:creationId xmlns:a16="http://schemas.microsoft.com/office/drawing/2014/main" id="{E3971962-9F08-4A41-99A4-7CFB689746C5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5436394" y="5635304"/>
            <a:ext cx="414337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buNone/>
              <a:defRPr sz="633" b="1" dirty="0">
                <a:solidFill>
                  <a:schemeClr val="tx1"/>
                </a:solidFill>
                <a:latin typeface="Nunito ExtraBold" panose="020B0604020202020204" charset="0"/>
              </a:defRPr>
            </a:lvl1pPr>
          </a:lstStyle>
          <a:p>
            <a:pPr marL="72331" lvl="0" indent="-72331" algn="ctr"/>
            <a:r>
              <a:rPr lang="fr-FR"/>
              <a:t>7.</a:t>
            </a:r>
            <a:endParaRPr/>
          </a:p>
        </p:txBody>
      </p:sp>
      <p:sp>
        <p:nvSpPr>
          <p:cNvPr id="30" name="Google Shape;66;p9">
            <a:extLst>
              <a:ext uri="{FF2B5EF4-FFF2-40B4-BE49-F238E27FC236}">
                <a16:creationId xmlns:a16="http://schemas.microsoft.com/office/drawing/2014/main" id="{3195A2B0-A98A-4E8B-ACF0-7BCF76705C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30001" y="1758200"/>
            <a:ext cx="33009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823">
                <a:solidFill>
                  <a:schemeClr val="dk2"/>
                </a:solidFill>
              </a:defRPr>
            </a:lvl9pPr>
          </a:lstStyle>
          <a:p>
            <a:r>
              <a:rPr lang="fr-FR"/>
              <a:t>Objectifs et agenda</a:t>
            </a:r>
            <a:endParaRPr/>
          </a:p>
        </p:txBody>
      </p:sp>
      <p:sp>
        <p:nvSpPr>
          <p:cNvPr id="31" name="Google Shape;67;p9">
            <a:extLst>
              <a:ext uri="{FF2B5EF4-FFF2-40B4-BE49-F238E27FC236}">
                <a16:creationId xmlns:a16="http://schemas.microsoft.com/office/drawing/2014/main" id="{4EF1D659-E186-4154-816C-8B3510A8B4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4951" y="2436871"/>
            <a:ext cx="3300900" cy="2790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>
                <a:solidFill>
                  <a:schemeClr val="bg2">
                    <a:lumMod val="90000"/>
                    <a:lumOff val="1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6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49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Google Shape;24;p4">
            <a:extLst>
              <a:ext uri="{FF2B5EF4-FFF2-40B4-BE49-F238E27FC236}">
                <a16:creationId xmlns:a16="http://schemas.microsoft.com/office/drawing/2014/main" id="{7A9DC37A-2DC6-4E51-B1D2-638AF754D40E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A9276C7-5829-482A-9CA1-60A97F6FC52A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383C368-83B3-4EF8-BE82-490C853AD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4B43094-77A7-40DF-95C0-3BC01678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8CD7664-56A5-47A1-B409-EA572ADDC60D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F3839A-4500-47DF-AFD9-6A8923FC6E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3E5FAA-E313-4D21-B913-6947086F7E4D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92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3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1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1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44661" lvl="0" indent="-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8966E-5925-4E55-A566-AC3C5352C648}"/>
              </a:ext>
            </a:extLst>
          </p:cNvPr>
          <p:cNvSpPr/>
          <p:nvPr/>
        </p:nvSpPr>
        <p:spPr>
          <a:xfrm>
            <a:off x="1" y="1"/>
            <a:ext cx="2195945" cy="8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506" b="1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956B66-3690-47E6-BFCB-CE74F90C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67"/>
            <a:ext cx="613256" cy="6231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90FE9A-B125-4AB3-A71B-706F94FAF9FE}"/>
              </a:ext>
            </a:extLst>
          </p:cNvPr>
          <p:cNvSpPr/>
          <p:nvPr/>
        </p:nvSpPr>
        <p:spPr>
          <a:xfrm>
            <a:off x="561703" y="127177"/>
            <a:ext cx="1634243" cy="62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6" b="1">
                <a:solidFill>
                  <a:srgbClr val="474747"/>
                </a:solidFill>
                <a:latin typeface="Nunito ExtraBold" panose="020B0604020202020204" charset="0"/>
              </a:rPr>
              <a:t>Plateforme  </a:t>
            </a:r>
            <a:r>
              <a:rPr lang="fr-FR" sz="506" b="0">
                <a:solidFill>
                  <a:srgbClr val="EB003A"/>
                </a:solidFill>
                <a:latin typeface="Impact" panose="020B0806030902050204" pitchFamily="34" charset="0"/>
              </a:rPr>
              <a:t>COVID-19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Ministère de la Santé et de la prévention,</a:t>
            </a:r>
          </a:p>
          <a:p>
            <a:pPr algn="ctr"/>
            <a:r>
              <a:rPr lang="fr-FR" sz="253" b="0">
                <a:solidFill>
                  <a:srgbClr val="474747"/>
                </a:solidFill>
                <a:latin typeface="Nunito ExtraBold" panose="020B0604020202020204" charset="0"/>
              </a:rPr>
              <a:t>Direction de la Santé, ARASS</a:t>
            </a:r>
            <a:endParaRPr lang="fr-FR" sz="443" b="0">
              <a:solidFill>
                <a:srgbClr val="474747"/>
              </a:solidFill>
              <a:latin typeface="Nunito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6" y="3708967"/>
            <a:ext cx="3300900" cy="21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kumimoji="0" sz="506" kern="0" spc="0" normalizeH="0" baseline="0" dirty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Google Shape;24;p4">
            <a:extLst>
              <a:ext uri="{FF2B5EF4-FFF2-40B4-BE49-F238E27FC236}">
                <a16:creationId xmlns:a16="http://schemas.microsoft.com/office/drawing/2014/main" id="{7448AF6B-AB62-400C-A9DE-B3A74FDA8B0A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0A188F-D970-4FBA-ACFD-B1BC5955E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" y="37087"/>
            <a:ext cx="628651" cy="79692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C436C5-0FD0-4237-9127-34621C2CF11F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315583C-1BDA-469C-89B3-6746CCD9B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5947D4B-1565-4C78-88A9-44D12CBA0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  <p:sp>
        <p:nvSpPr>
          <p:cNvPr id="16" name="Google Shape;6;p1">
            <a:extLst>
              <a:ext uri="{FF2B5EF4-FFF2-40B4-BE49-F238E27FC236}">
                <a16:creationId xmlns:a16="http://schemas.microsoft.com/office/drawing/2014/main" id="{51F0F20F-27A4-4DC4-906C-94319A81B6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2666"/>
            <a:ext cx="8414551" cy="8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759" dirty="0">
                <a:solidFill>
                  <a:schemeClr val="bg2">
                    <a:lumMod val="90000"/>
                    <a:lumOff val="10000"/>
                  </a:schemeClr>
                </a:solidFill>
                <a:latin typeface="Nunito ExtraBold"/>
                <a:ea typeface="Nunito ExtraBold"/>
                <a:cs typeface="Nunito ExtraBold"/>
              </a:defRPr>
            </a:lvl1pPr>
          </a:lstStyle>
          <a:p>
            <a:pPr lvl="0">
              <a:buSzPts val="2800"/>
              <a:buFont typeface="Nunito ExtraBold"/>
              <a:buNone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768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3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1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139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821B86E-4A9F-40DF-ADBB-D56B3DBFFD25}"/>
              </a:ext>
            </a:extLst>
          </p:cNvPr>
          <p:cNvGrpSpPr/>
          <p:nvPr/>
        </p:nvGrpSpPr>
        <p:grpSpPr>
          <a:xfrm>
            <a:off x="0" y="0"/>
            <a:ext cx="729451" cy="853716"/>
            <a:chOff x="0" y="0"/>
            <a:chExt cx="972600" cy="8537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F34E6B-5A94-45A4-B657-042175CE1C08}"/>
                </a:ext>
              </a:extLst>
            </p:cNvPr>
            <p:cNvSpPr/>
            <p:nvPr/>
          </p:nvSpPr>
          <p:spPr>
            <a:xfrm>
              <a:off x="0" y="0"/>
              <a:ext cx="972600" cy="853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3" b="1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10E9853-52A9-4E57-ADED-C3ACF434F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00" y="37087"/>
              <a:ext cx="838200" cy="796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48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Google Shape;24;p4">
            <a:extLst>
              <a:ext uri="{FF2B5EF4-FFF2-40B4-BE49-F238E27FC236}">
                <a16:creationId xmlns:a16="http://schemas.microsoft.com/office/drawing/2014/main" id="{7A9DC37A-2DC6-4E51-B1D2-638AF754D40E}"/>
              </a:ext>
            </a:extLst>
          </p:cNvPr>
          <p:cNvSpPr/>
          <p:nvPr/>
        </p:nvSpPr>
        <p:spPr>
          <a:xfrm>
            <a:off x="729450" y="0"/>
            <a:ext cx="8414551" cy="866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8928" tIns="28928" rIns="28928" bIns="2892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3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B8CED2-A4A6-4BAD-B6F9-39866F674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" y="37087"/>
            <a:ext cx="628651" cy="79692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1A9276C7-5829-482A-9CA1-60A97F6FC52A}"/>
              </a:ext>
            </a:extLst>
          </p:cNvPr>
          <p:cNvGrpSpPr/>
          <p:nvPr/>
        </p:nvGrpSpPr>
        <p:grpSpPr>
          <a:xfrm>
            <a:off x="0" y="865550"/>
            <a:ext cx="9144000" cy="299317"/>
            <a:chOff x="0" y="865549"/>
            <a:chExt cx="12192000" cy="29931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383C368-83B3-4EF8-BE82-490C853AD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66416"/>
              <a:ext cx="9734550" cy="29845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4B43094-77A7-40DF-95C0-3BC01678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4550" y="865549"/>
              <a:ext cx="2457450" cy="298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60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3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3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1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  <a:latin typeface="Nunito Extra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253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1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44661" lvl="0" indent="-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289322" lvl="1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433983" lvl="2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578644" lvl="3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723305" lvl="4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867966" lvl="5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1012627" lvl="6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1157288" lvl="7" indent="-94431">
              <a:spcBef>
                <a:spcPts val="506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1301948" lvl="8" indent="-94431">
              <a:spcBef>
                <a:spcPts val="506"/>
              </a:spcBef>
              <a:spcAft>
                <a:spcPts val="506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299DD35-C6F6-4377-9D33-707DCA757585}"/>
              </a:ext>
            </a:extLst>
          </p:cNvPr>
          <p:cNvGrpSpPr/>
          <p:nvPr/>
        </p:nvGrpSpPr>
        <p:grpSpPr>
          <a:xfrm>
            <a:off x="0" y="0"/>
            <a:ext cx="729451" cy="853716"/>
            <a:chOff x="0" y="0"/>
            <a:chExt cx="972600" cy="8537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921936-2602-4A17-A441-D9F968CC4124}"/>
                </a:ext>
              </a:extLst>
            </p:cNvPr>
            <p:cNvSpPr/>
            <p:nvPr/>
          </p:nvSpPr>
          <p:spPr>
            <a:xfrm>
              <a:off x="0" y="0"/>
              <a:ext cx="972600" cy="853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43" b="1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59B58C-3D40-4FE0-980E-54C14F16B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00" y="37087"/>
              <a:ext cx="838200" cy="796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9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DFCC8-2ED9-42F0-AD23-EDCB3837D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0F5932-9BB2-4EB1-9222-7C4AAAA26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AB1670-A664-46D6-937B-7B8EE0A4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27C54-A718-4CFE-BED0-0A256F77B665}" type="datetimeFigureOut">
              <a:rPr lang="fr-FR" smtClean="0"/>
              <a:pPr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C6F43-B96F-414F-8CFF-76F8AE87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79F61-6A2A-45B3-B74E-1C0F70AD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82C5FF-835B-492B-8A10-2B8873ECABB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1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1B5AD-3737-D142-B925-3A8035895752}" type="datetimeFigureOut">
              <a:rPr lang="fr-FR" smtClean="0"/>
              <a:pPr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229181-EE54-3E48-B4C3-6AA10DAC24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8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C5CDE0DB-D759-6844-B2DD-89812AC1B3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2274" y="2434014"/>
            <a:ext cx="524051" cy="698735"/>
          </a:xfrm>
          <a:custGeom>
            <a:avLst/>
            <a:gdLst>
              <a:gd name="T0" fmla="*/ 2157 w 2200"/>
              <a:gd name="T1" fmla="*/ 18 h 2200"/>
              <a:gd name="T2" fmla="*/ 2138 w 2200"/>
              <a:gd name="T3" fmla="*/ 0 h 2200"/>
              <a:gd name="T4" fmla="*/ 2131 w 2200"/>
              <a:gd name="T5" fmla="*/ 188 h 2200"/>
              <a:gd name="T6" fmla="*/ 2131 w 2200"/>
              <a:gd name="T7" fmla="*/ 349 h 2200"/>
              <a:gd name="T8" fmla="*/ 1969 w 2200"/>
              <a:gd name="T9" fmla="*/ 350 h 2200"/>
              <a:gd name="T10" fmla="*/ 1782 w 2200"/>
              <a:gd name="T11" fmla="*/ 357 h 2200"/>
              <a:gd name="T12" fmla="*/ 1775 w 2200"/>
              <a:gd name="T13" fmla="*/ 544 h 2200"/>
              <a:gd name="T14" fmla="*/ 1774 w 2200"/>
              <a:gd name="T15" fmla="*/ 705 h 2200"/>
              <a:gd name="T16" fmla="*/ 1613 w 2200"/>
              <a:gd name="T17" fmla="*/ 706 h 2200"/>
              <a:gd name="T18" fmla="*/ 1426 w 2200"/>
              <a:gd name="T19" fmla="*/ 713 h 2200"/>
              <a:gd name="T20" fmla="*/ 1419 w 2200"/>
              <a:gd name="T21" fmla="*/ 900 h 2200"/>
              <a:gd name="T22" fmla="*/ 1418 w 2200"/>
              <a:gd name="T23" fmla="*/ 1062 h 2200"/>
              <a:gd name="T24" fmla="*/ 1257 w 2200"/>
              <a:gd name="T25" fmla="*/ 1062 h 2200"/>
              <a:gd name="T26" fmla="*/ 1069 w 2200"/>
              <a:gd name="T27" fmla="*/ 1069 h 2200"/>
              <a:gd name="T28" fmla="*/ 1062 w 2200"/>
              <a:gd name="T29" fmla="*/ 1257 h 2200"/>
              <a:gd name="T30" fmla="*/ 1062 w 2200"/>
              <a:gd name="T31" fmla="*/ 1418 h 2200"/>
              <a:gd name="T32" fmla="*/ 900 w 2200"/>
              <a:gd name="T33" fmla="*/ 1419 h 2200"/>
              <a:gd name="T34" fmla="*/ 713 w 2200"/>
              <a:gd name="T35" fmla="*/ 1426 h 2200"/>
              <a:gd name="T36" fmla="*/ 706 w 2200"/>
              <a:gd name="T37" fmla="*/ 1613 h 2200"/>
              <a:gd name="T38" fmla="*/ 705 w 2200"/>
              <a:gd name="T39" fmla="*/ 1775 h 2200"/>
              <a:gd name="T40" fmla="*/ 544 w 2200"/>
              <a:gd name="T41" fmla="*/ 1775 h 2200"/>
              <a:gd name="T42" fmla="*/ 357 w 2200"/>
              <a:gd name="T43" fmla="*/ 1782 h 2200"/>
              <a:gd name="T44" fmla="*/ 350 w 2200"/>
              <a:gd name="T45" fmla="*/ 1969 h 2200"/>
              <a:gd name="T46" fmla="*/ 349 w 2200"/>
              <a:gd name="T47" fmla="*/ 2131 h 2200"/>
              <a:gd name="T48" fmla="*/ 188 w 2200"/>
              <a:gd name="T49" fmla="*/ 2131 h 2200"/>
              <a:gd name="T50" fmla="*/ 0 w 2200"/>
              <a:gd name="T51" fmla="*/ 2138 h 2200"/>
              <a:gd name="T52" fmla="*/ 18 w 2200"/>
              <a:gd name="T53" fmla="*/ 2157 h 2200"/>
              <a:gd name="T54" fmla="*/ 180 w 2200"/>
              <a:gd name="T55" fmla="*/ 2156 h 2200"/>
              <a:gd name="T56" fmla="*/ 367 w 2200"/>
              <a:gd name="T57" fmla="*/ 2149 h 2200"/>
              <a:gd name="T58" fmla="*/ 374 w 2200"/>
              <a:gd name="T59" fmla="*/ 1962 h 2200"/>
              <a:gd name="T60" fmla="*/ 375 w 2200"/>
              <a:gd name="T61" fmla="*/ 1800 h 2200"/>
              <a:gd name="T62" fmla="*/ 536 w 2200"/>
              <a:gd name="T63" fmla="*/ 1800 h 2200"/>
              <a:gd name="T64" fmla="*/ 724 w 2200"/>
              <a:gd name="T65" fmla="*/ 1793 h 2200"/>
              <a:gd name="T66" fmla="*/ 731 w 2200"/>
              <a:gd name="T67" fmla="*/ 1605 h 2200"/>
              <a:gd name="T68" fmla="*/ 731 w 2200"/>
              <a:gd name="T69" fmla="*/ 1444 h 2200"/>
              <a:gd name="T70" fmla="*/ 893 w 2200"/>
              <a:gd name="T71" fmla="*/ 1443 h 2200"/>
              <a:gd name="T72" fmla="*/ 1080 w 2200"/>
              <a:gd name="T73" fmla="*/ 1436 h 2200"/>
              <a:gd name="T74" fmla="*/ 1087 w 2200"/>
              <a:gd name="T75" fmla="*/ 1249 h 2200"/>
              <a:gd name="T76" fmla="*/ 1087 w 2200"/>
              <a:gd name="T77" fmla="*/ 1088 h 2200"/>
              <a:gd name="T78" fmla="*/ 1249 w 2200"/>
              <a:gd name="T79" fmla="*/ 1087 h 2200"/>
              <a:gd name="T80" fmla="*/ 1436 w 2200"/>
              <a:gd name="T81" fmla="*/ 1080 h 2200"/>
              <a:gd name="T82" fmla="*/ 1443 w 2200"/>
              <a:gd name="T83" fmla="*/ 893 h 2200"/>
              <a:gd name="T84" fmla="*/ 1444 w 2200"/>
              <a:gd name="T85" fmla="*/ 731 h 2200"/>
              <a:gd name="T86" fmla="*/ 1605 w 2200"/>
              <a:gd name="T87" fmla="*/ 731 h 2200"/>
              <a:gd name="T88" fmla="*/ 1793 w 2200"/>
              <a:gd name="T89" fmla="*/ 724 h 2200"/>
              <a:gd name="T90" fmla="*/ 1800 w 2200"/>
              <a:gd name="T91" fmla="*/ 536 h 2200"/>
              <a:gd name="T92" fmla="*/ 1800 w 2200"/>
              <a:gd name="T93" fmla="*/ 375 h 2200"/>
              <a:gd name="T94" fmla="*/ 1962 w 2200"/>
              <a:gd name="T95" fmla="*/ 374 h 2200"/>
              <a:gd name="T96" fmla="*/ 2149 w 2200"/>
              <a:gd name="T97" fmla="*/ 367 h 2200"/>
              <a:gd name="T98" fmla="*/ 2156 w 2200"/>
              <a:gd name="T99" fmla="*/ 180 h 2200"/>
              <a:gd name="T100" fmla="*/ 2157 w 2200"/>
              <a:gd name="T101" fmla="*/ 18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157" y="18"/>
                </a:moveTo>
                <a:lnTo>
                  <a:pt x="2138" y="0"/>
                </a:lnTo>
                <a:cubicBezTo>
                  <a:pt x="2088" y="50"/>
                  <a:pt x="2110" y="120"/>
                  <a:pt x="2131" y="188"/>
                </a:cubicBezTo>
                <a:cubicBezTo>
                  <a:pt x="2151" y="250"/>
                  <a:pt x="2170" y="310"/>
                  <a:pt x="2131" y="349"/>
                </a:cubicBezTo>
                <a:cubicBezTo>
                  <a:pt x="2092" y="388"/>
                  <a:pt x="2032" y="369"/>
                  <a:pt x="1969" y="350"/>
                </a:cubicBezTo>
                <a:cubicBezTo>
                  <a:pt x="1902" y="328"/>
                  <a:pt x="1832" y="306"/>
                  <a:pt x="1782" y="357"/>
                </a:cubicBezTo>
                <a:cubicBezTo>
                  <a:pt x="1732" y="407"/>
                  <a:pt x="1754" y="476"/>
                  <a:pt x="1775" y="544"/>
                </a:cubicBezTo>
                <a:cubicBezTo>
                  <a:pt x="1795" y="607"/>
                  <a:pt x="1814" y="666"/>
                  <a:pt x="1774" y="705"/>
                </a:cubicBezTo>
                <a:cubicBezTo>
                  <a:pt x="1735" y="744"/>
                  <a:pt x="1676" y="726"/>
                  <a:pt x="1613" y="706"/>
                </a:cubicBezTo>
                <a:cubicBezTo>
                  <a:pt x="1545" y="685"/>
                  <a:pt x="1476" y="663"/>
                  <a:pt x="1426" y="713"/>
                </a:cubicBezTo>
                <a:cubicBezTo>
                  <a:pt x="1375" y="763"/>
                  <a:pt x="1397" y="833"/>
                  <a:pt x="1419" y="900"/>
                </a:cubicBezTo>
                <a:cubicBezTo>
                  <a:pt x="1438" y="963"/>
                  <a:pt x="1457" y="1023"/>
                  <a:pt x="1418" y="1062"/>
                </a:cubicBezTo>
                <a:cubicBezTo>
                  <a:pt x="1379" y="1101"/>
                  <a:pt x="1320" y="1082"/>
                  <a:pt x="1257" y="1062"/>
                </a:cubicBezTo>
                <a:cubicBezTo>
                  <a:pt x="1189" y="1041"/>
                  <a:pt x="1119" y="1019"/>
                  <a:pt x="1069" y="1069"/>
                </a:cubicBezTo>
                <a:cubicBezTo>
                  <a:pt x="1019" y="1119"/>
                  <a:pt x="1041" y="1189"/>
                  <a:pt x="1062" y="1257"/>
                </a:cubicBezTo>
                <a:cubicBezTo>
                  <a:pt x="1082" y="1320"/>
                  <a:pt x="1101" y="1379"/>
                  <a:pt x="1062" y="1418"/>
                </a:cubicBezTo>
                <a:cubicBezTo>
                  <a:pt x="1023" y="1457"/>
                  <a:pt x="963" y="1438"/>
                  <a:pt x="900" y="1419"/>
                </a:cubicBezTo>
                <a:cubicBezTo>
                  <a:pt x="833" y="1397"/>
                  <a:pt x="763" y="1376"/>
                  <a:pt x="713" y="1426"/>
                </a:cubicBezTo>
                <a:cubicBezTo>
                  <a:pt x="663" y="1476"/>
                  <a:pt x="685" y="1546"/>
                  <a:pt x="706" y="1613"/>
                </a:cubicBezTo>
                <a:cubicBezTo>
                  <a:pt x="726" y="1676"/>
                  <a:pt x="744" y="1736"/>
                  <a:pt x="705" y="1775"/>
                </a:cubicBezTo>
                <a:cubicBezTo>
                  <a:pt x="666" y="1814"/>
                  <a:pt x="607" y="1795"/>
                  <a:pt x="544" y="1775"/>
                </a:cubicBezTo>
                <a:cubicBezTo>
                  <a:pt x="476" y="1754"/>
                  <a:pt x="407" y="1732"/>
                  <a:pt x="357" y="1782"/>
                </a:cubicBezTo>
                <a:cubicBezTo>
                  <a:pt x="306" y="1832"/>
                  <a:pt x="328" y="1902"/>
                  <a:pt x="350" y="1969"/>
                </a:cubicBezTo>
                <a:cubicBezTo>
                  <a:pt x="369" y="2032"/>
                  <a:pt x="388" y="2092"/>
                  <a:pt x="349" y="2131"/>
                </a:cubicBezTo>
                <a:cubicBezTo>
                  <a:pt x="310" y="2170"/>
                  <a:pt x="251" y="2151"/>
                  <a:pt x="188" y="2131"/>
                </a:cubicBezTo>
                <a:cubicBezTo>
                  <a:pt x="120" y="2110"/>
                  <a:pt x="50" y="2088"/>
                  <a:pt x="0" y="2138"/>
                </a:cubicBezTo>
                <a:lnTo>
                  <a:pt x="18" y="2157"/>
                </a:lnTo>
                <a:cubicBezTo>
                  <a:pt x="57" y="2118"/>
                  <a:pt x="117" y="2136"/>
                  <a:pt x="180" y="2156"/>
                </a:cubicBezTo>
                <a:cubicBezTo>
                  <a:pt x="247" y="2177"/>
                  <a:pt x="317" y="2199"/>
                  <a:pt x="367" y="2149"/>
                </a:cubicBezTo>
                <a:cubicBezTo>
                  <a:pt x="417" y="2099"/>
                  <a:pt x="395" y="2029"/>
                  <a:pt x="374" y="1962"/>
                </a:cubicBezTo>
                <a:cubicBezTo>
                  <a:pt x="354" y="1899"/>
                  <a:pt x="336" y="1839"/>
                  <a:pt x="375" y="1800"/>
                </a:cubicBezTo>
                <a:cubicBezTo>
                  <a:pt x="414" y="1761"/>
                  <a:pt x="473" y="1780"/>
                  <a:pt x="536" y="1800"/>
                </a:cubicBezTo>
                <a:cubicBezTo>
                  <a:pt x="604" y="1821"/>
                  <a:pt x="674" y="1843"/>
                  <a:pt x="724" y="1793"/>
                </a:cubicBezTo>
                <a:cubicBezTo>
                  <a:pt x="774" y="1743"/>
                  <a:pt x="752" y="1673"/>
                  <a:pt x="731" y="1605"/>
                </a:cubicBezTo>
                <a:cubicBezTo>
                  <a:pt x="711" y="1542"/>
                  <a:pt x="692" y="1483"/>
                  <a:pt x="731" y="1444"/>
                </a:cubicBezTo>
                <a:cubicBezTo>
                  <a:pt x="770" y="1405"/>
                  <a:pt x="830" y="1424"/>
                  <a:pt x="893" y="1443"/>
                </a:cubicBezTo>
                <a:cubicBezTo>
                  <a:pt x="960" y="1465"/>
                  <a:pt x="1030" y="1486"/>
                  <a:pt x="1080" y="1436"/>
                </a:cubicBezTo>
                <a:cubicBezTo>
                  <a:pt x="1130" y="1385"/>
                  <a:pt x="1108" y="1317"/>
                  <a:pt x="1087" y="1249"/>
                </a:cubicBezTo>
                <a:cubicBezTo>
                  <a:pt x="1067" y="1186"/>
                  <a:pt x="1048" y="1127"/>
                  <a:pt x="1087" y="1088"/>
                </a:cubicBezTo>
                <a:cubicBezTo>
                  <a:pt x="1126" y="1049"/>
                  <a:pt x="1186" y="1067"/>
                  <a:pt x="1249" y="1087"/>
                </a:cubicBezTo>
                <a:cubicBezTo>
                  <a:pt x="1316" y="1108"/>
                  <a:pt x="1386" y="1130"/>
                  <a:pt x="1436" y="1080"/>
                </a:cubicBezTo>
                <a:cubicBezTo>
                  <a:pt x="1486" y="1030"/>
                  <a:pt x="1465" y="960"/>
                  <a:pt x="1443" y="893"/>
                </a:cubicBezTo>
                <a:cubicBezTo>
                  <a:pt x="1424" y="830"/>
                  <a:pt x="1405" y="770"/>
                  <a:pt x="1444" y="731"/>
                </a:cubicBezTo>
                <a:cubicBezTo>
                  <a:pt x="1483" y="692"/>
                  <a:pt x="1542" y="711"/>
                  <a:pt x="1605" y="731"/>
                </a:cubicBezTo>
                <a:cubicBezTo>
                  <a:pt x="1673" y="752"/>
                  <a:pt x="1743" y="774"/>
                  <a:pt x="1793" y="724"/>
                </a:cubicBezTo>
                <a:cubicBezTo>
                  <a:pt x="1843" y="674"/>
                  <a:pt x="1821" y="604"/>
                  <a:pt x="1800" y="536"/>
                </a:cubicBezTo>
                <a:cubicBezTo>
                  <a:pt x="1780" y="473"/>
                  <a:pt x="1761" y="414"/>
                  <a:pt x="1800" y="375"/>
                </a:cubicBezTo>
                <a:cubicBezTo>
                  <a:pt x="1839" y="336"/>
                  <a:pt x="1899" y="354"/>
                  <a:pt x="1962" y="374"/>
                </a:cubicBezTo>
                <a:cubicBezTo>
                  <a:pt x="2029" y="395"/>
                  <a:pt x="2099" y="417"/>
                  <a:pt x="2149" y="367"/>
                </a:cubicBezTo>
                <a:cubicBezTo>
                  <a:pt x="2199" y="317"/>
                  <a:pt x="2177" y="247"/>
                  <a:pt x="2156" y="180"/>
                </a:cubicBezTo>
                <a:cubicBezTo>
                  <a:pt x="2136" y="117"/>
                  <a:pt x="2118" y="57"/>
                  <a:pt x="2157" y="1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18E4A94-EDD7-E544-AA95-B7D2B7F2A5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3027" y="5217751"/>
            <a:ext cx="524051" cy="698735"/>
          </a:xfrm>
          <a:custGeom>
            <a:avLst/>
            <a:gdLst>
              <a:gd name="T0" fmla="*/ 2019 w 2200"/>
              <a:gd name="T1" fmla="*/ 43 h 2200"/>
              <a:gd name="T2" fmla="*/ 1832 w 2200"/>
              <a:gd name="T3" fmla="*/ 50 h 2200"/>
              <a:gd name="T4" fmla="*/ 1825 w 2200"/>
              <a:gd name="T5" fmla="*/ 238 h 2200"/>
              <a:gd name="T6" fmla="*/ 1825 w 2200"/>
              <a:gd name="T7" fmla="*/ 399 h 2200"/>
              <a:gd name="T8" fmla="*/ 1663 w 2200"/>
              <a:gd name="T9" fmla="*/ 399 h 2200"/>
              <a:gd name="T10" fmla="*/ 1476 w 2200"/>
              <a:gd name="T11" fmla="*/ 406 h 2200"/>
              <a:gd name="T12" fmla="*/ 1469 w 2200"/>
              <a:gd name="T13" fmla="*/ 594 h 2200"/>
              <a:gd name="T14" fmla="*/ 1468 w 2200"/>
              <a:gd name="T15" fmla="*/ 755 h 2200"/>
              <a:gd name="T16" fmla="*/ 1307 w 2200"/>
              <a:gd name="T17" fmla="*/ 756 h 2200"/>
              <a:gd name="T18" fmla="*/ 1119 w 2200"/>
              <a:gd name="T19" fmla="*/ 763 h 2200"/>
              <a:gd name="T20" fmla="*/ 1112 w 2200"/>
              <a:gd name="T21" fmla="*/ 950 h 2200"/>
              <a:gd name="T22" fmla="*/ 1112 w 2200"/>
              <a:gd name="T23" fmla="*/ 1112 h 2200"/>
              <a:gd name="T24" fmla="*/ 950 w 2200"/>
              <a:gd name="T25" fmla="*/ 1112 h 2200"/>
              <a:gd name="T26" fmla="*/ 763 w 2200"/>
              <a:gd name="T27" fmla="*/ 1119 h 2200"/>
              <a:gd name="T28" fmla="*/ 756 w 2200"/>
              <a:gd name="T29" fmla="*/ 1307 h 2200"/>
              <a:gd name="T30" fmla="*/ 756 w 2200"/>
              <a:gd name="T31" fmla="*/ 1468 h 2200"/>
              <a:gd name="T32" fmla="*/ 594 w 2200"/>
              <a:gd name="T33" fmla="*/ 1469 h 2200"/>
              <a:gd name="T34" fmla="*/ 407 w 2200"/>
              <a:gd name="T35" fmla="*/ 1475 h 2200"/>
              <a:gd name="T36" fmla="*/ 400 w 2200"/>
              <a:gd name="T37" fmla="*/ 1663 h 2200"/>
              <a:gd name="T38" fmla="*/ 399 w 2200"/>
              <a:gd name="T39" fmla="*/ 1824 h 2200"/>
              <a:gd name="T40" fmla="*/ 238 w 2200"/>
              <a:gd name="T41" fmla="*/ 1825 h 2200"/>
              <a:gd name="T42" fmla="*/ 50 w 2200"/>
              <a:gd name="T43" fmla="*/ 1832 h 2200"/>
              <a:gd name="T44" fmla="*/ 43 w 2200"/>
              <a:gd name="T45" fmla="*/ 2019 h 2200"/>
              <a:gd name="T46" fmla="*/ 43 w 2200"/>
              <a:gd name="T47" fmla="*/ 2181 h 2200"/>
              <a:gd name="T48" fmla="*/ 61 w 2200"/>
              <a:gd name="T49" fmla="*/ 2199 h 2200"/>
              <a:gd name="T50" fmla="*/ 68 w 2200"/>
              <a:gd name="T51" fmla="*/ 2012 h 2200"/>
              <a:gd name="T52" fmla="*/ 68 w 2200"/>
              <a:gd name="T53" fmla="*/ 1850 h 2200"/>
              <a:gd name="T54" fmla="*/ 230 w 2200"/>
              <a:gd name="T55" fmla="*/ 1850 h 2200"/>
              <a:gd name="T56" fmla="*/ 417 w 2200"/>
              <a:gd name="T57" fmla="*/ 1843 h 2200"/>
              <a:gd name="T58" fmla="*/ 424 w 2200"/>
              <a:gd name="T59" fmla="*/ 1655 h 2200"/>
              <a:gd name="T60" fmla="*/ 425 w 2200"/>
              <a:gd name="T61" fmla="*/ 1494 h 2200"/>
              <a:gd name="T62" fmla="*/ 586 w 2200"/>
              <a:gd name="T63" fmla="*/ 1493 h 2200"/>
              <a:gd name="T64" fmla="*/ 774 w 2200"/>
              <a:gd name="T65" fmla="*/ 1486 h 2200"/>
              <a:gd name="T66" fmla="*/ 781 w 2200"/>
              <a:gd name="T67" fmla="*/ 1299 h 2200"/>
              <a:gd name="T68" fmla="*/ 781 w 2200"/>
              <a:gd name="T69" fmla="*/ 1137 h 2200"/>
              <a:gd name="T70" fmla="*/ 943 w 2200"/>
              <a:gd name="T71" fmla="*/ 1137 h 2200"/>
              <a:gd name="T72" fmla="*/ 1130 w 2200"/>
              <a:gd name="T73" fmla="*/ 1130 h 2200"/>
              <a:gd name="T74" fmla="*/ 1137 w 2200"/>
              <a:gd name="T75" fmla="*/ 942 h 2200"/>
              <a:gd name="T76" fmla="*/ 1138 w 2200"/>
              <a:gd name="T77" fmla="*/ 781 h 2200"/>
              <a:gd name="T78" fmla="*/ 1299 w 2200"/>
              <a:gd name="T79" fmla="*/ 780 h 2200"/>
              <a:gd name="T80" fmla="*/ 1487 w 2200"/>
              <a:gd name="T81" fmla="*/ 774 h 2200"/>
              <a:gd name="T82" fmla="*/ 1494 w 2200"/>
              <a:gd name="T83" fmla="*/ 586 h 2200"/>
              <a:gd name="T84" fmla="*/ 1494 w 2200"/>
              <a:gd name="T85" fmla="*/ 425 h 2200"/>
              <a:gd name="T86" fmla="*/ 1655 w 2200"/>
              <a:gd name="T87" fmla="*/ 424 h 2200"/>
              <a:gd name="T88" fmla="*/ 1843 w 2200"/>
              <a:gd name="T89" fmla="*/ 417 h 2200"/>
              <a:gd name="T90" fmla="*/ 1850 w 2200"/>
              <a:gd name="T91" fmla="*/ 230 h 2200"/>
              <a:gd name="T92" fmla="*/ 1850 w 2200"/>
              <a:gd name="T93" fmla="*/ 68 h 2200"/>
              <a:gd name="T94" fmla="*/ 2012 w 2200"/>
              <a:gd name="T95" fmla="*/ 68 h 2200"/>
              <a:gd name="T96" fmla="*/ 2199 w 2200"/>
              <a:gd name="T97" fmla="*/ 61 h 2200"/>
              <a:gd name="T98" fmla="*/ 2181 w 2200"/>
              <a:gd name="T99" fmla="*/ 43 h 2200"/>
              <a:gd name="T100" fmla="*/ 2019 w 2200"/>
              <a:gd name="T101" fmla="*/ 43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019" y="43"/>
                </a:moveTo>
                <a:cubicBezTo>
                  <a:pt x="1952" y="22"/>
                  <a:pt x="1882" y="0"/>
                  <a:pt x="1832" y="50"/>
                </a:cubicBezTo>
                <a:cubicBezTo>
                  <a:pt x="1782" y="100"/>
                  <a:pt x="1804" y="170"/>
                  <a:pt x="1825" y="238"/>
                </a:cubicBezTo>
                <a:cubicBezTo>
                  <a:pt x="1845" y="300"/>
                  <a:pt x="1864" y="360"/>
                  <a:pt x="1825" y="399"/>
                </a:cubicBezTo>
                <a:cubicBezTo>
                  <a:pt x="1786" y="438"/>
                  <a:pt x="1726" y="419"/>
                  <a:pt x="1663" y="399"/>
                </a:cubicBezTo>
                <a:cubicBezTo>
                  <a:pt x="1596" y="378"/>
                  <a:pt x="1526" y="356"/>
                  <a:pt x="1476" y="406"/>
                </a:cubicBezTo>
                <a:cubicBezTo>
                  <a:pt x="1426" y="456"/>
                  <a:pt x="1448" y="526"/>
                  <a:pt x="1469" y="594"/>
                </a:cubicBezTo>
                <a:cubicBezTo>
                  <a:pt x="1489" y="657"/>
                  <a:pt x="1507" y="716"/>
                  <a:pt x="1468" y="755"/>
                </a:cubicBezTo>
                <a:cubicBezTo>
                  <a:pt x="1429" y="794"/>
                  <a:pt x="1370" y="776"/>
                  <a:pt x="1307" y="756"/>
                </a:cubicBezTo>
                <a:cubicBezTo>
                  <a:pt x="1239" y="735"/>
                  <a:pt x="1169" y="713"/>
                  <a:pt x="1119" y="763"/>
                </a:cubicBezTo>
                <a:cubicBezTo>
                  <a:pt x="1069" y="813"/>
                  <a:pt x="1091" y="883"/>
                  <a:pt x="1112" y="950"/>
                </a:cubicBezTo>
                <a:cubicBezTo>
                  <a:pt x="1132" y="1013"/>
                  <a:pt x="1151" y="1073"/>
                  <a:pt x="1112" y="1112"/>
                </a:cubicBezTo>
                <a:cubicBezTo>
                  <a:pt x="1073" y="1151"/>
                  <a:pt x="1013" y="1132"/>
                  <a:pt x="950" y="1112"/>
                </a:cubicBezTo>
                <a:cubicBezTo>
                  <a:pt x="883" y="1091"/>
                  <a:pt x="813" y="1069"/>
                  <a:pt x="763" y="1119"/>
                </a:cubicBezTo>
                <a:cubicBezTo>
                  <a:pt x="713" y="1169"/>
                  <a:pt x="735" y="1239"/>
                  <a:pt x="756" y="1307"/>
                </a:cubicBezTo>
                <a:cubicBezTo>
                  <a:pt x="776" y="1370"/>
                  <a:pt x="795" y="1429"/>
                  <a:pt x="756" y="1468"/>
                </a:cubicBezTo>
                <a:cubicBezTo>
                  <a:pt x="717" y="1507"/>
                  <a:pt x="657" y="1488"/>
                  <a:pt x="594" y="1469"/>
                </a:cubicBezTo>
                <a:cubicBezTo>
                  <a:pt x="527" y="1447"/>
                  <a:pt x="457" y="1425"/>
                  <a:pt x="407" y="1475"/>
                </a:cubicBezTo>
                <a:cubicBezTo>
                  <a:pt x="357" y="1526"/>
                  <a:pt x="378" y="1595"/>
                  <a:pt x="400" y="1663"/>
                </a:cubicBezTo>
                <a:cubicBezTo>
                  <a:pt x="419" y="1726"/>
                  <a:pt x="438" y="1785"/>
                  <a:pt x="399" y="1824"/>
                </a:cubicBezTo>
                <a:cubicBezTo>
                  <a:pt x="360" y="1863"/>
                  <a:pt x="301" y="1845"/>
                  <a:pt x="238" y="1825"/>
                </a:cubicBezTo>
                <a:cubicBezTo>
                  <a:pt x="170" y="1804"/>
                  <a:pt x="100" y="1782"/>
                  <a:pt x="50" y="1832"/>
                </a:cubicBezTo>
                <a:cubicBezTo>
                  <a:pt x="0" y="1882"/>
                  <a:pt x="22" y="1952"/>
                  <a:pt x="43" y="2019"/>
                </a:cubicBezTo>
                <a:cubicBezTo>
                  <a:pt x="63" y="2082"/>
                  <a:pt x="82" y="2142"/>
                  <a:pt x="43" y="2181"/>
                </a:cubicBezTo>
                <a:lnTo>
                  <a:pt x="61" y="2199"/>
                </a:lnTo>
                <a:cubicBezTo>
                  <a:pt x="111" y="2149"/>
                  <a:pt x="89" y="2079"/>
                  <a:pt x="68" y="2012"/>
                </a:cubicBezTo>
                <a:cubicBezTo>
                  <a:pt x="48" y="1949"/>
                  <a:pt x="29" y="1889"/>
                  <a:pt x="68" y="1850"/>
                </a:cubicBezTo>
                <a:cubicBezTo>
                  <a:pt x="108" y="1811"/>
                  <a:pt x="167" y="1830"/>
                  <a:pt x="230" y="1850"/>
                </a:cubicBezTo>
                <a:cubicBezTo>
                  <a:pt x="297" y="1871"/>
                  <a:pt x="367" y="1893"/>
                  <a:pt x="417" y="1843"/>
                </a:cubicBezTo>
                <a:cubicBezTo>
                  <a:pt x="468" y="1793"/>
                  <a:pt x="446" y="1723"/>
                  <a:pt x="424" y="1655"/>
                </a:cubicBezTo>
                <a:cubicBezTo>
                  <a:pt x="405" y="1592"/>
                  <a:pt x="386" y="1533"/>
                  <a:pt x="425" y="1494"/>
                </a:cubicBezTo>
                <a:cubicBezTo>
                  <a:pt x="464" y="1455"/>
                  <a:pt x="523" y="1473"/>
                  <a:pt x="586" y="1493"/>
                </a:cubicBezTo>
                <a:cubicBezTo>
                  <a:pt x="654" y="1514"/>
                  <a:pt x="724" y="1536"/>
                  <a:pt x="774" y="1486"/>
                </a:cubicBezTo>
                <a:cubicBezTo>
                  <a:pt x="824" y="1436"/>
                  <a:pt x="802" y="1366"/>
                  <a:pt x="781" y="1299"/>
                </a:cubicBezTo>
                <a:cubicBezTo>
                  <a:pt x="761" y="1236"/>
                  <a:pt x="742" y="1176"/>
                  <a:pt x="781" y="1137"/>
                </a:cubicBezTo>
                <a:cubicBezTo>
                  <a:pt x="820" y="1098"/>
                  <a:pt x="880" y="1117"/>
                  <a:pt x="943" y="1137"/>
                </a:cubicBezTo>
                <a:cubicBezTo>
                  <a:pt x="1010" y="1158"/>
                  <a:pt x="1080" y="1180"/>
                  <a:pt x="1130" y="1130"/>
                </a:cubicBezTo>
                <a:cubicBezTo>
                  <a:pt x="1180" y="1080"/>
                  <a:pt x="1158" y="1010"/>
                  <a:pt x="1137" y="942"/>
                </a:cubicBezTo>
                <a:cubicBezTo>
                  <a:pt x="1117" y="879"/>
                  <a:pt x="1099" y="820"/>
                  <a:pt x="1138" y="781"/>
                </a:cubicBezTo>
                <a:cubicBezTo>
                  <a:pt x="1177" y="742"/>
                  <a:pt x="1236" y="761"/>
                  <a:pt x="1299" y="780"/>
                </a:cubicBezTo>
                <a:cubicBezTo>
                  <a:pt x="1367" y="802"/>
                  <a:pt x="1437" y="824"/>
                  <a:pt x="1487" y="774"/>
                </a:cubicBezTo>
                <a:cubicBezTo>
                  <a:pt x="1537" y="723"/>
                  <a:pt x="1515" y="654"/>
                  <a:pt x="1494" y="586"/>
                </a:cubicBezTo>
                <a:cubicBezTo>
                  <a:pt x="1474" y="523"/>
                  <a:pt x="1455" y="464"/>
                  <a:pt x="1494" y="425"/>
                </a:cubicBezTo>
                <a:cubicBezTo>
                  <a:pt x="1533" y="386"/>
                  <a:pt x="1592" y="404"/>
                  <a:pt x="1655" y="424"/>
                </a:cubicBezTo>
                <a:cubicBezTo>
                  <a:pt x="1723" y="445"/>
                  <a:pt x="1793" y="467"/>
                  <a:pt x="1843" y="417"/>
                </a:cubicBezTo>
                <a:cubicBezTo>
                  <a:pt x="1893" y="367"/>
                  <a:pt x="1871" y="297"/>
                  <a:pt x="1850" y="230"/>
                </a:cubicBezTo>
                <a:cubicBezTo>
                  <a:pt x="1830" y="167"/>
                  <a:pt x="1811" y="107"/>
                  <a:pt x="1850" y="68"/>
                </a:cubicBezTo>
                <a:cubicBezTo>
                  <a:pt x="1889" y="29"/>
                  <a:pt x="1949" y="48"/>
                  <a:pt x="2012" y="68"/>
                </a:cubicBezTo>
                <a:cubicBezTo>
                  <a:pt x="2079" y="89"/>
                  <a:pt x="2149" y="111"/>
                  <a:pt x="2199" y="61"/>
                </a:cubicBezTo>
                <a:lnTo>
                  <a:pt x="2181" y="43"/>
                </a:lnTo>
                <a:cubicBezTo>
                  <a:pt x="2142" y="82"/>
                  <a:pt x="2082" y="63"/>
                  <a:pt x="2019" y="4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06CCF27-73C8-1D44-A36B-7511BC1D30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4668" y="581457"/>
            <a:ext cx="321362" cy="428483"/>
          </a:xfrm>
          <a:custGeom>
            <a:avLst/>
            <a:gdLst>
              <a:gd name="T0" fmla="*/ 1110 w 1351"/>
              <a:gd name="T1" fmla="*/ 1109 h 1350"/>
              <a:gd name="T2" fmla="*/ 1110 w 1351"/>
              <a:gd name="T3" fmla="*/ 240 h 1350"/>
              <a:gd name="T4" fmla="*/ 240 w 1351"/>
              <a:gd name="T5" fmla="*/ 240 h 1350"/>
              <a:gd name="T6" fmla="*/ 240 w 1351"/>
              <a:gd name="T7" fmla="*/ 1109 h 1350"/>
              <a:gd name="T8" fmla="*/ 1110 w 1351"/>
              <a:gd name="T9" fmla="*/ 1109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0">
                <a:moveTo>
                  <a:pt x="1110" y="1109"/>
                </a:moveTo>
                <a:cubicBezTo>
                  <a:pt x="1350" y="869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0"/>
                  <a:pt x="0" y="869"/>
                  <a:pt x="240" y="1109"/>
                </a:cubicBezTo>
                <a:cubicBezTo>
                  <a:pt x="480" y="1349"/>
                  <a:pt x="870" y="1349"/>
                  <a:pt x="1110" y="110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B730545-242D-6B49-9B49-8AAF2990D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38754" y="568854"/>
            <a:ext cx="321362" cy="428483"/>
          </a:xfrm>
          <a:custGeom>
            <a:avLst/>
            <a:gdLst>
              <a:gd name="T0" fmla="*/ 1110 w 1351"/>
              <a:gd name="T1" fmla="*/ 1110 h 1351"/>
              <a:gd name="T2" fmla="*/ 1110 w 1351"/>
              <a:gd name="T3" fmla="*/ 240 h 1351"/>
              <a:gd name="T4" fmla="*/ 240 w 1351"/>
              <a:gd name="T5" fmla="*/ 240 h 1351"/>
              <a:gd name="T6" fmla="*/ 240 w 1351"/>
              <a:gd name="T7" fmla="*/ 1110 h 1351"/>
              <a:gd name="T8" fmla="*/ 1110 w 1351"/>
              <a:gd name="T9" fmla="*/ 111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1110" y="1110"/>
                </a:moveTo>
                <a:cubicBezTo>
                  <a:pt x="1350" y="870"/>
                  <a:pt x="1350" y="481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1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8E1101C1-5831-BB40-AFE4-97A17E8D5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97184" y="5287764"/>
            <a:ext cx="321362" cy="428483"/>
          </a:xfrm>
          <a:custGeom>
            <a:avLst/>
            <a:gdLst>
              <a:gd name="T0" fmla="*/ 240 w 1351"/>
              <a:gd name="T1" fmla="*/ 240 h 1351"/>
              <a:gd name="T2" fmla="*/ 240 w 1351"/>
              <a:gd name="T3" fmla="*/ 1110 h 1351"/>
              <a:gd name="T4" fmla="*/ 1110 w 1351"/>
              <a:gd name="T5" fmla="*/ 1110 h 1351"/>
              <a:gd name="T6" fmla="*/ 1110 w 1351"/>
              <a:gd name="T7" fmla="*/ 240 h 1351"/>
              <a:gd name="T8" fmla="*/ 240 w 1351"/>
              <a:gd name="T9" fmla="*/ 24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240" y="240"/>
                </a:moveTo>
                <a:cubicBezTo>
                  <a:pt x="0" y="480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  <a:cubicBezTo>
                  <a:pt x="1350" y="870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3697D0D7-421F-F242-8BCD-F3DF1516E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65014" y="940050"/>
            <a:ext cx="4103915" cy="5029586"/>
          </a:xfrm>
          <a:custGeom>
            <a:avLst/>
            <a:gdLst>
              <a:gd name="connsiteX0" fmla="*/ 4754531 w 5471887"/>
              <a:gd name="connsiteY0" fmla="*/ 3094610 h 5029586"/>
              <a:gd name="connsiteX1" fmla="*/ 4887337 w 5471887"/>
              <a:gd name="connsiteY1" fmla="*/ 3149638 h 5029586"/>
              <a:gd name="connsiteX2" fmla="*/ 4887337 w 5471887"/>
              <a:gd name="connsiteY2" fmla="*/ 3415491 h 5029586"/>
              <a:gd name="connsiteX3" fmla="*/ 3959872 w 5471887"/>
              <a:gd name="connsiteY3" fmla="*/ 4342637 h 5029586"/>
              <a:gd name="connsiteX4" fmla="*/ 3694338 w 5471887"/>
              <a:gd name="connsiteY4" fmla="*/ 4342637 h 5029586"/>
              <a:gd name="connsiteX5" fmla="*/ 3694338 w 5471887"/>
              <a:gd name="connsiteY5" fmla="*/ 4077103 h 5029586"/>
              <a:gd name="connsiteX6" fmla="*/ 4621485 w 5471887"/>
              <a:gd name="connsiteY6" fmla="*/ 3149638 h 5029586"/>
              <a:gd name="connsiteX7" fmla="*/ 4754531 w 5471887"/>
              <a:gd name="connsiteY7" fmla="*/ 3094610 h 5029586"/>
              <a:gd name="connsiteX8" fmla="*/ 1782741 w 5471887"/>
              <a:gd name="connsiteY8" fmla="*/ 273066 h 5029586"/>
              <a:gd name="connsiteX9" fmla="*/ 1915455 w 5471887"/>
              <a:gd name="connsiteY9" fmla="*/ 328095 h 5029586"/>
              <a:gd name="connsiteX10" fmla="*/ 1968160 w 5471887"/>
              <a:gd name="connsiteY10" fmla="*/ 488812 h 5029586"/>
              <a:gd name="connsiteX11" fmla="*/ 1915455 w 5471887"/>
              <a:gd name="connsiteY11" fmla="*/ 593629 h 5029586"/>
              <a:gd name="connsiteX12" fmla="*/ 988680 w 5471887"/>
              <a:gd name="connsiteY12" fmla="*/ 1521092 h 5029586"/>
              <a:gd name="connsiteX13" fmla="*/ 722935 w 5471887"/>
              <a:gd name="connsiteY13" fmla="*/ 1521092 h 5029586"/>
              <a:gd name="connsiteX14" fmla="*/ 722935 w 5471887"/>
              <a:gd name="connsiteY14" fmla="*/ 1255241 h 5029586"/>
              <a:gd name="connsiteX15" fmla="*/ 1489056 w 5471887"/>
              <a:gd name="connsiteY15" fmla="*/ 488812 h 5029586"/>
              <a:gd name="connsiteX16" fmla="*/ 1650027 w 5471887"/>
              <a:gd name="connsiteY16" fmla="*/ 328095 h 5029586"/>
              <a:gd name="connsiteX17" fmla="*/ 1782741 w 5471887"/>
              <a:gd name="connsiteY17" fmla="*/ 273066 h 5029586"/>
              <a:gd name="connsiteX18" fmla="*/ 5284184 w 5471887"/>
              <a:gd name="connsiteY18" fmla="*/ 217039 h 5029586"/>
              <a:gd name="connsiteX19" fmla="*/ 5417048 w 5471887"/>
              <a:gd name="connsiteY19" fmla="*/ 272020 h 5029586"/>
              <a:gd name="connsiteX20" fmla="*/ 5452288 w 5471887"/>
              <a:gd name="connsiteY20" fmla="*/ 488136 h 5029586"/>
              <a:gd name="connsiteX21" fmla="*/ 5417048 w 5471887"/>
              <a:gd name="connsiteY21" fmla="*/ 537326 h 5029586"/>
              <a:gd name="connsiteX22" fmla="*/ 4878609 w 5471887"/>
              <a:gd name="connsiteY22" fmla="*/ 1075553 h 5029586"/>
              <a:gd name="connsiteX23" fmla="*/ 4612881 w 5471887"/>
              <a:gd name="connsiteY23" fmla="*/ 1075553 h 5029586"/>
              <a:gd name="connsiteX24" fmla="*/ 4612881 w 5471887"/>
              <a:gd name="connsiteY24" fmla="*/ 810247 h 5029586"/>
              <a:gd name="connsiteX25" fmla="*/ 4935120 w 5471887"/>
              <a:gd name="connsiteY25" fmla="*/ 488136 h 5029586"/>
              <a:gd name="connsiteX26" fmla="*/ 5151321 w 5471887"/>
              <a:gd name="connsiteY26" fmla="*/ 272020 h 5029586"/>
              <a:gd name="connsiteX27" fmla="*/ 5284184 w 5471887"/>
              <a:gd name="connsiteY27" fmla="*/ 217039 h 5029586"/>
              <a:gd name="connsiteX28" fmla="*/ 3341203 w 5471887"/>
              <a:gd name="connsiteY28" fmla="*/ 7008 h 5029586"/>
              <a:gd name="connsiteX29" fmla="*/ 3473921 w 5471887"/>
              <a:gd name="connsiteY29" fmla="*/ 62017 h 5029586"/>
              <a:gd name="connsiteX30" fmla="*/ 3473921 w 5471887"/>
              <a:gd name="connsiteY30" fmla="*/ 327455 h 5029586"/>
              <a:gd name="connsiteX31" fmla="*/ 3313897 w 5471887"/>
              <a:gd name="connsiteY31" fmla="*/ 487797 h 5029586"/>
              <a:gd name="connsiteX32" fmla="*/ 3192610 w 5471887"/>
              <a:gd name="connsiteY32" fmla="*/ 609086 h 5029586"/>
              <a:gd name="connsiteX33" fmla="*/ 3151969 w 5471887"/>
              <a:gd name="connsiteY33" fmla="*/ 778636 h 5029586"/>
              <a:gd name="connsiteX34" fmla="*/ 3218328 w 5471887"/>
              <a:gd name="connsiteY34" fmla="*/ 868492 h 5029586"/>
              <a:gd name="connsiteX35" fmla="*/ 3217693 w 5471887"/>
              <a:gd name="connsiteY35" fmla="*/ 868492 h 5029586"/>
              <a:gd name="connsiteX36" fmla="*/ 3208485 w 5471887"/>
              <a:gd name="connsiteY36" fmla="*/ 1124087 h 5029586"/>
              <a:gd name="connsiteX37" fmla="*/ 2445199 w 5471887"/>
              <a:gd name="connsiteY37" fmla="*/ 1887698 h 5029586"/>
              <a:gd name="connsiteX38" fmla="*/ 2445199 w 5471887"/>
              <a:gd name="connsiteY38" fmla="*/ 2153136 h 5029586"/>
              <a:gd name="connsiteX39" fmla="*/ 2710952 w 5471887"/>
              <a:gd name="connsiteY39" fmla="*/ 2153453 h 5029586"/>
              <a:gd name="connsiteX40" fmla="*/ 2942732 w 5471887"/>
              <a:gd name="connsiteY40" fmla="*/ 1921036 h 5029586"/>
              <a:gd name="connsiteX41" fmla="*/ 3208485 w 5471887"/>
              <a:gd name="connsiteY41" fmla="*/ 1921036 h 5029586"/>
              <a:gd name="connsiteX42" fmla="*/ 3210390 w 5471887"/>
              <a:gd name="connsiteY42" fmla="*/ 1922941 h 5029586"/>
              <a:gd name="connsiteX43" fmla="*/ 3287862 w 5471887"/>
              <a:gd name="connsiteY43" fmla="*/ 1978188 h 5029586"/>
              <a:gd name="connsiteX44" fmla="*/ 3430105 w 5471887"/>
              <a:gd name="connsiteY44" fmla="*/ 1959455 h 5029586"/>
              <a:gd name="connsiteX45" fmla="*/ 3457410 w 5471887"/>
              <a:gd name="connsiteY45" fmla="*/ 1937547 h 5029586"/>
              <a:gd name="connsiteX46" fmla="*/ 4054958 w 5471887"/>
              <a:gd name="connsiteY46" fmla="*/ 1339994 h 5029586"/>
              <a:gd name="connsiteX47" fmla="*/ 4055275 w 5471887"/>
              <a:gd name="connsiteY47" fmla="*/ 1339676 h 5029586"/>
              <a:gd name="connsiteX48" fmla="*/ 4320394 w 5471887"/>
              <a:gd name="connsiteY48" fmla="*/ 1339994 h 5029586"/>
              <a:gd name="connsiteX49" fmla="*/ 4326744 w 5471887"/>
              <a:gd name="connsiteY49" fmla="*/ 1346979 h 5029586"/>
              <a:gd name="connsiteX50" fmla="*/ 4401040 w 5471887"/>
              <a:gd name="connsiteY50" fmla="*/ 1399050 h 5029586"/>
              <a:gd name="connsiteX51" fmla="*/ 4551856 w 5471887"/>
              <a:gd name="connsiteY51" fmla="*/ 1374285 h 5029586"/>
              <a:gd name="connsiteX52" fmla="*/ 4573129 w 5471887"/>
              <a:gd name="connsiteY52" fmla="*/ 1353011 h 5029586"/>
              <a:gd name="connsiteX53" fmla="*/ 4838882 w 5471887"/>
              <a:gd name="connsiteY53" fmla="*/ 1353011 h 5029586"/>
              <a:gd name="connsiteX54" fmla="*/ 4862695 w 5471887"/>
              <a:gd name="connsiteY54" fmla="*/ 1589239 h 5029586"/>
              <a:gd name="connsiteX55" fmla="*/ 4838882 w 5471887"/>
              <a:gd name="connsiteY55" fmla="*/ 1618450 h 5029586"/>
              <a:gd name="connsiteX56" fmla="*/ 4403580 w 5471887"/>
              <a:gd name="connsiteY56" fmla="*/ 2053755 h 5029586"/>
              <a:gd name="connsiteX57" fmla="*/ 4388658 w 5471887"/>
              <a:gd name="connsiteY57" fmla="*/ 2070266 h 5029586"/>
              <a:gd name="connsiteX58" fmla="*/ 4362305 w 5471887"/>
              <a:gd name="connsiteY58" fmla="*/ 2115670 h 5029586"/>
              <a:gd name="connsiteX59" fmla="*/ 4353732 w 5471887"/>
              <a:gd name="connsiteY59" fmla="*/ 2143611 h 5029586"/>
              <a:gd name="connsiteX60" fmla="*/ 4348652 w 5471887"/>
              <a:gd name="connsiteY60" fmla="*/ 2182029 h 5029586"/>
              <a:gd name="connsiteX61" fmla="*/ 4352144 w 5471887"/>
              <a:gd name="connsiteY61" fmla="*/ 2222988 h 5029586"/>
              <a:gd name="connsiteX62" fmla="*/ 4359764 w 5471887"/>
              <a:gd name="connsiteY62" fmla="*/ 2250294 h 5029586"/>
              <a:gd name="connsiteX63" fmla="*/ 4390880 w 5471887"/>
              <a:gd name="connsiteY63" fmla="*/ 2305223 h 5029586"/>
              <a:gd name="connsiteX64" fmla="*/ 4403580 w 5471887"/>
              <a:gd name="connsiteY64" fmla="*/ 2319194 h 5029586"/>
              <a:gd name="connsiteX65" fmla="*/ 4419456 w 5471887"/>
              <a:gd name="connsiteY65" fmla="*/ 2333164 h 5029586"/>
              <a:gd name="connsiteX66" fmla="*/ 4475337 w 5471887"/>
              <a:gd name="connsiteY66" fmla="*/ 2363645 h 5029586"/>
              <a:gd name="connsiteX67" fmla="*/ 4503913 w 5471887"/>
              <a:gd name="connsiteY67" fmla="*/ 2370948 h 5029586"/>
              <a:gd name="connsiteX68" fmla="*/ 4540426 w 5471887"/>
              <a:gd name="connsiteY68" fmla="*/ 2373805 h 5029586"/>
              <a:gd name="connsiteX69" fmla="*/ 4576304 w 5471887"/>
              <a:gd name="connsiteY69" fmla="*/ 2369360 h 5029586"/>
              <a:gd name="connsiteX70" fmla="*/ 4613135 w 5471887"/>
              <a:gd name="connsiteY70" fmla="*/ 2357295 h 5029586"/>
              <a:gd name="connsiteX71" fmla="*/ 4669016 w 5471887"/>
              <a:gd name="connsiteY71" fmla="*/ 2319194 h 5029586"/>
              <a:gd name="connsiteX72" fmla="*/ 4735375 w 5471887"/>
              <a:gd name="connsiteY72" fmla="*/ 2252834 h 5029586"/>
              <a:gd name="connsiteX73" fmla="*/ 4814117 w 5471887"/>
              <a:gd name="connsiteY73" fmla="*/ 2205843 h 5029586"/>
              <a:gd name="connsiteX74" fmla="*/ 4883333 w 5471887"/>
              <a:gd name="connsiteY74" fmla="*/ 2198540 h 5029586"/>
              <a:gd name="connsiteX75" fmla="*/ 4947469 w 5471887"/>
              <a:gd name="connsiteY75" fmla="*/ 2215686 h 5029586"/>
              <a:gd name="connsiteX76" fmla="*/ 4985570 w 5471887"/>
              <a:gd name="connsiteY76" fmla="*/ 2239181 h 5029586"/>
              <a:gd name="connsiteX77" fmla="*/ 5001128 w 5471887"/>
              <a:gd name="connsiteY77" fmla="*/ 2252834 h 5029586"/>
              <a:gd name="connsiteX78" fmla="*/ 5011923 w 5471887"/>
              <a:gd name="connsiteY78" fmla="*/ 2264899 h 5029586"/>
              <a:gd name="connsiteX79" fmla="*/ 5037324 w 5471887"/>
              <a:gd name="connsiteY79" fmla="*/ 2303953 h 5029586"/>
              <a:gd name="connsiteX80" fmla="*/ 5055104 w 5471887"/>
              <a:gd name="connsiteY80" fmla="*/ 2368090 h 5029586"/>
              <a:gd name="connsiteX81" fmla="*/ 5048754 w 5471887"/>
              <a:gd name="connsiteY81" fmla="*/ 2436672 h 5029586"/>
              <a:gd name="connsiteX82" fmla="*/ 5001128 w 5471887"/>
              <a:gd name="connsiteY82" fmla="*/ 2517955 h 5029586"/>
              <a:gd name="connsiteX83" fmla="*/ 2544896 w 5471887"/>
              <a:gd name="connsiteY83" fmla="*/ 4974528 h 5029586"/>
              <a:gd name="connsiteX84" fmla="*/ 2447739 w 5471887"/>
              <a:gd name="connsiteY84" fmla="*/ 5026282 h 5029586"/>
              <a:gd name="connsiteX85" fmla="*/ 2380110 w 5471887"/>
              <a:gd name="connsiteY85" fmla="*/ 5026917 h 5029586"/>
              <a:gd name="connsiteX86" fmla="*/ 2279143 w 5471887"/>
              <a:gd name="connsiteY86" fmla="*/ 4974528 h 5029586"/>
              <a:gd name="connsiteX87" fmla="*/ 2226437 w 5471887"/>
              <a:gd name="connsiteY87" fmla="*/ 4870384 h 5029586"/>
              <a:gd name="connsiteX88" fmla="*/ 2228024 w 5471887"/>
              <a:gd name="connsiteY88" fmla="*/ 4804342 h 5029586"/>
              <a:gd name="connsiteX89" fmla="*/ 2279143 w 5471887"/>
              <a:gd name="connsiteY89" fmla="*/ 4709089 h 5029586"/>
              <a:gd name="connsiteX90" fmla="*/ 2262633 w 5471887"/>
              <a:gd name="connsiteY90" fmla="*/ 4725600 h 5029586"/>
              <a:gd name="connsiteX91" fmla="*/ 2301686 w 5471887"/>
              <a:gd name="connsiteY91" fmla="*/ 4668766 h 5029586"/>
              <a:gd name="connsiteX92" fmla="*/ 2314704 w 5471887"/>
              <a:gd name="connsiteY92" fmla="*/ 4626537 h 5029586"/>
              <a:gd name="connsiteX93" fmla="*/ 2317561 w 5471887"/>
              <a:gd name="connsiteY93" fmla="*/ 4590341 h 5029586"/>
              <a:gd name="connsiteX94" fmla="*/ 2315021 w 5471887"/>
              <a:gd name="connsiteY94" fmla="*/ 4562717 h 5029586"/>
              <a:gd name="connsiteX95" fmla="*/ 2307401 w 5471887"/>
              <a:gd name="connsiteY95" fmla="*/ 4531919 h 5029586"/>
              <a:gd name="connsiteX96" fmla="*/ 2275333 w 5471887"/>
              <a:gd name="connsiteY96" fmla="*/ 4473815 h 5029586"/>
              <a:gd name="connsiteX97" fmla="*/ 2262633 w 5471887"/>
              <a:gd name="connsiteY97" fmla="*/ 4459844 h 5029586"/>
              <a:gd name="connsiteX98" fmla="*/ 2250567 w 5471887"/>
              <a:gd name="connsiteY98" fmla="*/ 4449049 h 5029586"/>
              <a:gd name="connsiteX99" fmla="*/ 2193416 w 5471887"/>
              <a:gd name="connsiteY99" fmla="*/ 4416345 h 5029586"/>
              <a:gd name="connsiteX100" fmla="*/ 2164840 w 5471887"/>
              <a:gd name="connsiteY100" fmla="*/ 4408408 h 5029586"/>
              <a:gd name="connsiteX101" fmla="*/ 2130867 w 5471887"/>
              <a:gd name="connsiteY101" fmla="*/ 4404915 h 5029586"/>
              <a:gd name="connsiteX102" fmla="*/ 2093719 w 5471887"/>
              <a:gd name="connsiteY102" fmla="*/ 4408408 h 5029586"/>
              <a:gd name="connsiteX103" fmla="*/ 2059111 w 5471887"/>
              <a:gd name="connsiteY103" fmla="*/ 4418885 h 5029586"/>
              <a:gd name="connsiteX104" fmla="*/ 2014025 w 5471887"/>
              <a:gd name="connsiteY104" fmla="*/ 4445239 h 5029586"/>
              <a:gd name="connsiteX105" fmla="*/ 1997197 w 5471887"/>
              <a:gd name="connsiteY105" fmla="*/ 4459844 h 5029586"/>
              <a:gd name="connsiteX106" fmla="*/ 1943538 w 5471887"/>
              <a:gd name="connsiteY106" fmla="*/ 4513503 h 5029586"/>
              <a:gd name="connsiteX107" fmla="*/ 1914328 w 5471887"/>
              <a:gd name="connsiteY107" fmla="*/ 4537634 h 5029586"/>
              <a:gd name="connsiteX108" fmla="*/ 1678103 w 5471887"/>
              <a:gd name="connsiteY108" fmla="*/ 4513503 h 5029586"/>
              <a:gd name="connsiteX109" fmla="*/ 1678103 w 5471887"/>
              <a:gd name="connsiteY109" fmla="*/ 4248065 h 5029586"/>
              <a:gd name="connsiteX110" fmla="*/ 1648574 w 5471887"/>
              <a:gd name="connsiteY110" fmla="*/ 4277594 h 5029586"/>
              <a:gd name="connsiteX111" fmla="*/ 1648574 w 5471887"/>
              <a:gd name="connsiteY111" fmla="*/ 4011838 h 5029586"/>
              <a:gd name="connsiteX112" fmla="*/ 1383139 w 5471887"/>
              <a:gd name="connsiteY112" fmla="*/ 4011838 h 5029586"/>
              <a:gd name="connsiteX113" fmla="*/ 1382821 w 5471887"/>
              <a:gd name="connsiteY113" fmla="*/ 4011838 h 5029586"/>
              <a:gd name="connsiteX114" fmla="*/ 1187555 w 5471887"/>
              <a:gd name="connsiteY114" fmla="*/ 4207424 h 5029586"/>
              <a:gd name="connsiteX115" fmla="*/ 619535 w 5471887"/>
              <a:gd name="connsiteY115" fmla="*/ 4775449 h 5029586"/>
              <a:gd name="connsiteX116" fmla="*/ 353782 w 5471887"/>
              <a:gd name="connsiteY116" fmla="*/ 4775449 h 5029586"/>
              <a:gd name="connsiteX117" fmla="*/ 353782 w 5471887"/>
              <a:gd name="connsiteY117" fmla="*/ 4510011 h 5029586"/>
              <a:gd name="connsiteX118" fmla="*/ 1283442 w 5471887"/>
              <a:gd name="connsiteY118" fmla="*/ 3580342 h 5029586"/>
              <a:gd name="connsiteX119" fmla="*/ 1283442 w 5471887"/>
              <a:gd name="connsiteY119" fmla="*/ 3314904 h 5029586"/>
              <a:gd name="connsiteX120" fmla="*/ 1017689 w 5471887"/>
              <a:gd name="connsiteY120" fmla="*/ 3314904 h 5029586"/>
              <a:gd name="connsiteX121" fmla="*/ 619535 w 5471887"/>
              <a:gd name="connsiteY121" fmla="*/ 3713061 h 5029586"/>
              <a:gd name="connsiteX122" fmla="*/ 353782 w 5471887"/>
              <a:gd name="connsiteY122" fmla="*/ 3713061 h 5029586"/>
              <a:gd name="connsiteX123" fmla="*/ 353782 w 5471887"/>
              <a:gd name="connsiteY123" fmla="*/ 3447623 h 5029586"/>
              <a:gd name="connsiteX124" fmla="*/ 802102 w 5471887"/>
              <a:gd name="connsiteY124" fmla="*/ 2999299 h 5029586"/>
              <a:gd name="connsiteX125" fmla="*/ 802102 w 5471887"/>
              <a:gd name="connsiteY125" fmla="*/ 2733861 h 5029586"/>
              <a:gd name="connsiteX126" fmla="*/ 536666 w 5471887"/>
              <a:gd name="connsiteY126" fmla="*/ 2733861 h 5029586"/>
              <a:gd name="connsiteX127" fmla="*/ 320761 w 5471887"/>
              <a:gd name="connsiteY127" fmla="*/ 2949768 h 5029586"/>
              <a:gd name="connsiteX128" fmla="*/ 55008 w 5471887"/>
              <a:gd name="connsiteY128" fmla="*/ 2949768 h 5029586"/>
              <a:gd name="connsiteX129" fmla="*/ 55008 w 5471887"/>
              <a:gd name="connsiteY129" fmla="*/ 2684012 h 5029586"/>
              <a:gd name="connsiteX130" fmla="*/ 2251837 w 5471887"/>
              <a:gd name="connsiteY130" fmla="*/ 487797 h 5029586"/>
              <a:gd name="connsiteX131" fmla="*/ 2511558 w 5471887"/>
              <a:gd name="connsiteY131" fmla="*/ 227757 h 5029586"/>
              <a:gd name="connsiteX132" fmla="*/ 2777311 w 5471887"/>
              <a:gd name="connsiteY132" fmla="*/ 227757 h 5029586"/>
              <a:gd name="connsiteX133" fmla="*/ 2786836 w 5471887"/>
              <a:gd name="connsiteY133" fmla="*/ 238870 h 5029586"/>
              <a:gd name="connsiteX134" fmla="*/ 2855735 w 5471887"/>
              <a:gd name="connsiteY134" fmla="*/ 285861 h 5029586"/>
              <a:gd name="connsiteX135" fmla="*/ 3025284 w 5471887"/>
              <a:gd name="connsiteY135" fmla="*/ 245220 h 5029586"/>
              <a:gd name="connsiteX136" fmla="*/ 3208485 w 5471887"/>
              <a:gd name="connsiteY136" fmla="*/ 62017 h 5029586"/>
              <a:gd name="connsiteX137" fmla="*/ 3341203 w 5471887"/>
              <a:gd name="connsiteY137" fmla="*/ 7008 h 5029586"/>
              <a:gd name="connsiteX138" fmla="*/ 4646853 w 5471887"/>
              <a:gd name="connsiteY138" fmla="*/ 0 h 5029586"/>
              <a:gd name="connsiteX139" fmla="*/ 4779553 w 5471887"/>
              <a:gd name="connsiteY139" fmla="*/ 54990 h 5029586"/>
              <a:gd name="connsiteX140" fmla="*/ 4779553 w 5471887"/>
              <a:gd name="connsiteY140" fmla="*/ 320656 h 5029586"/>
              <a:gd name="connsiteX141" fmla="*/ 4612249 w 5471887"/>
              <a:gd name="connsiteY141" fmla="*/ 487927 h 5029586"/>
              <a:gd name="connsiteX142" fmla="*/ 3606835 w 5471887"/>
              <a:gd name="connsiteY142" fmla="*/ 1493139 h 5029586"/>
              <a:gd name="connsiteX143" fmla="*/ 3341433 w 5471887"/>
              <a:gd name="connsiteY143" fmla="*/ 1493139 h 5029586"/>
              <a:gd name="connsiteX144" fmla="*/ 3341433 w 5471887"/>
              <a:gd name="connsiteY144" fmla="*/ 1227473 h 5029586"/>
              <a:gd name="connsiteX145" fmla="*/ 4081128 w 5471887"/>
              <a:gd name="connsiteY145" fmla="*/ 487927 h 5029586"/>
              <a:gd name="connsiteX146" fmla="*/ 4514151 w 5471887"/>
              <a:gd name="connsiteY146" fmla="*/ 54990 h 5029586"/>
              <a:gd name="connsiteX147" fmla="*/ 4646853 w 5471887"/>
              <a:gd name="connsiteY147" fmla="*/ 0 h 50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471887" h="5029586">
                <a:moveTo>
                  <a:pt x="4754531" y="3094610"/>
                </a:moveTo>
                <a:cubicBezTo>
                  <a:pt x="4802611" y="3094610"/>
                  <a:pt x="4850652" y="3112953"/>
                  <a:pt x="4887337" y="3149638"/>
                </a:cubicBezTo>
                <a:cubicBezTo>
                  <a:pt x="4960709" y="3223010"/>
                  <a:pt x="4960709" y="3342119"/>
                  <a:pt x="4887337" y="3415491"/>
                </a:cubicBezTo>
                <a:lnTo>
                  <a:pt x="3959872" y="4342637"/>
                </a:lnTo>
                <a:cubicBezTo>
                  <a:pt x="3886501" y="4416009"/>
                  <a:pt x="3767709" y="4416009"/>
                  <a:pt x="3694338" y="4342637"/>
                </a:cubicBezTo>
                <a:cubicBezTo>
                  <a:pt x="3620967" y="4269266"/>
                  <a:pt x="3620967" y="4150474"/>
                  <a:pt x="3694338" y="4077103"/>
                </a:cubicBezTo>
                <a:lnTo>
                  <a:pt x="4621485" y="3149638"/>
                </a:lnTo>
                <a:cubicBezTo>
                  <a:pt x="4658330" y="3112953"/>
                  <a:pt x="4706450" y="3094610"/>
                  <a:pt x="4754531" y="3094610"/>
                </a:cubicBezTo>
                <a:close/>
                <a:moveTo>
                  <a:pt x="1782741" y="273066"/>
                </a:moveTo>
                <a:cubicBezTo>
                  <a:pt x="1830763" y="273066"/>
                  <a:pt x="1878784" y="291409"/>
                  <a:pt x="1915455" y="328095"/>
                </a:cubicBezTo>
                <a:cubicBezTo>
                  <a:pt x="1959270" y="371927"/>
                  <a:pt x="1976732" y="431958"/>
                  <a:pt x="1968160" y="488812"/>
                </a:cubicBezTo>
                <a:cubicBezTo>
                  <a:pt x="1962445" y="527245"/>
                  <a:pt x="1944983" y="564090"/>
                  <a:pt x="1915455" y="593629"/>
                </a:cubicBezTo>
                <a:lnTo>
                  <a:pt x="988680" y="1521092"/>
                </a:lnTo>
                <a:cubicBezTo>
                  <a:pt x="915339" y="1594464"/>
                  <a:pt x="796277" y="1594464"/>
                  <a:pt x="722935" y="1521092"/>
                </a:cubicBezTo>
                <a:cubicBezTo>
                  <a:pt x="649593" y="1447721"/>
                  <a:pt x="649593" y="1328612"/>
                  <a:pt x="722935" y="1255241"/>
                </a:cubicBezTo>
                <a:lnTo>
                  <a:pt x="1489056" y="488812"/>
                </a:lnTo>
                <a:lnTo>
                  <a:pt x="1650027" y="328095"/>
                </a:lnTo>
                <a:cubicBezTo>
                  <a:pt x="1686698" y="291409"/>
                  <a:pt x="1734720" y="273066"/>
                  <a:pt x="1782741" y="273066"/>
                </a:cubicBezTo>
                <a:close/>
                <a:moveTo>
                  <a:pt x="5284184" y="217039"/>
                </a:moveTo>
                <a:cubicBezTo>
                  <a:pt x="5332282" y="217039"/>
                  <a:pt x="5380380" y="235366"/>
                  <a:pt x="5417048" y="272020"/>
                </a:cubicBezTo>
                <a:cubicBezTo>
                  <a:pt x="5475464" y="330413"/>
                  <a:pt x="5487211" y="418001"/>
                  <a:pt x="5452288" y="488136"/>
                </a:cubicBezTo>
                <a:cubicBezTo>
                  <a:pt x="5443399" y="505908"/>
                  <a:pt x="5431652" y="522727"/>
                  <a:pt x="5417048" y="537326"/>
                </a:cubicBezTo>
                <a:lnTo>
                  <a:pt x="4878609" y="1075553"/>
                </a:lnTo>
                <a:cubicBezTo>
                  <a:pt x="4805272" y="1148861"/>
                  <a:pt x="4686218" y="1149178"/>
                  <a:pt x="4612881" y="1075553"/>
                </a:cubicBezTo>
                <a:cubicBezTo>
                  <a:pt x="4539544" y="1002562"/>
                  <a:pt x="4539544" y="883555"/>
                  <a:pt x="4612881" y="810247"/>
                </a:cubicBezTo>
                <a:lnTo>
                  <a:pt x="4935120" y="488136"/>
                </a:lnTo>
                <a:lnTo>
                  <a:pt x="5151321" y="272020"/>
                </a:lnTo>
                <a:cubicBezTo>
                  <a:pt x="5187989" y="235366"/>
                  <a:pt x="5236087" y="217039"/>
                  <a:pt x="5284184" y="217039"/>
                </a:cubicBezTo>
                <a:close/>
                <a:moveTo>
                  <a:pt x="3341203" y="7008"/>
                </a:moveTo>
                <a:cubicBezTo>
                  <a:pt x="3389226" y="7008"/>
                  <a:pt x="3437249" y="25344"/>
                  <a:pt x="3473921" y="62017"/>
                </a:cubicBezTo>
                <a:cubicBezTo>
                  <a:pt x="3547265" y="135362"/>
                  <a:pt x="3547265" y="254110"/>
                  <a:pt x="3473921" y="327455"/>
                </a:cubicBezTo>
                <a:lnTo>
                  <a:pt x="3313897" y="487797"/>
                </a:lnTo>
                <a:lnTo>
                  <a:pt x="3192610" y="609086"/>
                </a:lnTo>
                <a:cubicBezTo>
                  <a:pt x="3124346" y="682748"/>
                  <a:pt x="3137681" y="747203"/>
                  <a:pt x="3151969" y="778636"/>
                </a:cubicBezTo>
                <a:cubicBezTo>
                  <a:pt x="3172289" y="823723"/>
                  <a:pt x="3184989" y="831660"/>
                  <a:pt x="3218328" y="868492"/>
                </a:cubicBezTo>
                <a:lnTo>
                  <a:pt x="3217693" y="868492"/>
                </a:lnTo>
                <a:cubicBezTo>
                  <a:pt x="3281512" y="942154"/>
                  <a:pt x="3278654" y="1053917"/>
                  <a:pt x="3208485" y="1124087"/>
                </a:cubicBezTo>
                <a:lnTo>
                  <a:pt x="2445199" y="1887698"/>
                </a:lnTo>
                <a:cubicBezTo>
                  <a:pt x="2371855" y="1961043"/>
                  <a:pt x="2371855" y="2079791"/>
                  <a:pt x="2445199" y="2153136"/>
                </a:cubicBezTo>
                <a:cubicBezTo>
                  <a:pt x="2518543" y="2226481"/>
                  <a:pt x="2637608" y="2226481"/>
                  <a:pt x="2710952" y="2153453"/>
                </a:cubicBezTo>
                <a:lnTo>
                  <a:pt x="2942732" y="1921036"/>
                </a:lnTo>
                <a:cubicBezTo>
                  <a:pt x="3016076" y="1847692"/>
                  <a:pt x="3135141" y="1847692"/>
                  <a:pt x="3208485" y="1921036"/>
                </a:cubicBezTo>
                <a:cubicBezTo>
                  <a:pt x="3209120" y="1921671"/>
                  <a:pt x="3209755" y="1922307"/>
                  <a:pt x="3210390" y="1922941"/>
                </a:cubicBezTo>
                <a:cubicBezTo>
                  <a:pt x="3237378" y="1948025"/>
                  <a:pt x="3248173" y="1960090"/>
                  <a:pt x="3287862" y="1978188"/>
                </a:cubicBezTo>
                <a:cubicBezTo>
                  <a:pt x="3315167" y="1990571"/>
                  <a:pt x="3368191" y="2002319"/>
                  <a:pt x="3430105" y="1959455"/>
                </a:cubicBezTo>
                <a:cubicBezTo>
                  <a:pt x="3438995" y="1953105"/>
                  <a:pt x="3448203" y="1946120"/>
                  <a:pt x="3457410" y="1937547"/>
                </a:cubicBezTo>
                <a:lnTo>
                  <a:pt x="4054958" y="1339994"/>
                </a:lnTo>
                <a:cubicBezTo>
                  <a:pt x="4054958" y="1339994"/>
                  <a:pt x="4054958" y="1339994"/>
                  <a:pt x="4055275" y="1339676"/>
                </a:cubicBezTo>
                <a:cubicBezTo>
                  <a:pt x="4128619" y="1266649"/>
                  <a:pt x="4247050" y="1266966"/>
                  <a:pt x="4320394" y="1339994"/>
                </a:cubicBezTo>
                <a:cubicBezTo>
                  <a:pt x="4322616" y="1342216"/>
                  <a:pt x="4324839" y="1344756"/>
                  <a:pt x="4326744" y="1346979"/>
                </a:cubicBezTo>
                <a:cubicBezTo>
                  <a:pt x="4351509" y="1370157"/>
                  <a:pt x="4363257" y="1381905"/>
                  <a:pt x="4401040" y="1399050"/>
                </a:cubicBezTo>
                <a:cubicBezTo>
                  <a:pt x="4429933" y="1412068"/>
                  <a:pt x="4486132" y="1424134"/>
                  <a:pt x="4551856" y="1374285"/>
                </a:cubicBezTo>
                <a:lnTo>
                  <a:pt x="4573129" y="1353011"/>
                </a:lnTo>
                <a:cubicBezTo>
                  <a:pt x="4646473" y="1279667"/>
                  <a:pt x="4765538" y="1279667"/>
                  <a:pt x="4838882" y="1353011"/>
                </a:cubicBezTo>
                <a:cubicBezTo>
                  <a:pt x="4903018" y="1417149"/>
                  <a:pt x="4910956" y="1516211"/>
                  <a:pt x="4862695" y="1589239"/>
                </a:cubicBezTo>
                <a:cubicBezTo>
                  <a:pt x="4855710" y="1599399"/>
                  <a:pt x="4847772" y="1609242"/>
                  <a:pt x="4838882" y="1618450"/>
                </a:cubicBezTo>
                <a:lnTo>
                  <a:pt x="4403580" y="2053755"/>
                </a:lnTo>
                <a:cubicBezTo>
                  <a:pt x="4398183" y="2059153"/>
                  <a:pt x="4393420" y="2064551"/>
                  <a:pt x="4388658" y="2070266"/>
                </a:cubicBezTo>
                <a:cubicBezTo>
                  <a:pt x="4377862" y="2084554"/>
                  <a:pt x="4368972" y="2099477"/>
                  <a:pt x="4362305" y="2115670"/>
                </a:cubicBezTo>
                <a:cubicBezTo>
                  <a:pt x="4358812" y="2124560"/>
                  <a:pt x="4355954" y="2134085"/>
                  <a:pt x="4353732" y="2143611"/>
                </a:cubicBezTo>
                <a:cubicBezTo>
                  <a:pt x="4350557" y="2156311"/>
                  <a:pt x="4348969" y="2169012"/>
                  <a:pt x="4348652" y="2182029"/>
                </a:cubicBezTo>
                <a:cubicBezTo>
                  <a:pt x="4348334" y="2195682"/>
                  <a:pt x="4349287" y="2209335"/>
                  <a:pt x="4352144" y="2222988"/>
                </a:cubicBezTo>
                <a:cubicBezTo>
                  <a:pt x="4354049" y="2232196"/>
                  <a:pt x="4356589" y="2241404"/>
                  <a:pt x="4359764" y="2250294"/>
                </a:cubicBezTo>
                <a:cubicBezTo>
                  <a:pt x="4366750" y="2269662"/>
                  <a:pt x="4377227" y="2288395"/>
                  <a:pt x="4390880" y="2305223"/>
                </a:cubicBezTo>
                <a:cubicBezTo>
                  <a:pt x="4394690" y="2309986"/>
                  <a:pt x="4399135" y="2314748"/>
                  <a:pt x="4403580" y="2319194"/>
                </a:cubicBezTo>
                <a:cubicBezTo>
                  <a:pt x="4408661" y="2324274"/>
                  <a:pt x="4413741" y="2329036"/>
                  <a:pt x="4419456" y="2333164"/>
                </a:cubicBezTo>
                <a:cubicBezTo>
                  <a:pt x="4436284" y="2346499"/>
                  <a:pt x="4455334" y="2356660"/>
                  <a:pt x="4475337" y="2363645"/>
                </a:cubicBezTo>
                <a:cubicBezTo>
                  <a:pt x="4484545" y="2366820"/>
                  <a:pt x="4494070" y="2369360"/>
                  <a:pt x="4503913" y="2370948"/>
                </a:cubicBezTo>
                <a:cubicBezTo>
                  <a:pt x="4515978" y="2373170"/>
                  <a:pt x="4528043" y="2374123"/>
                  <a:pt x="4540426" y="2373805"/>
                </a:cubicBezTo>
                <a:cubicBezTo>
                  <a:pt x="4552491" y="2373488"/>
                  <a:pt x="4564239" y="2372218"/>
                  <a:pt x="4576304" y="2369360"/>
                </a:cubicBezTo>
                <a:cubicBezTo>
                  <a:pt x="4588687" y="2366820"/>
                  <a:pt x="4601070" y="2362692"/>
                  <a:pt x="4613135" y="2357295"/>
                </a:cubicBezTo>
                <a:cubicBezTo>
                  <a:pt x="4633138" y="2348404"/>
                  <a:pt x="4652506" y="2336022"/>
                  <a:pt x="4669016" y="2319194"/>
                </a:cubicBezTo>
                <a:lnTo>
                  <a:pt x="4735375" y="2252834"/>
                </a:lnTo>
                <a:cubicBezTo>
                  <a:pt x="4758235" y="2229974"/>
                  <a:pt x="4785223" y="2214415"/>
                  <a:pt x="4814117" y="2205843"/>
                </a:cubicBezTo>
                <a:cubicBezTo>
                  <a:pt x="4836660" y="2199175"/>
                  <a:pt x="4859838" y="2196635"/>
                  <a:pt x="4883333" y="2198540"/>
                </a:cubicBezTo>
                <a:cubicBezTo>
                  <a:pt x="4905241" y="2200445"/>
                  <a:pt x="4927149" y="2206160"/>
                  <a:pt x="4947469" y="2215686"/>
                </a:cubicBezTo>
                <a:cubicBezTo>
                  <a:pt x="4960805" y="2221718"/>
                  <a:pt x="4973822" y="2229656"/>
                  <a:pt x="4985570" y="2239181"/>
                </a:cubicBezTo>
                <a:cubicBezTo>
                  <a:pt x="4990968" y="2243309"/>
                  <a:pt x="4996048" y="2248071"/>
                  <a:pt x="5001128" y="2252834"/>
                </a:cubicBezTo>
                <a:cubicBezTo>
                  <a:pt x="5004938" y="2256644"/>
                  <a:pt x="5008431" y="2260772"/>
                  <a:pt x="5011923" y="2264899"/>
                </a:cubicBezTo>
                <a:cubicBezTo>
                  <a:pt x="5022083" y="2276965"/>
                  <a:pt x="5030656" y="2290300"/>
                  <a:pt x="5037324" y="2303953"/>
                </a:cubicBezTo>
                <a:cubicBezTo>
                  <a:pt x="5047167" y="2324591"/>
                  <a:pt x="5053199" y="2346182"/>
                  <a:pt x="5055104" y="2368090"/>
                </a:cubicBezTo>
                <a:cubicBezTo>
                  <a:pt x="5057327" y="2390951"/>
                  <a:pt x="5055104" y="2414129"/>
                  <a:pt x="5048754" y="2436672"/>
                </a:cubicBezTo>
                <a:cubicBezTo>
                  <a:pt x="5040499" y="2466518"/>
                  <a:pt x="5024624" y="2494459"/>
                  <a:pt x="5001128" y="2517955"/>
                </a:cubicBezTo>
                <a:lnTo>
                  <a:pt x="2544896" y="4974528"/>
                </a:lnTo>
                <a:cubicBezTo>
                  <a:pt x="2517273" y="5002151"/>
                  <a:pt x="2483300" y="5019296"/>
                  <a:pt x="2447739" y="5026282"/>
                </a:cubicBezTo>
                <a:cubicBezTo>
                  <a:pt x="2425513" y="5030409"/>
                  <a:pt x="2402335" y="5030727"/>
                  <a:pt x="2380110" y="5026917"/>
                </a:cubicBezTo>
                <a:cubicBezTo>
                  <a:pt x="2342962" y="5020566"/>
                  <a:pt x="2307718" y="5003103"/>
                  <a:pt x="2279143" y="4974528"/>
                </a:cubicBezTo>
                <a:cubicBezTo>
                  <a:pt x="2249932" y="4945317"/>
                  <a:pt x="2232470" y="4908485"/>
                  <a:pt x="2226437" y="4870384"/>
                </a:cubicBezTo>
                <a:cubicBezTo>
                  <a:pt x="2223262" y="4848476"/>
                  <a:pt x="2223579" y="4825933"/>
                  <a:pt x="2228024" y="4804342"/>
                </a:cubicBezTo>
                <a:cubicBezTo>
                  <a:pt x="2235327" y="4769416"/>
                  <a:pt x="2252155" y="4736078"/>
                  <a:pt x="2279143" y="4709089"/>
                </a:cubicBezTo>
                <a:lnTo>
                  <a:pt x="2262633" y="4725600"/>
                </a:lnTo>
                <a:cubicBezTo>
                  <a:pt x="2279778" y="4708772"/>
                  <a:pt x="2292478" y="4689404"/>
                  <a:pt x="2301686" y="4668766"/>
                </a:cubicBezTo>
                <a:cubicBezTo>
                  <a:pt x="2307718" y="4655113"/>
                  <a:pt x="2312164" y="4640825"/>
                  <a:pt x="2314704" y="4626537"/>
                </a:cubicBezTo>
                <a:cubicBezTo>
                  <a:pt x="2316926" y="4614471"/>
                  <a:pt x="2317879" y="4602406"/>
                  <a:pt x="2317561" y="4590341"/>
                </a:cubicBezTo>
                <a:cubicBezTo>
                  <a:pt x="2317561" y="4581133"/>
                  <a:pt x="2316609" y="4571925"/>
                  <a:pt x="2315021" y="4562717"/>
                </a:cubicBezTo>
                <a:cubicBezTo>
                  <a:pt x="2313434" y="4552240"/>
                  <a:pt x="2310893" y="4542079"/>
                  <a:pt x="2307401" y="4531919"/>
                </a:cubicBezTo>
                <a:cubicBezTo>
                  <a:pt x="2300416" y="4511281"/>
                  <a:pt x="2289938" y="4491595"/>
                  <a:pt x="2275333" y="4473815"/>
                </a:cubicBezTo>
                <a:cubicBezTo>
                  <a:pt x="2271523" y="4469052"/>
                  <a:pt x="2267078" y="4464289"/>
                  <a:pt x="2262633" y="4459844"/>
                </a:cubicBezTo>
                <a:cubicBezTo>
                  <a:pt x="2258822" y="4456034"/>
                  <a:pt x="2254695" y="4452542"/>
                  <a:pt x="2250567" y="4449049"/>
                </a:cubicBezTo>
                <a:cubicBezTo>
                  <a:pt x="2233422" y="4434443"/>
                  <a:pt x="2213736" y="4423648"/>
                  <a:pt x="2193416" y="4416345"/>
                </a:cubicBezTo>
                <a:cubicBezTo>
                  <a:pt x="2183891" y="4412853"/>
                  <a:pt x="2174366" y="4409995"/>
                  <a:pt x="2164840" y="4408408"/>
                </a:cubicBezTo>
                <a:cubicBezTo>
                  <a:pt x="2153410" y="4406185"/>
                  <a:pt x="2142298" y="4405233"/>
                  <a:pt x="2130867" y="4404915"/>
                </a:cubicBezTo>
                <a:cubicBezTo>
                  <a:pt x="2118484" y="4404915"/>
                  <a:pt x="2106102" y="4406185"/>
                  <a:pt x="2093719" y="4408408"/>
                </a:cubicBezTo>
                <a:cubicBezTo>
                  <a:pt x="2081971" y="4410948"/>
                  <a:pt x="2070224" y="4414123"/>
                  <a:pt x="2059111" y="4418885"/>
                </a:cubicBezTo>
                <a:cubicBezTo>
                  <a:pt x="2043235" y="4425236"/>
                  <a:pt x="2027995" y="4434126"/>
                  <a:pt x="2014025" y="4445239"/>
                </a:cubicBezTo>
                <a:cubicBezTo>
                  <a:pt x="2008310" y="4449684"/>
                  <a:pt x="2002594" y="4454764"/>
                  <a:pt x="1997197" y="4459844"/>
                </a:cubicBezTo>
                <a:lnTo>
                  <a:pt x="1943538" y="4513503"/>
                </a:lnTo>
                <a:cubicBezTo>
                  <a:pt x="1934648" y="4522711"/>
                  <a:pt x="1924805" y="4530649"/>
                  <a:pt x="1914328" y="4537634"/>
                </a:cubicBezTo>
                <a:cubicBezTo>
                  <a:pt x="1841301" y="4585896"/>
                  <a:pt x="1742239" y="4577958"/>
                  <a:pt x="1678103" y="4513503"/>
                </a:cubicBezTo>
                <a:cubicBezTo>
                  <a:pt x="1604759" y="4440159"/>
                  <a:pt x="1604759" y="4321410"/>
                  <a:pt x="1678103" y="4248065"/>
                </a:cubicBezTo>
                <a:lnTo>
                  <a:pt x="1648574" y="4277594"/>
                </a:lnTo>
                <a:cubicBezTo>
                  <a:pt x="1721919" y="4204249"/>
                  <a:pt x="1721919" y="4085183"/>
                  <a:pt x="1648574" y="4011838"/>
                </a:cubicBezTo>
                <a:cubicBezTo>
                  <a:pt x="1575230" y="3938811"/>
                  <a:pt x="1456483" y="3938493"/>
                  <a:pt x="1383139" y="4011838"/>
                </a:cubicBezTo>
                <a:cubicBezTo>
                  <a:pt x="1383139" y="4011838"/>
                  <a:pt x="1383139" y="4011838"/>
                  <a:pt x="1382821" y="4011838"/>
                </a:cubicBezTo>
                <a:lnTo>
                  <a:pt x="1187555" y="4207424"/>
                </a:lnTo>
                <a:lnTo>
                  <a:pt x="619535" y="4775449"/>
                </a:lnTo>
                <a:cubicBezTo>
                  <a:pt x="546191" y="4848794"/>
                  <a:pt x="427126" y="4848794"/>
                  <a:pt x="353782" y="4775449"/>
                </a:cubicBezTo>
                <a:cubicBezTo>
                  <a:pt x="280438" y="4702104"/>
                  <a:pt x="280438" y="4583356"/>
                  <a:pt x="353782" y="4510011"/>
                </a:cubicBezTo>
                <a:lnTo>
                  <a:pt x="1283442" y="3580342"/>
                </a:lnTo>
                <a:cubicBezTo>
                  <a:pt x="1356786" y="3506997"/>
                  <a:pt x="1356786" y="3388249"/>
                  <a:pt x="1283442" y="3314904"/>
                </a:cubicBezTo>
                <a:cubicBezTo>
                  <a:pt x="1210098" y="3241559"/>
                  <a:pt x="1091033" y="3241559"/>
                  <a:pt x="1017689" y="3314904"/>
                </a:cubicBezTo>
                <a:lnTo>
                  <a:pt x="619535" y="3713061"/>
                </a:lnTo>
                <a:cubicBezTo>
                  <a:pt x="546191" y="3786406"/>
                  <a:pt x="427126" y="3786406"/>
                  <a:pt x="353782" y="3713061"/>
                </a:cubicBezTo>
                <a:cubicBezTo>
                  <a:pt x="280438" y="3639716"/>
                  <a:pt x="280438" y="3520968"/>
                  <a:pt x="353782" y="3447623"/>
                </a:cubicBezTo>
                <a:lnTo>
                  <a:pt x="802102" y="2999299"/>
                </a:lnTo>
                <a:cubicBezTo>
                  <a:pt x="875446" y="2925955"/>
                  <a:pt x="875446" y="2807206"/>
                  <a:pt x="802102" y="2733861"/>
                </a:cubicBezTo>
                <a:cubicBezTo>
                  <a:pt x="728757" y="2660516"/>
                  <a:pt x="610010" y="2660516"/>
                  <a:pt x="536666" y="2733861"/>
                </a:cubicBezTo>
                <a:lnTo>
                  <a:pt x="320761" y="2949768"/>
                </a:lnTo>
                <a:cubicBezTo>
                  <a:pt x="247417" y="3023113"/>
                  <a:pt x="128352" y="3023113"/>
                  <a:pt x="55008" y="2949768"/>
                </a:cubicBezTo>
                <a:cubicBezTo>
                  <a:pt x="-18336" y="2876423"/>
                  <a:pt x="-18336" y="2757357"/>
                  <a:pt x="55008" y="2684012"/>
                </a:cubicBezTo>
                <a:lnTo>
                  <a:pt x="2251837" y="487797"/>
                </a:lnTo>
                <a:lnTo>
                  <a:pt x="2511558" y="227757"/>
                </a:lnTo>
                <a:cubicBezTo>
                  <a:pt x="2584902" y="154730"/>
                  <a:pt x="2703967" y="154412"/>
                  <a:pt x="2777311" y="227757"/>
                </a:cubicBezTo>
                <a:cubicBezTo>
                  <a:pt x="2780803" y="231250"/>
                  <a:pt x="2783661" y="235060"/>
                  <a:pt x="2786836" y="238870"/>
                </a:cubicBezTo>
                <a:cubicBezTo>
                  <a:pt x="2808109" y="258555"/>
                  <a:pt x="2820492" y="269986"/>
                  <a:pt x="2855735" y="285861"/>
                </a:cubicBezTo>
                <a:cubicBezTo>
                  <a:pt x="2887168" y="299832"/>
                  <a:pt x="2951622" y="313167"/>
                  <a:pt x="3025284" y="245220"/>
                </a:cubicBezTo>
                <a:lnTo>
                  <a:pt x="3208485" y="62017"/>
                </a:lnTo>
                <a:cubicBezTo>
                  <a:pt x="3245157" y="25344"/>
                  <a:pt x="3293180" y="7008"/>
                  <a:pt x="3341203" y="7008"/>
                </a:cubicBezTo>
                <a:close/>
                <a:moveTo>
                  <a:pt x="4646853" y="0"/>
                </a:moveTo>
                <a:cubicBezTo>
                  <a:pt x="4694869" y="0"/>
                  <a:pt x="4742886" y="18330"/>
                  <a:pt x="4779553" y="54990"/>
                </a:cubicBezTo>
                <a:cubicBezTo>
                  <a:pt x="4852888" y="128310"/>
                  <a:pt x="4852888" y="247336"/>
                  <a:pt x="4779553" y="320656"/>
                </a:cubicBezTo>
                <a:lnTo>
                  <a:pt x="4612249" y="487927"/>
                </a:lnTo>
                <a:lnTo>
                  <a:pt x="3606835" y="1493139"/>
                </a:lnTo>
                <a:cubicBezTo>
                  <a:pt x="3533500" y="1566459"/>
                  <a:pt x="3414768" y="1566459"/>
                  <a:pt x="3341433" y="1493139"/>
                </a:cubicBezTo>
                <a:cubicBezTo>
                  <a:pt x="3268099" y="1419819"/>
                  <a:pt x="3268099" y="1300793"/>
                  <a:pt x="3341433" y="1227473"/>
                </a:cubicBezTo>
                <a:lnTo>
                  <a:pt x="4081128" y="487927"/>
                </a:lnTo>
                <a:lnTo>
                  <a:pt x="4514151" y="54990"/>
                </a:lnTo>
                <a:cubicBezTo>
                  <a:pt x="4550819" y="18330"/>
                  <a:pt x="4598836" y="0"/>
                  <a:pt x="464685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6710262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63DF2-62D2-4949-99D4-1AF6B372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331" marR="0" lvl="0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Modifier les styles du texte du masque</a:t>
            </a:r>
          </a:p>
          <a:p>
            <a:pPr marL="72331" marR="0" lvl="1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Deuxième niveau</a:t>
            </a:r>
          </a:p>
          <a:p>
            <a:pPr marL="72331" marR="0" lvl="2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Troisième niveau</a:t>
            </a:r>
          </a:p>
          <a:p>
            <a:pPr marL="72331" marR="0" lvl="3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Quatrième niveau</a:t>
            </a:r>
          </a:p>
          <a:p>
            <a:pPr marL="72331" marR="0" lvl="4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B31D67-6CF3-497E-8B66-B527F82E605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03559" y="6344729"/>
            <a:ext cx="747612" cy="4994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F40109-0AA0-4ECB-B64D-52CAF8DFA3C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326207"/>
            <a:ext cx="8249771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7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63" r:id="rId9"/>
    <p:sldLayoutId id="2147483665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5" r:id="rId17"/>
    <p:sldLayoutId id="2147483676" r:id="rId1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2331" marR="0" lvl="0" indent="-72331" algn="l" defTabSz="289322" rtl="0" eaLnBrk="1" fontAlgn="auto" latinLnBrk="0" hangingPunct="1">
        <a:lnSpc>
          <a:spcPct val="90000"/>
        </a:lnSpc>
        <a:spcBef>
          <a:spcPts val="31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216992" marR="0" lvl="1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361653" marR="0" lvl="2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506314" marR="0" lvl="3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650975" marR="0" lvl="4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3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3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C2B36-D590-46B5-9715-E04A45B1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331" marR="0" lvl="0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Modifier les styles du texte du masque</a:t>
            </a:r>
          </a:p>
          <a:p>
            <a:pPr marL="72331" marR="0" lvl="1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Deuxième niveau</a:t>
            </a:r>
          </a:p>
          <a:p>
            <a:pPr marL="72331" marR="0" lvl="2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Troisième niveau</a:t>
            </a:r>
          </a:p>
          <a:p>
            <a:pPr marL="72331" marR="0" lvl="3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Quatrième niveau</a:t>
            </a:r>
          </a:p>
          <a:p>
            <a:pPr marL="72331" marR="0" lvl="4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506" b="0" i="0" u="none" strike="noStrike" kern="0" cap="none" spc="0" normalizeH="0" baseline="0" noProof="0">
                <a:ln>
                  <a:noFill/>
                </a:ln>
                <a:solidFill>
                  <a:srgbClr val="1A1A1A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7245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2331" marR="0" lvl="0" indent="-72331" algn="l" defTabSz="289322" rtl="0" eaLnBrk="1" fontAlgn="auto" latinLnBrk="0" hangingPunct="1">
        <a:lnSpc>
          <a:spcPct val="90000"/>
        </a:lnSpc>
        <a:spcBef>
          <a:spcPts val="31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216992" marR="0" lvl="1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361653" marR="0" lvl="2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506314" marR="0" lvl="3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650975" marR="0" lvl="4" indent="-72331" algn="l" defTabSz="289322" rtl="0" eaLnBrk="1" fontAlgn="auto" latinLnBrk="0" hangingPunct="1">
        <a:lnSpc>
          <a:spcPct val="90000"/>
        </a:lnSpc>
        <a:spcBef>
          <a:spcPts val="158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sv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eensante@sante.gov.p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77613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6000"/>
              <a:buFont typeface="Calibri"/>
              <a:buNone/>
            </a:pPr>
            <a:r>
              <a:rPr lang="fr-FR" sz="48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dispositif </a:t>
            </a:r>
            <a:br>
              <a:rPr lang="fr-FR" sz="48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fr-FR" sz="48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« Commune en santé »</a:t>
            </a:r>
            <a:endParaRPr sz="48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810260" y="3274214"/>
            <a:ext cx="7523480" cy="16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2400"/>
              <a:buNone/>
            </a:pPr>
            <a:r>
              <a:rPr lang="fr-FR" sz="2000" b="1" i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Pour une promotion de la santé au plus près des habitants</a:t>
            </a:r>
            <a:endParaRPr sz="20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 amt="20000"/>
          </a:blip>
          <a:srcRect b="76354"/>
          <a:stretch/>
        </p:blipFill>
        <p:spPr>
          <a:xfrm>
            <a:off x="1930400" y="5069840"/>
            <a:ext cx="7213600" cy="1424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0;p1">
            <a:extLst>
              <a:ext uri="{FF2B5EF4-FFF2-40B4-BE49-F238E27FC236}">
                <a16:creationId xmlns:a16="http://schemas.microsoft.com/office/drawing/2014/main" id="{5E4BACA0-4C06-4022-9C94-80348399E74D}"/>
              </a:ext>
            </a:extLst>
          </p:cNvPr>
          <p:cNvGrpSpPr/>
          <p:nvPr/>
        </p:nvGrpSpPr>
        <p:grpSpPr>
          <a:xfrm>
            <a:off x="-14038" y="4819494"/>
            <a:ext cx="2218758" cy="1655762"/>
            <a:chOff x="-82609" y="4543403"/>
            <a:chExt cx="3133888" cy="2467292"/>
          </a:xfrm>
        </p:grpSpPr>
        <p:sp>
          <p:nvSpPr>
            <p:cNvPr id="12" name="Google Shape;91;p1">
              <a:extLst>
                <a:ext uri="{FF2B5EF4-FFF2-40B4-BE49-F238E27FC236}">
                  <a16:creationId xmlns:a16="http://schemas.microsoft.com/office/drawing/2014/main" id="{9D2F1AB2-5720-4FBD-A012-24DCE71CC93A}"/>
                </a:ext>
              </a:extLst>
            </p:cNvPr>
            <p:cNvSpPr/>
            <p:nvPr/>
          </p:nvSpPr>
          <p:spPr>
            <a:xfrm rot="-711885">
              <a:off x="92658" y="4769474"/>
              <a:ext cx="2402205" cy="1954530"/>
            </a:xfrm>
            <a:prstGeom prst="hexagon">
              <a:avLst>
                <a:gd name="adj" fmla="val 26662"/>
                <a:gd name="vf" fmla="val 115470"/>
              </a:avLst>
            </a:prstGeom>
            <a:solidFill>
              <a:srgbClr val="FFFFFF"/>
            </a:solidFill>
            <a:ln w="28575" cap="flat" cmpd="sng">
              <a:solidFill>
                <a:srgbClr val="3BA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300" b="1" i="1" u="none" strike="noStrike" kern="0" cap="none" spc="0" normalizeH="0" baseline="0" noProof="0" dirty="0">
                  <a:ln>
                    <a:noFill/>
                  </a:ln>
                  <a:solidFill>
                    <a:srgbClr val="1D575F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rlito" panose="020F0502020204030204" pitchFamily="34" charset="0"/>
                  <a:ea typeface="Roboto"/>
                  <a:cs typeface="Carlito" panose="020F0502020204030204" pitchFamily="34" charset="0"/>
                  <a:sym typeface="Roboto"/>
                </a:rPr>
                <a:t>Date de la présentation</a:t>
              </a:r>
              <a:endParaRPr kumimoji="0" sz="900" b="0" i="1" u="none" strike="noStrike" kern="0" cap="none" spc="0" normalizeH="0" baseline="0" noProof="0" dirty="0">
                <a:ln>
                  <a:noFill/>
                </a:ln>
                <a:solidFill>
                  <a:srgbClr val="1D575F"/>
                </a:solidFill>
                <a:effectLst/>
                <a:highlight>
                  <a:srgbClr val="FFFF00"/>
                </a:highlight>
                <a:uLnTx/>
                <a:uFillTx/>
                <a:latin typeface="Carlito" panose="020F0502020204030204" pitchFamily="34" charset="0"/>
                <a:ea typeface="Roboto"/>
                <a:cs typeface="Carlito" panose="020F0502020204030204" pitchFamily="34" charset="0"/>
                <a:sym typeface="Roboto"/>
              </a:endParaRPr>
            </a:p>
          </p:txBody>
        </p:sp>
        <p:sp>
          <p:nvSpPr>
            <p:cNvPr id="13" name="Google Shape;92;p1">
              <a:extLst>
                <a:ext uri="{FF2B5EF4-FFF2-40B4-BE49-F238E27FC236}">
                  <a16:creationId xmlns:a16="http://schemas.microsoft.com/office/drawing/2014/main" id="{64A3B9E7-699E-4731-B61E-A85C6504F1BD}"/>
                </a:ext>
              </a:extLst>
            </p:cNvPr>
            <p:cNvSpPr/>
            <p:nvPr/>
          </p:nvSpPr>
          <p:spPr>
            <a:xfrm rot="7560321">
              <a:off x="2051529" y="5656707"/>
              <a:ext cx="881380" cy="74168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rgbClr val="FF58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3;p1">
              <a:extLst>
                <a:ext uri="{FF2B5EF4-FFF2-40B4-BE49-F238E27FC236}">
                  <a16:creationId xmlns:a16="http://schemas.microsoft.com/office/drawing/2014/main" id="{5025BC61-CC04-4D5B-ACF5-C93BB5A4F247}"/>
                </a:ext>
              </a:extLst>
            </p:cNvPr>
            <p:cNvSpPr/>
            <p:nvPr/>
          </p:nvSpPr>
          <p:spPr>
            <a:xfrm rot="-1069670">
              <a:off x="1716562" y="6133030"/>
              <a:ext cx="862965" cy="76390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FFC6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BE199-4FE6-437D-8AC4-E5F0769D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357771"/>
            <a:ext cx="7514016" cy="1325563"/>
          </a:xfrm>
        </p:spPr>
        <p:txBody>
          <a:bodyPr>
            <a:noAutofit/>
          </a:bodyPr>
          <a:lstStyle/>
          <a:p>
            <a:pPr algn="ctr"/>
            <a:br>
              <a:rPr lang="fr-FR" sz="32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</a:b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  <a:t>Selon vous, quels sont les facteurs qui influencent notre état de santé ?</a:t>
            </a:r>
          </a:p>
        </p:txBody>
      </p:sp>
      <p:pic>
        <p:nvPicPr>
          <p:cNvPr id="14" name="Google Shape;102;p3" descr="Badge point d’interrogation">
            <a:extLst>
              <a:ext uri="{FF2B5EF4-FFF2-40B4-BE49-F238E27FC236}">
                <a16:creationId xmlns:a16="http://schemas.microsoft.com/office/drawing/2014/main" id="{695EFDC4-BE5F-4B86-9AFB-CFBCCF6228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24291">
            <a:off x="7711626" y="558510"/>
            <a:ext cx="1595627" cy="159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3;p3" descr="Badge point d’interrogation">
            <a:extLst>
              <a:ext uri="{FF2B5EF4-FFF2-40B4-BE49-F238E27FC236}">
                <a16:creationId xmlns:a16="http://schemas.microsoft.com/office/drawing/2014/main" id="{C943D613-3090-4F42-807A-4BF170895E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24291">
            <a:off x="5776949" y="-130593"/>
            <a:ext cx="2086820" cy="208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4;p3" descr="Badge point d’interrogation">
            <a:extLst>
              <a:ext uri="{FF2B5EF4-FFF2-40B4-BE49-F238E27FC236}">
                <a16:creationId xmlns:a16="http://schemas.microsoft.com/office/drawing/2014/main" id="{8E204720-2A2F-41C8-8508-3CDC464260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24291">
            <a:off x="7728521" y="1153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5;p3" descr="Badge point d’interrogation">
            <a:extLst>
              <a:ext uri="{FF2B5EF4-FFF2-40B4-BE49-F238E27FC236}">
                <a16:creationId xmlns:a16="http://schemas.microsoft.com/office/drawing/2014/main" id="{0DA12090-82BA-4C86-A0A4-DA0336641B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24291">
            <a:off x="7396879" y="51071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7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déterminants de santé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9" name="Espace réservé du contenu 5">
            <a:extLst>
              <a:ext uri="{FF2B5EF4-FFF2-40B4-BE49-F238E27FC236}">
                <a16:creationId xmlns:a16="http://schemas.microsoft.com/office/drawing/2014/main" id="{C63C3A7F-DADB-4C11-B718-B9FD002D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"/>
          <a:stretch/>
        </p:blipFill>
        <p:spPr>
          <a:xfrm>
            <a:off x="3500328" y="1383132"/>
            <a:ext cx="5084872" cy="489574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BA48AD2-322D-4BB1-AF8D-D5AEE1F22E8A}"/>
              </a:ext>
            </a:extLst>
          </p:cNvPr>
          <p:cNvSpPr txBox="1"/>
          <p:nvPr/>
        </p:nvSpPr>
        <p:spPr>
          <a:xfrm>
            <a:off x="5704166" y="3582925"/>
            <a:ext cx="1236506" cy="553998"/>
          </a:xfrm>
          <a:prstGeom prst="rect">
            <a:avLst/>
          </a:prstGeom>
          <a:solidFill>
            <a:srgbClr val="F99D3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Compétences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personnelles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sociales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03D703-716E-4D97-A4BC-3A7B38AE69AB}"/>
              </a:ext>
            </a:extLst>
          </p:cNvPr>
          <p:cNvSpPr txBox="1"/>
          <p:nvPr/>
        </p:nvSpPr>
        <p:spPr>
          <a:xfrm>
            <a:off x="5285268" y="4522687"/>
            <a:ext cx="997485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Communauté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locale et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voisinage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232D18-85B1-4319-BFE2-887CD803778F}"/>
              </a:ext>
            </a:extLst>
          </p:cNvPr>
          <p:cNvSpPr txBox="1"/>
          <p:nvPr/>
        </p:nvSpPr>
        <p:spPr>
          <a:xfrm>
            <a:off x="3944723" y="2191297"/>
            <a:ext cx="888793" cy="55399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Contexte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politique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législatif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A981763-5EBC-460E-8EB3-05C218037710}"/>
              </a:ext>
            </a:extLst>
          </p:cNvPr>
          <p:cNvSpPr txBox="1"/>
          <p:nvPr/>
        </p:nvSpPr>
        <p:spPr>
          <a:xfrm>
            <a:off x="3752851" y="5062546"/>
            <a:ext cx="1279314" cy="55399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Environnement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naturel et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écosystèmes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53EB7F2-D8F0-4726-96BB-249ACBF07FDD}"/>
              </a:ext>
            </a:extLst>
          </p:cNvPr>
          <p:cNvSpPr txBox="1"/>
          <p:nvPr/>
        </p:nvSpPr>
        <p:spPr>
          <a:xfrm>
            <a:off x="5166984" y="3089435"/>
            <a:ext cx="927456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Milieu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garde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scolaire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7380855-0CAA-4950-855A-78EB23FAEE40}"/>
              </a:ext>
            </a:extLst>
          </p:cNvPr>
          <p:cNvSpPr txBox="1"/>
          <p:nvPr/>
        </p:nvSpPr>
        <p:spPr>
          <a:xfrm>
            <a:off x="4139312" y="3197160"/>
            <a:ext cx="1544123" cy="553998"/>
          </a:xfrm>
          <a:prstGeom prst="rect">
            <a:avLst/>
          </a:prstGeom>
          <a:solidFill>
            <a:srgbClr val="94877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Système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santé et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services sociaux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6A52C4B-EECB-4609-95B4-7C3BBCF98029}"/>
              </a:ext>
            </a:extLst>
          </p:cNvPr>
          <p:cNvSpPr txBox="1"/>
          <p:nvPr/>
        </p:nvSpPr>
        <p:spPr>
          <a:xfrm>
            <a:off x="4268435" y="3933572"/>
            <a:ext cx="1099874" cy="400110"/>
          </a:xfrm>
          <a:prstGeom prst="rect">
            <a:avLst/>
          </a:prstGeom>
          <a:solidFill>
            <a:srgbClr val="94877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Aménagement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 territoire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9340464-A003-467C-9440-DED8BF25E812}"/>
              </a:ext>
            </a:extLst>
          </p:cNvPr>
          <p:cNvSpPr txBox="1"/>
          <p:nvPr/>
        </p:nvSpPr>
        <p:spPr>
          <a:xfrm>
            <a:off x="3382937" y="3804436"/>
            <a:ext cx="909231" cy="55399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Contexte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et</a:t>
            </a:r>
          </a:p>
          <a:p>
            <a:pPr>
              <a:spcBef>
                <a:spcPts val="0"/>
              </a:spcBef>
            </a:pPr>
            <a:r>
              <a:rPr lang="fr-F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C6328-3963-4E23-A760-208BF95A8B7B}"/>
              </a:ext>
            </a:extLst>
          </p:cNvPr>
          <p:cNvSpPr/>
          <p:nvPr/>
        </p:nvSpPr>
        <p:spPr>
          <a:xfrm>
            <a:off x="87129" y="2293032"/>
            <a:ext cx="28372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État de santé: </a:t>
            </a:r>
          </a:p>
          <a:p>
            <a:pPr marL="109728" indent="0" algn="ctr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résultat d’interactions complexes entre plusieurs facteurs appelés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DÉTERMINANTS DE SANTÉ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6" name="Google Shape;147;p6">
            <a:extLst>
              <a:ext uri="{FF2B5EF4-FFF2-40B4-BE49-F238E27FC236}">
                <a16:creationId xmlns:a16="http://schemas.microsoft.com/office/drawing/2014/main" id="{888EFE68-15F4-40BC-A6AF-A89BBF533332}"/>
              </a:ext>
            </a:extLst>
          </p:cNvPr>
          <p:cNvSpPr txBox="1"/>
          <p:nvPr/>
        </p:nvSpPr>
        <p:spPr>
          <a:xfrm>
            <a:off x="46299" y="6017270"/>
            <a:ext cx="33350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u="none" strike="noStrike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Carte de la santé et de ses déterminants, Québec, 2012 </a:t>
            </a:r>
            <a:endParaRPr sz="1100" dirty="0">
              <a:solidFill>
                <a:schemeClr val="tx1">
                  <a:lumMod val="50000"/>
                </a:schemeClr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7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promotion de la santé 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2E3D03-879A-4BC7-9BD9-FF38B7B9011B}"/>
              </a:ext>
            </a:extLst>
          </p:cNvPr>
          <p:cNvSpPr/>
          <p:nvPr/>
        </p:nvSpPr>
        <p:spPr>
          <a:xfrm>
            <a:off x="752354" y="2722906"/>
            <a:ext cx="7536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«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promotion de la santé est le processus qui consiste à </a:t>
            </a: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permettre aux individus de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mieux maîtriser les déterminants de la santé</a:t>
            </a: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et d’améliorer ainsi leur santé »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D14078-BCEC-4376-9EA0-43FD9433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99" y="4546058"/>
            <a:ext cx="2033511" cy="5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promotion de la santé 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" name="Espace réservé du numéro de diapositive 11">
            <a:extLst>
              <a:ext uri="{FF2B5EF4-FFF2-40B4-BE49-F238E27FC236}">
                <a16:creationId xmlns:a16="http://schemas.microsoft.com/office/drawing/2014/main" id="{9445BD15-07D1-45A1-A7B7-BCA3CA16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/>
          <a:p>
            <a:pPr>
              <a:defRPr/>
            </a:pPr>
            <a:fld id="{96FDFE19-4AF6-AF4C-AA0F-090849AB928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99EEEAA8-6C10-4C14-A948-2101D8644045}"/>
              </a:ext>
            </a:extLst>
          </p:cNvPr>
          <p:cNvSpPr txBox="1">
            <a:spLocks/>
          </p:cNvSpPr>
          <p:nvPr/>
        </p:nvSpPr>
        <p:spPr>
          <a:xfrm>
            <a:off x="1192213" y="2483133"/>
            <a:ext cx="7010400" cy="34782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2331" marR="0" lvl="0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6992" marR="0" lvl="1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653" marR="0" lvl="2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06314" marR="0" lvl="3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50975" marR="0" lvl="4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Élaboration une politique publique saine</a:t>
            </a:r>
          </a:p>
          <a:p>
            <a:pPr marL="0" indent="0">
              <a:buNone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Création de milieux favorables à la santé </a:t>
            </a:r>
          </a:p>
          <a:p>
            <a:pPr marL="0" indent="0">
              <a:buNone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Renforcement de l’action communautaire</a:t>
            </a:r>
          </a:p>
          <a:p>
            <a:pPr marL="0" indent="0">
              <a:buNone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Acquisition des aptitudes individuelles</a:t>
            </a:r>
          </a:p>
          <a:p>
            <a:pPr marL="0" indent="0">
              <a:buNone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Réorientation des services de santé </a:t>
            </a:r>
          </a:p>
          <a:p>
            <a:pPr marL="0" indent="0">
              <a:buNone/>
            </a:pPr>
            <a:endParaRPr lang="fr-FR" sz="3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46F78-8BF4-4F7B-8A80-531F82EF794C}"/>
              </a:ext>
            </a:extLst>
          </p:cNvPr>
          <p:cNvSpPr/>
          <p:nvPr/>
        </p:nvSpPr>
        <p:spPr>
          <a:xfrm>
            <a:off x="803910" y="1523844"/>
            <a:ext cx="7536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CADRE DE RÉFÉRENCE : CHARTE D’OTTAWA (1986)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840BC9-0273-4D5C-BCCB-0F9D3270E6FA}"/>
              </a:ext>
            </a:extLst>
          </p:cNvPr>
          <p:cNvSpPr/>
          <p:nvPr/>
        </p:nvSpPr>
        <p:spPr>
          <a:xfrm>
            <a:off x="0" y="19344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000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Définition de </a:t>
            </a:r>
            <a:r>
              <a:rPr lang="fr-FR" sz="20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5 axes stratégiques </a:t>
            </a:r>
            <a:r>
              <a:rPr lang="fr-FR" sz="2000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d’intervention en promotion de la santé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83FF80-C5FA-4948-A2FF-804819C318E2}"/>
              </a:ext>
            </a:extLst>
          </p:cNvPr>
          <p:cNvSpPr/>
          <p:nvPr/>
        </p:nvSpPr>
        <p:spPr>
          <a:xfrm>
            <a:off x="533400" y="2711795"/>
            <a:ext cx="88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9F099E-647B-45A7-A0BB-E771FFF925F1}"/>
              </a:ext>
            </a:extLst>
          </p:cNvPr>
          <p:cNvSpPr/>
          <p:nvPr/>
        </p:nvSpPr>
        <p:spPr>
          <a:xfrm>
            <a:off x="533400" y="3345161"/>
            <a:ext cx="88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79000-FDC2-4759-B2A1-CAAC985F9930}"/>
              </a:ext>
            </a:extLst>
          </p:cNvPr>
          <p:cNvSpPr/>
          <p:nvPr/>
        </p:nvSpPr>
        <p:spPr>
          <a:xfrm>
            <a:off x="533400" y="3971635"/>
            <a:ext cx="88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70D88-521D-4A29-9932-6E6A4F040FFC}"/>
              </a:ext>
            </a:extLst>
          </p:cNvPr>
          <p:cNvSpPr/>
          <p:nvPr/>
        </p:nvSpPr>
        <p:spPr>
          <a:xfrm>
            <a:off x="533400" y="4616795"/>
            <a:ext cx="88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1289A-8330-4CD8-A322-C3F30495268B}"/>
              </a:ext>
            </a:extLst>
          </p:cNvPr>
          <p:cNvSpPr/>
          <p:nvPr/>
        </p:nvSpPr>
        <p:spPr>
          <a:xfrm>
            <a:off x="533400" y="5261955"/>
            <a:ext cx="88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5</a:t>
            </a:r>
          </a:p>
        </p:txBody>
      </p:sp>
      <p:pic>
        <p:nvPicPr>
          <p:cNvPr id="21" name="Picture 4" descr="Conférence Internationale pour la Promotion de la Santé (Ottawa) - IS@DD  Information sur le développement durable">
            <a:extLst>
              <a:ext uri="{FF2B5EF4-FFF2-40B4-BE49-F238E27FC236}">
                <a16:creationId xmlns:a16="http://schemas.microsoft.com/office/drawing/2014/main" id="{D717412E-B496-4B19-8BBA-CEE7A358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90">
            <a:off x="6110659" y="2737626"/>
            <a:ext cx="2482678" cy="32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C99DC0-16FA-4844-B7C9-25A82662F4B0}"/>
              </a:ext>
            </a:extLst>
          </p:cNvPr>
          <p:cNvSpPr/>
          <p:nvPr/>
        </p:nvSpPr>
        <p:spPr>
          <a:xfrm>
            <a:off x="533400" y="2562809"/>
            <a:ext cx="5278120" cy="339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7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prévention et la promotion de la santé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B2C100-4485-4295-A992-0BE1648DBC96}"/>
              </a:ext>
            </a:extLst>
          </p:cNvPr>
          <p:cNvSpPr/>
          <p:nvPr/>
        </p:nvSpPr>
        <p:spPr>
          <a:xfrm>
            <a:off x="803910" y="1544346"/>
            <a:ext cx="7536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Deux approches différentes mais complémentaires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85CE941-E046-4B05-BF3D-B27DB2352F79}"/>
              </a:ext>
            </a:extLst>
          </p:cNvPr>
          <p:cNvGrpSpPr/>
          <p:nvPr/>
        </p:nvGrpSpPr>
        <p:grpSpPr>
          <a:xfrm>
            <a:off x="803910" y="2322613"/>
            <a:ext cx="3614424" cy="2999976"/>
            <a:chOff x="7599161" y="2456849"/>
            <a:chExt cx="3614424" cy="29999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FD3161-BEA8-48DC-AF49-9A8C01F91322}"/>
                </a:ext>
              </a:extLst>
            </p:cNvPr>
            <p:cNvSpPr/>
            <p:nvPr/>
          </p:nvSpPr>
          <p:spPr>
            <a:xfrm>
              <a:off x="7599161" y="3107597"/>
              <a:ext cx="3389885" cy="2349228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Google Shape;112;p4">
              <a:extLst>
                <a:ext uri="{FF2B5EF4-FFF2-40B4-BE49-F238E27FC236}">
                  <a16:creationId xmlns:a16="http://schemas.microsoft.com/office/drawing/2014/main" id="{9D3701DC-F23F-4D94-8496-532B2E49DA84}"/>
                </a:ext>
              </a:extLst>
            </p:cNvPr>
            <p:cNvSpPr txBox="1">
              <a:spLocks/>
            </p:cNvSpPr>
            <p:nvPr/>
          </p:nvSpPr>
          <p:spPr>
            <a:xfrm>
              <a:off x="7823700" y="3634900"/>
              <a:ext cx="3389885" cy="149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84B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rlito" panose="020F0502020204030204" pitchFamily="34" charset="0"/>
                  <a:cs typeface="Carlito" panose="020F0502020204030204" pitchFamily="34" charset="0"/>
                  <a:sym typeface="Calibri"/>
                </a:rPr>
                <a:t>Prévention de la santé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84B"/>
                </a:buClr>
                <a:buSzPts val="2800"/>
                <a:buFont typeface="Arial"/>
                <a:buNone/>
                <a:tabLst/>
                <a:defRPr/>
              </a:pPr>
              <a:endParaRPr lang="fr-FR" sz="1800" b="1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  <a:p>
              <a:pPr marL="342900" marR="0" lvl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ts val="28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rlito" panose="020F0502020204030204" pitchFamily="34" charset="0"/>
                  <a:cs typeface="Carlito" panose="020F0502020204030204" pitchFamily="34" charset="0"/>
                  <a:sym typeface="Calibri"/>
                </a:rPr>
                <a:t>Approche par les maladies</a:t>
              </a:r>
            </a:p>
            <a:p>
              <a:pPr marL="342900" marR="0" lvl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ts val="2800"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800" dirty="0">
                  <a:solidFill>
                    <a:schemeClr val="bg2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Ex : prévention contre l’obésité</a:t>
              </a:r>
              <a:endPara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endParaRPr>
            </a:p>
          </p:txBody>
        </p:sp>
        <p:pic>
          <p:nvPicPr>
            <p:cNvPr id="22" name="Graphique 21" descr="Échelle">
              <a:extLst>
                <a:ext uri="{FF2B5EF4-FFF2-40B4-BE49-F238E27FC236}">
                  <a16:creationId xmlns:a16="http://schemas.microsoft.com/office/drawing/2014/main" id="{C4F7F586-1136-42B7-9885-9789FFEF0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5380" y="2456849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0886DF2-AE56-4242-BFE8-9F01B65FA85F}"/>
              </a:ext>
            </a:extLst>
          </p:cNvPr>
          <p:cNvGrpSpPr/>
          <p:nvPr/>
        </p:nvGrpSpPr>
        <p:grpSpPr>
          <a:xfrm>
            <a:off x="5091078" y="2246112"/>
            <a:ext cx="3389885" cy="3076477"/>
            <a:chOff x="2706115" y="2380348"/>
            <a:chExt cx="3389885" cy="30764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F5E42C-B6AA-4ADE-AF8F-F1F1549756FD}"/>
                </a:ext>
              </a:extLst>
            </p:cNvPr>
            <p:cNvSpPr/>
            <p:nvPr/>
          </p:nvSpPr>
          <p:spPr>
            <a:xfrm>
              <a:off x="2706115" y="3107597"/>
              <a:ext cx="3389885" cy="2349228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44424C91-0D87-44E1-B752-6C2A6FD35BF9}"/>
                </a:ext>
              </a:extLst>
            </p:cNvPr>
            <p:cNvSpPr txBox="1">
              <a:spLocks/>
            </p:cNvSpPr>
            <p:nvPr/>
          </p:nvSpPr>
          <p:spPr>
            <a:xfrm>
              <a:off x="2885438" y="3619718"/>
              <a:ext cx="2856485" cy="149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84B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rlito" panose="020F0502020204030204" pitchFamily="34" charset="0"/>
                  <a:cs typeface="Carlito" panose="020F0502020204030204" pitchFamily="34" charset="0"/>
                  <a:sym typeface="Calibri"/>
                </a:rPr>
                <a:t>Promotion de la santé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84B"/>
                </a:buClr>
                <a:buSzPts val="2800"/>
                <a:buFont typeface="Arial"/>
                <a:buNone/>
                <a:tabLst/>
                <a:defRPr/>
              </a:pPr>
              <a:endParaRPr lang="fr-FR" sz="1800" b="1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  <a:p>
              <a:pPr marL="342900" marR="0" lvl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ts val="28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rlito" panose="020F0502020204030204" pitchFamily="34" charset="0"/>
                  <a:cs typeface="Carlito" panose="020F0502020204030204" pitchFamily="34" charset="0"/>
                  <a:sym typeface="Calibri"/>
                </a:rPr>
                <a:t>Approche par les déterminants de la santé</a:t>
              </a:r>
            </a:p>
            <a:p>
              <a:pPr marL="342900" marR="0" lvl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ts val="2800"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800" dirty="0">
                  <a:solidFill>
                    <a:schemeClr val="bg2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Ex : promotion de l’alimentation équilibrée</a:t>
              </a:r>
              <a:endPara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endParaRPr>
            </a:p>
          </p:txBody>
        </p:sp>
        <p:pic>
          <p:nvPicPr>
            <p:cNvPr id="26" name="Graphique 25" descr="Pomme">
              <a:extLst>
                <a:ext uri="{FF2B5EF4-FFF2-40B4-BE49-F238E27FC236}">
                  <a16:creationId xmlns:a16="http://schemas.microsoft.com/office/drawing/2014/main" id="{86C466EC-CF2C-4B9D-B00F-812804FF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56480" y="238034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33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dispositif « commune en santé » 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95B1E-26E5-4A6F-91C6-E3C3A49F9738}"/>
              </a:ext>
            </a:extLst>
          </p:cNvPr>
          <p:cNvSpPr/>
          <p:nvPr/>
        </p:nvSpPr>
        <p:spPr>
          <a:xfrm>
            <a:off x="503555" y="1478684"/>
            <a:ext cx="8136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Nouveau dispositif de proximité proposé à l’ensemble des communes de Polynésie française par la Direction de la santé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5EEF1-3BC3-4136-BA7F-B8DC8B33B9F4}"/>
              </a:ext>
            </a:extLst>
          </p:cNvPr>
          <p:cNvSpPr/>
          <p:nvPr/>
        </p:nvSpPr>
        <p:spPr>
          <a:xfrm>
            <a:off x="905509" y="2698729"/>
            <a:ext cx="70802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OBJECTIF : </a:t>
            </a:r>
          </a:p>
          <a:p>
            <a:pPr algn="ctr"/>
            <a:endParaRPr lang="fr-FR" sz="2400" b="1" dirty="0">
              <a:solidFill>
                <a:schemeClr val="tx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Promouvoir la santé à l’échelle communale, </a:t>
            </a:r>
          </a:p>
          <a:p>
            <a:pPr algn="ctr"/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à travers la mise en œuvre d’actions agissant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favorablement</a:t>
            </a: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sur les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comportements</a:t>
            </a: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des personnes, leurs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environnements</a:t>
            </a: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et leurs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conditions de vie</a:t>
            </a: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  </a:t>
            </a:r>
          </a:p>
        </p:txBody>
      </p:sp>
      <p:pic>
        <p:nvPicPr>
          <p:cNvPr id="3" name="Graphique 2" descr="Cible">
            <a:extLst>
              <a:ext uri="{FF2B5EF4-FFF2-40B4-BE49-F238E27FC236}">
                <a16:creationId xmlns:a16="http://schemas.microsoft.com/office/drawing/2014/main" id="{EC601A78-075E-4CAE-ACE7-02CA9AF12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069" y="2742010"/>
            <a:ext cx="1110881" cy="11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dispositif « commune en santé »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A1F72-E4B3-4295-9117-8C01C1BCFD3D}"/>
              </a:ext>
            </a:extLst>
          </p:cNvPr>
          <p:cNvSpPr/>
          <p:nvPr/>
        </p:nvSpPr>
        <p:spPr>
          <a:xfrm>
            <a:off x="304800" y="1633478"/>
            <a:ext cx="866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24242"/>
                </a:solidFill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Une « commune en santé » est une commune qui veille à ce que la santé soit présente dans tous les aspects de la vie communautaire, en mettant en œuvre des actions de promotion de la santé :</a:t>
            </a:r>
            <a:endParaRPr lang="fr-FR" sz="2400" dirty="0">
              <a:latin typeface="Carlito" panose="020F0502020204030204" pitchFamily="34" charset="0"/>
              <a:ea typeface="Arial" panose="020B060402020202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6F591-BB6B-4956-A5FB-07CB061CD0A1}"/>
              </a:ext>
            </a:extLst>
          </p:cNvPr>
          <p:cNvSpPr/>
          <p:nvPr/>
        </p:nvSpPr>
        <p:spPr>
          <a:xfrm>
            <a:off x="1086081" y="3429000"/>
            <a:ext cx="753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Élaborées et coordonnées par une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entité de pilotage composée d’élus et d’acteurs locaux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Associées à des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thématiques prédéfinies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  <a:buAutoNum type="arabicPeriod"/>
            </a:pPr>
            <a:r>
              <a:rPr lang="fr-FR" sz="2400" dirty="0">
                <a:solidFill>
                  <a:schemeClr val="bg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Impliquant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toute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303291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dispositif « commune en santé »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6F591-BB6B-4956-A5FB-07CB061CD0A1}"/>
              </a:ext>
            </a:extLst>
          </p:cNvPr>
          <p:cNvSpPr/>
          <p:nvPr/>
        </p:nvSpPr>
        <p:spPr>
          <a:xfrm>
            <a:off x="752354" y="1517893"/>
            <a:ext cx="753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1. Élaborées et coordonnées par une entité de pilotage composée d’élus et d’acteurs locaux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41C636-A05A-4A3B-A35A-37CBD004CCB2}"/>
              </a:ext>
            </a:extLst>
          </p:cNvPr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1537"/>
            <a:ext cx="4040189" cy="281730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28F97C-81ED-44A5-BA7B-24246030F817}"/>
              </a:ext>
            </a:extLst>
          </p:cNvPr>
          <p:cNvSpPr/>
          <p:nvPr/>
        </p:nvSpPr>
        <p:spPr>
          <a:xfrm>
            <a:off x="287971" y="2851537"/>
            <a:ext cx="40401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rlito" panose="020F0502020204030204" pitchFamily="34" charset="0"/>
                <a:ea typeface="Arial" panose="020B0604020202020204" pitchFamily="34" charset="0"/>
              </a:rPr>
              <a:t>Entité identifiée par la commune : </a:t>
            </a:r>
            <a:r>
              <a:rPr lang="fr-FR" sz="2000" b="1" dirty="0">
                <a:solidFill>
                  <a:srgbClr val="D13100"/>
                </a:solidFill>
                <a:latin typeface="Carlito" panose="020F0502020204030204" pitchFamily="34" charset="0"/>
                <a:ea typeface="Arial" panose="020B0604020202020204" pitchFamily="34" charset="0"/>
              </a:rPr>
              <a:t>à créer</a:t>
            </a:r>
            <a:r>
              <a:rPr lang="fr-FR" sz="2000" dirty="0">
                <a:solidFill>
                  <a:srgbClr val="D13100"/>
                </a:solidFill>
                <a:latin typeface="Carlito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2000" b="1" dirty="0">
                <a:latin typeface="Carlito" panose="020F0502020204030204" pitchFamily="34" charset="0"/>
                <a:ea typeface="Arial" panose="020B0604020202020204" pitchFamily="34" charset="0"/>
              </a:rPr>
              <a:t>ou</a:t>
            </a:r>
            <a:r>
              <a:rPr lang="fr-FR" sz="2000" dirty="0">
                <a:latin typeface="Carlito" panose="020F0502020204030204" pitchFamily="34" charset="0"/>
                <a:ea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D13100"/>
                </a:solidFill>
                <a:latin typeface="Carlito" panose="020F0502020204030204" pitchFamily="34" charset="0"/>
                <a:ea typeface="Arial" panose="020B0604020202020204" pitchFamily="34" charset="0"/>
              </a:rPr>
              <a:t>déjà existante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</a:rPr>
              <a:t>Diversité</a:t>
            </a:r>
            <a:r>
              <a:rPr lang="fr-FR" sz="2000" dirty="0">
                <a:latin typeface="Carlito" panose="020F0502020204030204" pitchFamily="34" charset="0"/>
              </a:rPr>
              <a:t> des compétences des membres (associations, communautés religieuses,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</a:rPr>
              <a:t>Fréquence</a:t>
            </a:r>
            <a:r>
              <a:rPr lang="fr-FR" sz="2000" dirty="0">
                <a:latin typeface="Carlito" panose="020F0502020204030204" pitchFamily="34" charset="0"/>
              </a:rPr>
              <a:t> des rencontres (3 par an à minima)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rlito" panose="020F0502020204030204" pitchFamily="34" charset="0"/>
              </a:rPr>
              <a:t>Prises de décisions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</a:rPr>
              <a:t>collégiales</a:t>
            </a:r>
          </a:p>
        </p:txBody>
      </p:sp>
    </p:spTree>
    <p:extLst>
      <p:ext uri="{BB962C8B-B14F-4D97-AF65-F5344CB8AC3E}">
        <p14:creationId xmlns:p14="http://schemas.microsoft.com/office/powerpoint/2010/main" val="51487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dispositif « commune en santé »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6F591-BB6B-4956-A5FB-07CB061CD0A1}"/>
              </a:ext>
            </a:extLst>
          </p:cNvPr>
          <p:cNvSpPr/>
          <p:nvPr/>
        </p:nvSpPr>
        <p:spPr>
          <a:xfrm>
            <a:off x="752354" y="1517893"/>
            <a:ext cx="7536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2. Associées à des thématiques prédéfinies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BA50807-CAC5-4A3C-91CF-1C33A5658D20}"/>
              </a:ext>
            </a:extLst>
          </p:cNvPr>
          <p:cNvSpPr/>
          <p:nvPr/>
        </p:nvSpPr>
        <p:spPr>
          <a:xfrm>
            <a:off x="292521" y="2455987"/>
            <a:ext cx="1624957" cy="3222653"/>
          </a:xfrm>
          <a:prstGeom prst="roundRect">
            <a:avLst/>
          </a:prstGeom>
          <a:noFill/>
          <a:ln>
            <a:solidFill>
              <a:srgbClr val="8EC04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02B9F75C-2498-4474-9F05-1C6FF1FAE694}"/>
              </a:ext>
            </a:extLst>
          </p:cNvPr>
          <p:cNvSpPr/>
          <p:nvPr/>
        </p:nvSpPr>
        <p:spPr>
          <a:xfrm>
            <a:off x="256952" y="4436410"/>
            <a:ext cx="1624958" cy="6121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rgbClr val="8EC048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Alimentation locale et équilibrée</a:t>
            </a:r>
          </a:p>
        </p:txBody>
      </p:sp>
      <p:pic>
        <p:nvPicPr>
          <p:cNvPr id="37" name="Graphique 36" descr="Fourchette et couteau">
            <a:extLst>
              <a:ext uri="{FF2B5EF4-FFF2-40B4-BE49-F238E27FC236}">
                <a16:creationId xmlns:a16="http://schemas.microsoft.com/office/drawing/2014/main" id="{CFAEDB79-8A92-4631-87E6-1C5DDEE2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97" y="2714415"/>
            <a:ext cx="517067" cy="552046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47EAC173-6F3D-43AE-B497-075116CA14B3}"/>
              </a:ext>
            </a:extLst>
          </p:cNvPr>
          <p:cNvSpPr/>
          <p:nvPr/>
        </p:nvSpPr>
        <p:spPr>
          <a:xfrm>
            <a:off x="295864" y="3515654"/>
            <a:ext cx="1624957" cy="6121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8EC048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Ha’amaita’i</a:t>
            </a:r>
            <a:r>
              <a:rPr lang="fr-FR" b="1" dirty="0">
                <a:solidFill>
                  <a:srgbClr val="8EC048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i te </a:t>
            </a:r>
            <a:r>
              <a:rPr lang="fr-FR" b="1" dirty="0" err="1">
                <a:solidFill>
                  <a:srgbClr val="8EC048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huru</a:t>
            </a:r>
            <a:r>
              <a:rPr lang="fr-FR" b="1" dirty="0">
                <a:solidFill>
                  <a:srgbClr val="8EC048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</a:t>
            </a:r>
            <a:r>
              <a:rPr lang="fr-FR" b="1" dirty="0" err="1">
                <a:solidFill>
                  <a:srgbClr val="8EC048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tama’ara’a</a:t>
            </a:r>
            <a:endParaRPr lang="fr-FR" b="1" dirty="0">
              <a:solidFill>
                <a:srgbClr val="8EC048"/>
              </a:solidFill>
              <a:latin typeface="Carlito" panose="020F0502020204030204" pitchFamily="34" charset="0"/>
              <a:ea typeface="Roboto" panose="02000000000000000000" pitchFamily="2" charset="0"/>
              <a:cs typeface="Carlito" panose="020F050202020403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FBC21BF-EFFA-4B76-8E3B-7F0983105496}"/>
              </a:ext>
            </a:extLst>
          </p:cNvPr>
          <p:cNvSpPr/>
          <p:nvPr/>
        </p:nvSpPr>
        <p:spPr>
          <a:xfrm>
            <a:off x="2012848" y="2462453"/>
            <a:ext cx="1624957" cy="32226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9D545E9-F949-4C4B-8DD8-A32C0C94F240}"/>
              </a:ext>
            </a:extLst>
          </p:cNvPr>
          <p:cNvSpPr/>
          <p:nvPr/>
        </p:nvSpPr>
        <p:spPr>
          <a:xfrm>
            <a:off x="2042502" y="4497756"/>
            <a:ext cx="1637346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Activité physique et modes de vie actifs</a:t>
            </a:r>
          </a:p>
        </p:txBody>
      </p:sp>
      <p:pic>
        <p:nvPicPr>
          <p:cNvPr id="42" name="Graphique 41" descr="Cyclisme">
            <a:extLst>
              <a:ext uri="{FF2B5EF4-FFF2-40B4-BE49-F238E27FC236}">
                <a16:creationId xmlns:a16="http://schemas.microsoft.com/office/drawing/2014/main" id="{54AB9A5E-C551-4E2D-A4F2-A35E6346A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6984" y="2685990"/>
            <a:ext cx="620237" cy="611095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99F33AB2-9F26-4B29-A666-387FD98A77D9}"/>
              </a:ext>
            </a:extLst>
          </p:cNvPr>
          <p:cNvSpPr/>
          <p:nvPr/>
        </p:nvSpPr>
        <p:spPr>
          <a:xfrm>
            <a:off x="1992674" y="3510093"/>
            <a:ext cx="1637346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Fa’ahauti</a:t>
            </a:r>
            <a:r>
              <a:rPr lang="fr-FR" b="1" dirty="0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tamau</a:t>
            </a:r>
            <a:r>
              <a:rPr lang="fr-FR" b="1" dirty="0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i te </a:t>
            </a:r>
            <a:r>
              <a:rPr lang="fr-FR" b="1" dirty="0" err="1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tino</a:t>
            </a:r>
            <a:endParaRPr lang="fr-FR" b="1" dirty="0">
              <a:solidFill>
                <a:schemeClr val="tx1"/>
              </a:solidFill>
              <a:latin typeface="Carlito" panose="020F0502020204030204" pitchFamily="34" charset="0"/>
              <a:ea typeface="Roboto" panose="02000000000000000000" pitchFamily="2" charset="0"/>
              <a:cs typeface="Carlito" panose="020F0502020204030204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75F3777-1C66-442C-A1CA-A8E74D7430BB}"/>
              </a:ext>
            </a:extLst>
          </p:cNvPr>
          <p:cNvSpPr/>
          <p:nvPr/>
        </p:nvSpPr>
        <p:spPr>
          <a:xfrm>
            <a:off x="3741044" y="2455325"/>
            <a:ext cx="1624957" cy="3229782"/>
          </a:xfrm>
          <a:prstGeom prst="roundRect">
            <a:avLst/>
          </a:prstGeom>
          <a:noFill/>
          <a:ln>
            <a:solidFill>
              <a:srgbClr val="FFB8A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150B0653-0BD2-4B7A-8DD3-FC79B0399A76}"/>
              </a:ext>
            </a:extLst>
          </p:cNvPr>
          <p:cNvSpPr/>
          <p:nvPr/>
        </p:nvSpPr>
        <p:spPr>
          <a:xfrm>
            <a:off x="3757755" y="4322144"/>
            <a:ext cx="1624957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Vie sans addiction</a:t>
            </a:r>
          </a:p>
        </p:txBody>
      </p:sp>
      <p:pic>
        <p:nvPicPr>
          <p:cNvPr id="47" name="Graphique 46" descr="Signe du pouce levé ">
            <a:extLst>
              <a:ext uri="{FF2B5EF4-FFF2-40B4-BE49-F238E27FC236}">
                <a16:creationId xmlns:a16="http://schemas.microsoft.com/office/drawing/2014/main" id="{D727A5EA-6B90-43A4-8621-DFB570F15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4492" y="2684890"/>
            <a:ext cx="649972" cy="611095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2E80F508-EB4C-4D63-80CF-E01647EBDC72}"/>
              </a:ext>
            </a:extLst>
          </p:cNvPr>
          <p:cNvSpPr/>
          <p:nvPr/>
        </p:nvSpPr>
        <p:spPr>
          <a:xfrm>
            <a:off x="3819206" y="3550311"/>
            <a:ext cx="1624957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‘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Ōrara’a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fa’atiti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‘ore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0F9CFE1-03A3-49B0-BAA6-6FB83154A94E}"/>
              </a:ext>
            </a:extLst>
          </p:cNvPr>
          <p:cNvSpPr/>
          <p:nvPr/>
        </p:nvSpPr>
        <p:spPr>
          <a:xfrm>
            <a:off x="5473630" y="2455988"/>
            <a:ext cx="1624956" cy="3229119"/>
          </a:xfrm>
          <a:prstGeom prst="roundRect">
            <a:avLst/>
          </a:prstGeom>
          <a:noFill/>
          <a:ln>
            <a:solidFill>
              <a:srgbClr val="FFE8B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87FE38F8-FD54-4AC2-BED1-8ABBB6235CAD}"/>
              </a:ext>
            </a:extLst>
          </p:cNvPr>
          <p:cNvSpPr/>
          <p:nvPr/>
        </p:nvSpPr>
        <p:spPr>
          <a:xfrm>
            <a:off x="5456919" y="4332913"/>
            <a:ext cx="1589387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Bien-être de la communauté</a:t>
            </a:r>
          </a:p>
        </p:txBody>
      </p:sp>
      <p:pic>
        <p:nvPicPr>
          <p:cNvPr id="52" name="Graphique 51" descr="Pièces de puzzle">
            <a:extLst>
              <a:ext uri="{FF2B5EF4-FFF2-40B4-BE49-F238E27FC236}">
                <a16:creationId xmlns:a16="http://schemas.microsoft.com/office/drawing/2014/main" id="{C3097264-692B-492E-9221-A8E18F36E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4880" y="2678223"/>
            <a:ext cx="683196" cy="642768"/>
          </a:xfrm>
          <a:prstGeom prst="rect">
            <a:avLst/>
          </a:prstGeom>
        </p:spPr>
      </p:pic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EB0E4996-6AA7-4783-894E-107B9A851178}"/>
              </a:ext>
            </a:extLst>
          </p:cNvPr>
          <p:cNvSpPr/>
          <p:nvPr/>
        </p:nvSpPr>
        <p:spPr>
          <a:xfrm>
            <a:off x="5574017" y="3550936"/>
            <a:ext cx="1504395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‘</a:t>
            </a:r>
            <a:r>
              <a:rPr lang="fr-FR" b="1" dirty="0" err="1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Ōrara’a</a:t>
            </a:r>
            <a:r>
              <a:rPr lang="fr-FR" b="1" dirty="0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</a:t>
            </a:r>
            <a:r>
              <a:rPr lang="fr-FR" b="1" dirty="0" err="1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oaoa</a:t>
            </a:r>
            <a:r>
              <a:rPr lang="fr-FR" b="1" dirty="0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no te </a:t>
            </a:r>
            <a:r>
              <a:rPr lang="fr-FR" b="1" dirty="0" err="1">
                <a:solidFill>
                  <a:schemeClr val="accent3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ta’atoara’a</a:t>
            </a:r>
            <a:endParaRPr lang="fr-FR" b="1" dirty="0">
              <a:solidFill>
                <a:schemeClr val="accent3"/>
              </a:solidFill>
              <a:latin typeface="Carlito" panose="020F0502020204030204" pitchFamily="34" charset="0"/>
              <a:ea typeface="Roboto" panose="02000000000000000000" pitchFamily="2" charset="0"/>
              <a:cs typeface="Carlito" panose="020F0502020204030204" pitchFamily="34" charset="0"/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37A819EF-603A-4412-8274-567A74CFC864}"/>
              </a:ext>
            </a:extLst>
          </p:cNvPr>
          <p:cNvSpPr/>
          <p:nvPr/>
        </p:nvSpPr>
        <p:spPr>
          <a:xfrm>
            <a:off x="7228619" y="2463119"/>
            <a:ext cx="1624957" cy="3221988"/>
          </a:xfrm>
          <a:prstGeom prst="roundRect">
            <a:avLst/>
          </a:prstGeom>
          <a:noFill/>
          <a:ln>
            <a:solidFill>
              <a:srgbClr val="E1EDF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6E330B32-8124-4471-8419-B7D6132D62DA}"/>
              </a:ext>
            </a:extLst>
          </p:cNvPr>
          <p:cNvSpPr/>
          <p:nvPr/>
        </p:nvSpPr>
        <p:spPr>
          <a:xfrm>
            <a:off x="7286004" y="4332913"/>
            <a:ext cx="1624957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accent2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Protection de l’environnement</a:t>
            </a:r>
          </a:p>
        </p:txBody>
      </p:sp>
      <p:pic>
        <p:nvPicPr>
          <p:cNvPr id="57" name="Graphique 56" descr="Scène tropicale">
            <a:extLst>
              <a:ext uri="{FF2B5EF4-FFF2-40B4-BE49-F238E27FC236}">
                <a16:creationId xmlns:a16="http://schemas.microsoft.com/office/drawing/2014/main" id="{0EDE78F4-D471-4699-A12F-EB121BA09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9448" y="2755401"/>
            <a:ext cx="610758" cy="611095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BCD4F4B0-48FB-4AE2-80D1-17F7CE96E9BA}"/>
              </a:ext>
            </a:extLst>
          </p:cNvPr>
          <p:cNvSpPr/>
          <p:nvPr/>
        </p:nvSpPr>
        <p:spPr>
          <a:xfrm>
            <a:off x="7290669" y="3559284"/>
            <a:ext cx="1624957" cy="611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accent2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Paruru</a:t>
            </a:r>
            <a:r>
              <a:rPr lang="fr-FR" b="1" dirty="0">
                <a:solidFill>
                  <a:schemeClr val="accent2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i te </a:t>
            </a:r>
            <a:r>
              <a:rPr lang="fr-FR" b="1" dirty="0" err="1">
                <a:solidFill>
                  <a:schemeClr val="accent2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arutaimareva</a:t>
            </a:r>
            <a:r>
              <a:rPr lang="fr-FR" b="1" dirty="0">
                <a:solidFill>
                  <a:schemeClr val="accent2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31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dispositif « commune en santé »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6F591-BB6B-4956-A5FB-07CB061CD0A1}"/>
              </a:ext>
            </a:extLst>
          </p:cNvPr>
          <p:cNvSpPr/>
          <p:nvPr/>
        </p:nvSpPr>
        <p:spPr>
          <a:xfrm>
            <a:off x="752354" y="1517893"/>
            <a:ext cx="7536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3. Impliquant toute la population</a:t>
            </a:r>
          </a:p>
        </p:txBody>
      </p:sp>
      <p:sp>
        <p:nvSpPr>
          <p:cNvPr id="31" name="Zone de texte 2">
            <a:extLst>
              <a:ext uri="{FF2B5EF4-FFF2-40B4-BE49-F238E27FC236}">
                <a16:creationId xmlns:a16="http://schemas.microsoft.com/office/drawing/2014/main" id="{32EB244C-0973-41A7-83F3-2C26F02A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602" y="4058487"/>
            <a:ext cx="1581727" cy="4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ffectLst/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Personnes âgées</a:t>
            </a:r>
            <a:endParaRPr lang="fr-FR" sz="1600" dirty="0">
              <a:effectLst/>
              <a:latin typeface="Carlito" panose="020F0502020204030204" pitchFamily="34" charset="0"/>
              <a:ea typeface="Arial" panose="020B0604020202020204" pitchFamily="34" charset="0"/>
              <a:cs typeface="Carlito" panose="020F0502020204030204" pitchFamily="34" charset="0"/>
            </a:endParaRPr>
          </a:p>
        </p:txBody>
      </p:sp>
      <p:sp>
        <p:nvSpPr>
          <p:cNvPr id="32" name="Zone de texte 2">
            <a:extLst>
              <a:ext uri="{FF2B5EF4-FFF2-40B4-BE49-F238E27FC236}">
                <a16:creationId xmlns:a16="http://schemas.microsoft.com/office/drawing/2014/main" id="{B61CD7F3-FB83-462E-95E7-2164D95C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67" y="3621358"/>
            <a:ext cx="1994285" cy="74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Enfants et adolescents</a:t>
            </a:r>
            <a:r>
              <a:rPr lang="fr-FR" sz="1800" dirty="0">
                <a:effectLst/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 </a:t>
            </a:r>
            <a:r>
              <a:rPr lang="fr-FR" sz="1600" dirty="0">
                <a:effectLst/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(scolarisés ou non)</a:t>
            </a:r>
            <a:endParaRPr lang="fr-FR" sz="1800" dirty="0">
              <a:effectLst/>
              <a:latin typeface="Carlito" panose="020F0502020204030204" pitchFamily="34" charset="0"/>
              <a:ea typeface="Arial" panose="020B0604020202020204" pitchFamily="34" charset="0"/>
              <a:cs typeface="Carlito" panose="020F0502020204030204" pitchFamily="34" charset="0"/>
            </a:endParaRPr>
          </a:p>
        </p:txBody>
      </p:sp>
      <p:sp>
        <p:nvSpPr>
          <p:cNvPr id="33" name="Zone de texte 2">
            <a:extLst>
              <a:ext uri="{FF2B5EF4-FFF2-40B4-BE49-F238E27FC236}">
                <a16:creationId xmlns:a16="http://schemas.microsoft.com/office/drawing/2014/main" id="{785EDF9F-FD65-4874-844F-0C7891FEA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988" y="2897895"/>
            <a:ext cx="1965731" cy="74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800" b="1" dirty="0">
                <a:effectLst/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Adultes</a:t>
            </a:r>
            <a:endParaRPr lang="fr-FR" sz="1800" dirty="0">
              <a:effectLst/>
              <a:latin typeface="Carlito" panose="020F0502020204030204" pitchFamily="34" charset="0"/>
              <a:ea typeface="Arial" panose="020B0604020202020204" pitchFamily="34" charset="0"/>
              <a:cs typeface="Carlito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600" dirty="0">
                <a:effectLst/>
                <a:latin typeface="Carlito" panose="020F0502020204030204" pitchFamily="34" charset="0"/>
                <a:ea typeface="Arial" panose="020B0604020202020204" pitchFamily="34" charset="0"/>
                <a:cs typeface="Carlito" panose="020F0502020204030204" pitchFamily="34" charset="0"/>
              </a:rPr>
              <a:t>(actifs ou non)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FFE3B29-EF9C-48B5-BD87-0A1270494634}"/>
              </a:ext>
            </a:extLst>
          </p:cNvPr>
          <p:cNvCxnSpPr/>
          <p:nvPr/>
        </p:nvCxnSpPr>
        <p:spPr>
          <a:xfrm>
            <a:off x="5921969" y="4262935"/>
            <a:ext cx="1623050" cy="575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3BAFB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B96472B-BECF-451A-95C7-D527BB430BA8}"/>
              </a:ext>
            </a:extLst>
          </p:cNvPr>
          <p:cNvCxnSpPr/>
          <p:nvPr/>
        </p:nvCxnSpPr>
        <p:spPr>
          <a:xfrm>
            <a:off x="1652772" y="3829366"/>
            <a:ext cx="1188463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EBE4235-CB25-4CEE-BD82-C2A0A6AEFEA8}"/>
              </a:ext>
            </a:extLst>
          </p:cNvPr>
          <p:cNvCxnSpPr>
            <a:cxnSpLocks/>
          </p:cNvCxnSpPr>
          <p:nvPr/>
        </p:nvCxnSpPr>
        <p:spPr>
          <a:xfrm flipV="1">
            <a:off x="4846320" y="3092891"/>
            <a:ext cx="2469455" cy="20776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3BAFB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7228AB6-B9DC-417F-A129-BB68896D7E1B}"/>
              </a:ext>
            </a:extLst>
          </p:cNvPr>
          <p:cNvGrpSpPr/>
          <p:nvPr/>
        </p:nvGrpSpPr>
        <p:grpSpPr>
          <a:xfrm>
            <a:off x="2132227" y="2643188"/>
            <a:ext cx="5074302" cy="2622418"/>
            <a:chOff x="10226" y="0"/>
            <a:chExt cx="3416869" cy="160528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241AC78-6192-4526-AEEC-C667DFE1D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300" y="352425"/>
              <a:ext cx="903605" cy="94996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7F4FFBB-7E27-490B-829A-52064DB9F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4" r="13785"/>
            <a:stretch/>
          </p:blipFill>
          <p:spPr bwMode="auto">
            <a:xfrm>
              <a:off x="2524125" y="466725"/>
              <a:ext cx="902970" cy="9328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0108382-029B-4243-B2EE-2D7203FC9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" y="0"/>
              <a:ext cx="1068705" cy="108648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5554D9E7-157D-4683-8116-80A3260C9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850" y="409575"/>
              <a:ext cx="1087755" cy="108204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88B796E-5D23-4FA2-A9C1-195E58DD5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5" t="25207" r="34469" b="27813"/>
            <a:stretch/>
          </p:blipFill>
          <p:spPr bwMode="auto">
            <a:xfrm>
              <a:off x="533400" y="485775"/>
              <a:ext cx="662305" cy="708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371B30D-BC74-42DB-BE60-AEE9E2490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23347" r="29780" b="24416"/>
            <a:stretch/>
          </p:blipFill>
          <p:spPr bwMode="auto">
            <a:xfrm>
              <a:off x="10226" y="336402"/>
              <a:ext cx="683260" cy="7804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9EAE4F20-D541-4533-BE49-02E3A251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09575"/>
              <a:ext cx="1229995" cy="1195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05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EA22A57F-7BDF-417F-9705-3DACB366C729}"/>
              </a:ext>
            </a:extLst>
          </p:cNvPr>
          <p:cNvSpPr txBox="1">
            <a:spLocks/>
          </p:cNvSpPr>
          <p:nvPr/>
        </p:nvSpPr>
        <p:spPr>
          <a:xfrm>
            <a:off x="2543174" y="2100169"/>
            <a:ext cx="6600826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Introduction : le cas de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Teva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 et de sa famille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F854C499-66C0-47A4-935D-D107008850D3}"/>
              </a:ext>
            </a:extLst>
          </p:cNvPr>
          <p:cNvSpPr txBox="1">
            <a:spLocks/>
          </p:cNvSpPr>
          <p:nvPr/>
        </p:nvSpPr>
        <p:spPr>
          <a:xfrm>
            <a:off x="2543175" y="2738803"/>
            <a:ext cx="5014776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Les concepts clés en santé publique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6E4A45B3-1740-40C1-AEBA-6AC8DAE7D6BC}"/>
              </a:ext>
            </a:extLst>
          </p:cNvPr>
          <p:cNvSpPr txBox="1">
            <a:spLocks/>
          </p:cNvSpPr>
          <p:nvPr/>
        </p:nvSpPr>
        <p:spPr>
          <a:xfrm>
            <a:off x="2543175" y="3377437"/>
            <a:ext cx="5014776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 panose="020F0502020204030204" pitchFamily="34" charset="0"/>
              <a:ea typeface="Roboto" panose="020B0604020202020204" charset="0"/>
              <a:cs typeface="Carlito" panose="020F0502020204030204" pitchFamily="34" charset="0"/>
              <a:sym typeface="Arial"/>
            </a:endParaRP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878768C6-B591-4C96-8A0F-9775F8BF6A82}"/>
              </a:ext>
            </a:extLst>
          </p:cNvPr>
          <p:cNvSpPr txBox="1">
            <a:spLocks/>
          </p:cNvSpPr>
          <p:nvPr/>
        </p:nvSpPr>
        <p:spPr>
          <a:xfrm>
            <a:off x="2543175" y="4016071"/>
            <a:ext cx="5014776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La famille de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Teva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 de demain</a:t>
            </a:r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8EFBC410-72C4-4262-923D-38D4461857F6}"/>
              </a:ext>
            </a:extLst>
          </p:cNvPr>
          <p:cNvSpPr txBox="1">
            <a:spLocks/>
          </p:cNvSpPr>
          <p:nvPr/>
        </p:nvSpPr>
        <p:spPr>
          <a:xfrm>
            <a:off x="2543175" y="4654705"/>
            <a:ext cx="5014776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lang="fr-FR" sz="2400" dirty="0"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  <a:t>Questions et p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erspectives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 panose="020F0502020204030204" pitchFamily="34" charset="0"/>
              <a:ea typeface="Roboto" panose="020B0604020202020204" charset="0"/>
              <a:cs typeface="Carlito" panose="020F0502020204030204" pitchFamily="34" charset="0"/>
              <a:sym typeface="Arial"/>
            </a:endParaRPr>
          </a:p>
        </p:txBody>
      </p:sp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B5133D2-275A-429E-89AB-3AB73E177D41}"/>
              </a:ext>
            </a:extLst>
          </p:cNvPr>
          <p:cNvSpPr txBox="1">
            <a:spLocks/>
          </p:cNvSpPr>
          <p:nvPr/>
        </p:nvSpPr>
        <p:spPr>
          <a:xfrm>
            <a:off x="1914525" y="2100169"/>
            <a:ext cx="55245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2000" b="1" i="0" u="none" strike="noStrike" cap="none">
                <a:solidFill>
                  <a:schemeClr val="tx1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3BAFBF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1.</a:t>
            </a:r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BA6CF914-A979-4980-A8D0-58188B10B9AB}"/>
              </a:ext>
            </a:extLst>
          </p:cNvPr>
          <p:cNvSpPr txBox="1">
            <a:spLocks/>
          </p:cNvSpPr>
          <p:nvPr/>
        </p:nvSpPr>
        <p:spPr>
          <a:xfrm>
            <a:off x="1914525" y="2738803"/>
            <a:ext cx="552450" cy="52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 strike="noStrike" cap="none" dirty="0">
                <a:solidFill>
                  <a:schemeClr val="tx1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3BAFBF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2.</a:t>
            </a:r>
          </a:p>
        </p:txBody>
      </p:sp>
      <p:sp>
        <p:nvSpPr>
          <p:cNvPr id="15" name="Espace réservé du texte 29">
            <a:extLst>
              <a:ext uri="{FF2B5EF4-FFF2-40B4-BE49-F238E27FC236}">
                <a16:creationId xmlns:a16="http://schemas.microsoft.com/office/drawing/2014/main" id="{E9E2D558-D465-4313-B7A3-10125883B7CC}"/>
              </a:ext>
            </a:extLst>
          </p:cNvPr>
          <p:cNvSpPr txBox="1">
            <a:spLocks/>
          </p:cNvSpPr>
          <p:nvPr/>
        </p:nvSpPr>
        <p:spPr>
          <a:xfrm>
            <a:off x="1914525" y="3377437"/>
            <a:ext cx="552450" cy="52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 strike="noStrike" cap="none" dirty="0">
                <a:solidFill>
                  <a:schemeClr val="tx1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3BAFBF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3.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2913F46F-B2B9-438C-88C8-17B6518487C5}"/>
              </a:ext>
            </a:extLst>
          </p:cNvPr>
          <p:cNvSpPr txBox="1">
            <a:spLocks/>
          </p:cNvSpPr>
          <p:nvPr/>
        </p:nvSpPr>
        <p:spPr>
          <a:xfrm>
            <a:off x="1914525" y="4016071"/>
            <a:ext cx="552450" cy="52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 strike="noStrike" cap="none" dirty="0">
                <a:solidFill>
                  <a:schemeClr val="tx1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3BAFBF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4.</a:t>
            </a:r>
          </a:p>
        </p:txBody>
      </p:sp>
      <p:sp>
        <p:nvSpPr>
          <p:cNvPr id="17" name="Espace réservé du texte 31">
            <a:extLst>
              <a:ext uri="{FF2B5EF4-FFF2-40B4-BE49-F238E27FC236}">
                <a16:creationId xmlns:a16="http://schemas.microsoft.com/office/drawing/2014/main" id="{360A693F-923A-47A3-BE73-40FBFA6208D7}"/>
              </a:ext>
            </a:extLst>
          </p:cNvPr>
          <p:cNvSpPr txBox="1">
            <a:spLocks/>
          </p:cNvSpPr>
          <p:nvPr/>
        </p:nvSpPr>
        <p:spPr>
          <a:xfrm>
            <a:off x="1914525" y="4654705"/>
            <a:ext cx="552450" cy="52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 strike="noStrike" cap="none" dirty="0">
                <a:solidFill>
                  <a:schemeClr val="tx1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3BAFBF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5.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4D2BD2B-7DD3-4A0B-A0B5-716C4661EDE9}"/>
              </a:ext>
            </a:extLst>
          </p:cNvPr>
          <p:cNvSpPr txBox="1">
            <a:spLocks/>
          </p:cNvSpPr>
          <p:nvPr/>
        </p:nvSpPr>
        <p:spPr>
          <a:xfrm>
            <a:off x="680720" y="2134488"/>
            <a:ext cx="1233805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75000"/>
                  </a:srgbClr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10 min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F7AA936D-DC1E-4E4E-8DDE-C2438186E2E5}"/>
              </a:ext>
            </a:extLst>
          </p:cNvPr>
          <p:cNvSpPr txBox="1">
            <a:spLocks/>
          </p:cNvSpPr>
          <p:nvPr/>
        </p:nvSpPr>
        <p:spPr>
          <a:xfrm>
            <a:off x="680720" y="2773122"/>
            <a:ext cx="1233805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75000"/>
                  </a:srgbClr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25 min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F1DEBDFF-FF64-42C3-84D0-4CD7EA15EE8E}"/>
              </a:ext>
            </a:extLst>
          </p:cNvPr>
          <p:cNvSpPr txBox="1">
            <a:spLocks/>
          </p:cNvSpPr>
          <p:nvPr/>
        </p:nvSpPr>
        <p:spPr>
          <a:xfrm>
            <a:off x="680720" y="3377437"/>
            <a:ext cx="1233805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75000"/>
                  </a:srgbClr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15 min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EA396668-4FFD-484F-BAB8-2B185EDC044F}"/>
              </a:ext>
            </a:extLst>
          </p:cNvPr>
          <p:cNvSpPr txBox="1">
            <a:spLocks/>
          </p:cNvSpPr>
          <p:nvPr/>
        </p:nvSpPr>
        <p:spPr>
          <a:xfrm>
            <a:off x="788888" y="4016071"/>
            <a:ext cx="1125637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75000"/>
                  </a:srgbClr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5 min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65F5A197-4192-456A-A85F-CDDE151DEB47}"/>
              </a:ext>
            </a:extLst>
          </p:cNvPr>
          <p:cNvSpPr txBox="1">
            <a:spLocks/>
          </p:cNvSpPr>
          <p:nvPr/>
        </p:nvSpPr>
        <p:spPr>
          <a:xfrm>
            <a:off x="788888" y="4654705"/>
            <a:ext cx="1125638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75000"/>
                  </a:srgbClr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5 min</a:t>
            </a:r>
          </a:p>
        </p:txBody>
      </p:sp>
      <p:pic>
        <p:nvPicPr>
          <p:cNvPr id="29" name="Graphique 28" descr="Horloge">
            <a:extLst>
              <a:ext uri="{FF2B5EF4-FFF2-40B4-BE49-F238E27FC236}">
                <a16:creationId xmlns:a16="http://schemas.microsoft.com/office/drawing/2014/main" id="{552A9824-C0D4-4DC8-A8EF-EB94C335B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228" y="1263634"/>
            <a:ext cx="756920" cy="756920"/>
          </a:xfrm>
          <a:prstGeom prst="rect">
            <a:avLst/>
          </a:prstGeom>
        </p:spPr>
      </p:pic>
      <p:sp>
        <p:nvSpPr>
          <p:cNvPr id="30" name="Espace réservé du texte 23">
            <a:extLst>
              <a:ext uri="{FF2B5EF4-FFF2-40B4-BE49-F238E27FC236}">
                <a16:creationId xmlns:a16="http://schemas.microsoft.com/office/drawing/2014/main" id="{8B17BCBD-0794-4F8B-9FD6-255A02ACDD04}"/>
              </a:ext>
            </a:extLst>
          </p:cNvPr>
          <p:cNvSpPr txBox="1">
            <a:spLocks/>
          </p:cNvSpPr>
          <p:nvPr/>
        </p:nvSpPr>
        <p:spPr>
          <a:xfrm>
            <a:off x="2543175" y="3377437"/>
            <a:ext cx="5014776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 sz="1400" b="0" i="0" u="none" strike="noStrike" cap="none">
                <a:solidFill>
                  <a:srgbClr val="000000"/>
                </a:solidFill>
                <a:latin typeface="Nunito ExtraBold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■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●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○"/>
              <a:tabLst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  <a:sym typeface="Arial"/>
              </a:rPr>
              <a:t>Le dispositif « commune en santé »</a:t>
            </a:r>
          </a:p>
        </p:txBody>
      </p:sp>
      <p:sp>
        <p:nvSpPr>
          <p:cNvPr id="26" name="Google Shape;111;p4">
            <a:extLst>
              <a:ext uri="{FF2B5EF4-FFF2-40B4-BE49-F238E27FC236}">
                <a16:creationId xmlns:a16="http://schemas.microsoft.com/office/drawing/2014/main" id="{DD4C85BE-EA62-460B-803C-2B0A3A109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Programme de la séance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2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BE199-4FE6-437D-8AC4-E5F0769D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790968"/>
            <a:ext cx="7514016" cy="1325563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  <a:t>Qu’est devenue la famille de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  <a:t>Teva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  <a:t> depuis que sa commune s’est inscrite dans le dispositif « commune en santé » ?</a:t>
            </a:r>
          </a:p>
        </p:txBody>
      </p:sp>
      <p:pic>
        <p:nvPicPr>
          <p:cNvPr id="14" name="Google Shape;102;p3" descr="Badge point d’interrogation">
            <a:extLst>
              <a:ext uri="{FF2B5EF4-FFF2-40B4-BE49-F238E27FC236}">
                <a16:creationId xmlns:a16="http://schemas.microsoft.com/office/drawing/2014/main" id="{695EFDC4-BE5F-4B86-9AFB-CFBCCF6228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24291">
            <a:off x="7711626" y="558510"/>
            <a:ext cx="1595627" cy="159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3;p3" descr="Badge point d’interrogation">
            <a:extLst>
              <a:ext uri="{FF2B5EF4-FFF2-40B4-BE49-F238E27FC236}">
                <a16:creationId xmlns:a16="http://schemas.microsoft.com/office/drawing/2014/main" id="{C943D613-3090-4F42-807A-4BF170895E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24291">
            <a:off x="5776949" y="-130593"/>
            <a:ext cx="2086820" cy="208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4;p3" descr="Badge point d’interrogation">
            <a:extLst>
              <a:ext uri="{FF2B5EF4-FFF2-40B4-BE49-F238E27FC236}">
                <a16:creationId xmlns:a16="http://schemas.microsoft.com/office/drawing/2014/main" id="{8E204720-2A2F-41C8-8508-3CDC464260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24291">
            <a:off x="7728521" y="1153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5;p3" descr="Badge point d’interrogation">
            <a:extLst>
              <a:ext uri="{FF2B5EF4-FFF2-40B4-BE49-F238E27FC236}">
                <a16:creationId xmlns:a16="http://schemas.microsoft.com/office/drawing/2014/main" id="{0DA12090-82BA-4C86-A0A4-DA0336641B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24291">
            <a:off x="7396879" y="51071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6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famille de </a:t>
            </a:r>
            <a:r>
              <a:rPr lang="fr-FR" sz="3200" b="1" dirty="0" err="1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demain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8" name="Graphique 7" descr="Deux hommes">
            <a:extLst>
              <a:ext uri="{FF2B5EF4-FFF2-40B4-BE49-F238E27FC236}">
                <a16:creationId xmlns:a16="http://schemas.microsoft.com/office/drawing/2014/main" id="{5871E0CA-E0EA-4791-A155-6C42FC6D8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795"/>
          <a:stretch/>
        </p:blipFill>
        <p:spPr>
          <a:xfrm>
            <a:off x="4258179" y="2757038"/>
            <a:ext cx="1172116" cy="2349511"/>
          </a:xfrm>
          <a:prstGeom prst="rect">
            <a:avLst/>
          </a:prstGeom>
        </p:spPr>
      </p:pic>
      <p:pic>
        <p:nvPicPr>
          <p:cNvPr id="16" name="Graphique 15" descr="Famille avec deux enfants">
            <a:extLst>
              <a:ext uri="{FF2B5EF4-FFF2-40B4-BE49-F238E27FC236}">
                <a16:creationId xmlns:a16="http://schemas.microsoft.com/office/drawing/2014/main" id="{89181F5E-69A0-41F0-938A-DCD77F441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433"/>
          <a:stretch/>
        </p:blipFill>
        <p:spPr>
          <a:xfrm>
            <a:off x="5016648" y="2238402"/>
            <a:ext cx="1662705" cy="3288135"/>
          </a:xfrm>
          <a:prstGeom prst="rect">
            <a:avLst/>
          </a:prstGeom>
        </p:spPr>
      </p:pic>
      <p:sp>
        <p:nvSpPr>
          <p:cNvPr id="19" name="Google Shape;228;gc79afe6d25_0_235">
            <a:extLst>
              <a:ext uri="{FF2B5EF4-FFF2-40B4-BE49-F238E27FC236}">
                <a16:creationId xmlns:a16="http://schemas.microsoft.com/office/drawing/2014/main" id="{40727EA2-A5B7-44E8-92C9-77E61EB61E39}"/>
              </a:ext>
            </a:extLst>
          </p:cNvPr>
          <p:cNvSpPr txBox="1"/>
          <p:nvPr/>
        </p:nvSpPr>
        <p:spPr>
          <a:xfrm>
            <a:off x="1169043" y="5106549"/>
            <a:ext cx="1889136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Mareva (43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femme,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Jeune maman, toujours fumeuse, vendeuse de fruits et légumes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22" name="Google Shape;231;gc79afe6d25_0_235">
            <a:extLst>
              <a:ext uri="{FF2B5EF4-FFF2-40B4-BE49-F238E27FC236}">
                <a16:creationId xmlns:a16="http://schemas.microsoft.com/office/drawing/2014/main" id="{6E486C11-DC95-46BA-B62B-A56FD1C24243}"/>
              </a:ext>
            </a:extLst>
          </p:cNvPr>
          <p:cNvSpPr txBox="1"/>
          <p:nvPr/>
        </p:nvSpPr>
        <p:spPr>
          <a:xfrm>
            <a:off x="5810872" y="5290782"/>
            <a:ext cx="1416605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Poehere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(5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</a:t>
            </a:r>
            <a:r>
              <a:rPr lang="fr-FR" sz="1200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mo’otua</a:t>
            </a: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, scolarisée dans une école en santé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23" name="Google Shape;233;gc79afe6d25_0_235">
            <a:extLst>
              <a:ext uri="{FF2B5EF4-FFF2-40B4-BE49-F238E27FC236}">
                <a16:creationId xmlns:a16="http://schemas.microsoft.com/office/drawing/2014/main" id="{6D8530C0-3D68-4555-920C-7D9A6430A8ED}"/>
              </a:ext>
            </a:extLst>
          </p:cNvPr>
          <p:cNvSpPr txBox="1"/>
          <p:nvPr/>
        </p:nvSpPr>
        <p:spPr>
          <a:xfrm>
            <a:off x="7258760" y="4607537"/>
            <a:ext cx="2003334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Maire (64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belle-mère,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Décédée de la Covid-19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C16FC-8F72-480D-8EB7-42CEEAA71F43}"/>
              </a:ext>
            </a:extLst>
          </p:cNvPr>
          <p:cNvSpPr/>
          <p:nvPr/>
        </p:nvSpPr>
        <p:spPr>
          <a:xfrm>
            <a:off x="3154168" y="1603579"/>
            <a:ext cx="16105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Teiva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(27 ans) 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Son fils aîné,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Fumeur et jardinier avec son père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9CBCDA-17A2-439C-858B-CFD707BF4F03}"/>
              </a:ext>
            </a:extLst>
          </p:cNvPr>
          <p:cNvSpPr/>
          <p:nvPr/>
        </p:nvSpPr>
        <p:spPr>
          <a:xfrm>
            <a:off x="7216894" y="1793940"/>
            <a:ext cx="175560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Tehani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(18 ans)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deuxième fille,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lycéenne et ne fume plus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099412-B2EF-4EFF-BEB9-3F7E3BF68416}"/>
              </a:ext>
            </a:extLst>
          </p:cNvPr>
          <p:cNvSpPr/>
          <p:nvPr/>
        </p:nvSpPr>
        <p:spPr>
          <a:xfrm>
            <a:off x="3852147" y="5439748"/>
            <a:ext cx="11352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Tu’a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(25 ans)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Son fils cadet,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En CAE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0FFE39-A290-406A-A279-BA3556BE9117}"/>
              </a:ext>
            </a:extLst>
          </p:cNvPr>
          <p:cNvSpPr/>
          <p:nvPr/>
        </p:nvSpPr>
        <p:spPr>
          <a:xfrm>
            <a:off x="5554189" y="1730789"/>
            <a:ext cx="14781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Eva (27 ans)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fille,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Jeune maman, ne fume plus et est inscrite au SEFI</a:t>
            </a:r>
          </a:p>
        </p:txBody>
      </p:sp>
      <p:pic>
        <p:nvPicPr>
          <p:cNvPr id="27" name="Graphique 26" descr="Deux hommes">
            <a:extLst>
              <a:ext uri="{FF2B5EF4-FFF2-40B4-BE49-F238E27FC236}">
                <a16:creationId xmlns:a16="http://schemas.microsoft.com/office/drawing/2014/main" id="{05AA2E94-45E8-49C5-9916-0C0CA89C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448" b="8993"/>
          <a:stretch/>
        </p:blipFill>
        <p:spPr>
          <a:xfrm>
            <a:off x="3049891" y="2686115"/>
            <a:ext cx="1248412" cy="2247481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68EAB1E-CB21-47E5-98F5-4E05B1DD160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113611" y="4531502"/>
            <a:ext cx="309624" cy="57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7E7AF62-FB7F-4D3F-887B-93A320CC28D1}"/>
              </a:ext>
            </a:extLst>
          </p:cNvPr>
          <p:cNvCxnSpPr>
            <a:cxnSpLocks/>
          </p:cNvCxnSpPr>
          <p:nvPr/>
        </p:nvCxnSpPr>
        <p:spPr>
          <a:xfrm flipV="1">
            <a:off x="3875278" y="2492076"/>
            <a:ext cx="29907" cy="274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074C276-9B65-44DC-B1D9-C892D8FA7C98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419771" y="4992243"/>
            <a:ext cx="215187" cy="44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2B63B793-4D9C-41EA-998B-A34FB1A99E7E}"/>
              </a:ext>
            </a:extLst>
          </p:cNvPr>
          <p:cNvCxnSpPr>
            <a:cxnSpLocks/>
          </p:cNvCxnSpPr>
          <p:nvPr/>
        </p:nvCxnSpPr>
        <p:spPr>
          <a:xfrm flipV="1">
            <a:off x="5642787" y="2842616"/>
            <a:ext cx="281493" cy="36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154F07A9-73EF-468A-BE27-85F272D00F4B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328581" y="4963201"/>
            <a:ext cx="190594" cy="327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4695CD0B-2E6D-4571-A878-4CF3EBBE163B}"/>
              </a:ext>
            </a:extLst>
          </p:cNvPr>
          <p:cNvCxnSpPr>
            <a:cxnSpLocks/>
          </p:cNvCxnSpPr>
          <p:nvPr/>
        </p:nvCxnSpPr>
        <p:spPr>
          <a:xfrm flipV="1">
            <a:off x="7217540" y="2549959"/>
            <a:ext cx="476578" cy="56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que 3" descr="Homme avec bébé">
            <a:extLst>
              <a:ext uri="{FF2B5EF4-FFF2-40B4-BE49-F238E27FC236}">
                <a16:creationId xmlns:a16="http://schemas.microsoft.com/office/drawing/2014/main" id="{3E27F956-52F7-4D45-A080-24D54CF69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803" y="2717418"/>
            <a:ext cx="2263867" cy="2247481"/>
          </a:xfrm>
          <a:prstGeom prst="rect">
            <a:avLst/>
          </a:prstGeom>
        </p:spPr>
      </p:pic>
      <p:pic>
        <p:nvPicPr>
          <p:cNvPr id="9" name="Graphique 8" descr="Femme">
            <a:extLst>
              <a:ext uri="{FF2B5EF4-FFF2-40B4-BE49-F238E27FC236}">
                <a16:creationId xmlns:a16="http://schemas.microsoft.com/office/drawing/2014/main" id="{28415303-2871-4341-8037-7772B0C3F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9292" y="2766715"/>
            <a:ext cx="2231508" cy="2231508"/>
          </a:xfrm>
          <a:prstGeom prst="rect">
            <a:avLst/>
          </a:prstGeom>
        </p:spPr>
      </p:pic>
      <p:sp>
        <p:nvSpPr>
          <p:cNvPr id="33" name="Google Shape;228;gc79afe6d25_0_235">
            <a:extLst>
              <a:ext uri="{FF2B5EF4-FFF2-40B4-BE49-F238E27FC236}">
                <a16:creationId xmlns:a16="http://schemas.microsoft.com/office/drawing/2014/main" id="{C32F248B-78D4-4A72-8F4C-FEA8CEA03D97}"/>
              </a:ext>
            </a:extLst>
          </p:cNvPr>
          <p:cNvSpPr txBox="1"/>
          <p:nvPr/>
        </p:nvSpPr>
        <p:spPr>
          <a:xfrm>
            <a:off x="655991" y="1426717"/>
            <a:ext cx="1416605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Teva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(46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Jeune papa,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Jardinier chez des particuliers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pic>
        <p:nvPicPr>
          <p:cNvPr id="35" name="Graphique 34" descr="Femme">
            <a:extLst>
              <a:ext uri="{FF2B5EF4-FFF2-40B4-BE49-F238E27FC236}">
                <a16:creationId xmlns:a16="http://schemas.microsoft.com/office/drawing/2014/main" id="{F2671AE5-52BA-43CE-ADE6-6224B1766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563" y="2983143"/>
            <a:ext cx="2003334" cy="200333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8894A00-E521-48E0-9244-49EEC5F7874E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364294" y="2380794"/>
            <a:ext cx="315092" cy="34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7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famille de </a:t>
            </a:r>
            <a:r>
              <a:rPr lang="fr-FR" sz="3200" b="1" dirty="0" err="1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demain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8" name="Google Shape;234;gc79afe6d25_0_235">
            <a:extLst>
              <a:ext uri="{FF2B5EF4-FFF2-40B4-BE49-F238E27FC236}">
                <a16:creationId xmlns:a16="http://schemas.microsoft.com/office/drawing/2014/main" id="{0FFEE6C2-EBDB-450F-9D0B-B66EB6375B7E}"/>
              </a:ext>
            </a:extLst>
          </p:cNvPr>
          <p:cNvSpPr txBox="1"/>
          <p:nvPr/>
        </p:nvSpPr>
        <p:spPr>
          <a:xfrm>
            <a:off x="1061720" y="1951687"/>
            <a:ext cx="693838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chemeClr val="accent3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UNE FAMILLE QUI 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accent3"/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  <a:p>
            <a:pPr marL="457200" lvl="0" indent="-323850">
              <a:lnSpc>
                <a:spcPct val="90000"/>
              </a:lnSpc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A comme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sources de revenu 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: la salaire de </a:t>
            </a:r>
            <a:r>
              <a:rPr lang="fr-FR" sz="2000" dirty="0" err="1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Teva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et </a:t>
            </a:r>
            <a:r>
              <a:rPr lang="fr-FR" sz="2000" dirty="0" err="1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Teiva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, les ventes de Maeva, et l’indemnité mensuelle de Tua en CAE</a:t>
            </a:r>
          </a:p>
          <a:p>
            <a:pPr marL="457200" lvl="0" indent="-323850">
              <a:lnSpc>
                <a:spcPct val="90000"/>
              </a:lnSpc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A reçu des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bacs de tri 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et peut désormais trier ses déchets</a:t>
            </a:r>
          </a:p>
          <a:p>
            <a:pPr marL="457200" lvl="0" indent="-323850">
              <a:lnSpc>
                <a:spcPct val="90000"/>
              </a:lnSpc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A commencé un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fa’a’apu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à la maison, à la demande de </a:t>
            </a:r>
            <a:r>
              <a:rPr lang="fr-FR" sz="2000" dirty="0" err="1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Poehere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qui a un </a:t>
            </a:r>
            <a:r>
              <a:rPr lang="fr-FR" sz="2000" dirty="0" err="1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fa’a’apu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à l’école</a:t>
            </a:r>
          </a:p>
          <a:p>
            <a:pPr marL="457200" lvl="0" indent="-323850">
              <a:lnSpc>
                <a:spcPct val="90000"/>
              </a:lnSpc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Se déplace en scooter, en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bus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et bientôt en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voiture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: </a:t>
            </a:r>
            <a:r>
              <a:rPr lang="fr-FR" sz="2000" dirty="0" err="1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Rava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va enfin passer son permis de conduire grâce au dispositif d’aide du Pays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FBFEE-C2B8-45C0-A6BA-3B03BF48049D}"/>
              </a:ext>
            </a:extLst>
          </p:cNvPr>
          <p:cNvSpPr/>
          <p:nvPr/>
        </p:nvSpPr>
        <p:spPr>
          <a:xfrm>
            <a:off x="1061720" y="1828887"/>
            <a:ext cx="7020560" cy="32002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6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Perspectives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FC5829-0D83-40F5-8241-4E35825F7003}"/>
              </a:ext>
            </a:extLst>
          </p:cNvPr>
          <p:cNvGrpSpPr/>
          <p:nvPr/>
        </p:nvGrpSpPr>
        <p:grpSpPr>
          <a:xfrm>
            <a:off x="1730919" y="1396560"/>
            <a:ext cx="5876777" cy="4856075"/>
            <a:chOff x="36435" y="64477"/>
            <a:chExt cx="4967605" cy="6848475"/>
          </a:xfrm>
        </p:grpSpPr>
        <p:sp>
          <p:nvSpPr>
            <p:cNvPr id="9" name="Flèche : bas 8">
              <a:extLst>
                <a:ext uri="{FF2B5EF4-FFF2-40B4-BE49-F238E27FC236}">
                  <a16:creationId xmlns:a16="http://schemas.microsoft.com/office/drawing/2014/main" id="{CA3FA6BC-5507-4E4E-9225-D211AA3546E1}"/>
                </a:ext>
              </a:extLst>
            </p:cNvPr>
            <p:cNvSpPr/>
            <p:nvPr/>
          </p:nvSpPr>
          <p:spPr>
            <a:xfrm>
              <a:off x="1586022" y="64477"/>
              <a:ext cx="1868432" cy="6848475"/>
            </a:xfrm>
            <a:prstGeom prst="downArrow">
              <a:avLst>
                <a:gd name="adj1" fmla="val 50000"/>
                <a:gd name="adj2" fmla="val 23578"/>
              </a:avLst>
            </a:prstGeom>
            <a:solidFill>
              <a:schemeClr val="tx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DA675A7-8DB4-4135-98C4-0E96F7978A2E}"/>
                </a:ext>
              </a:extLst>
            </p:cNvPr>
            <p:cNvGrpSpPr/>
            <p:nvPr/>
          </p:nvGrpSpPr>
          <p:grpSpPr>
            <a:xfrm>
              <a:off x="36435" y="387781"/>
              <a:ext cx="4967605" cy="5409357"/>
              <a:chOff x="36435" y="-1983944"/>
              <a:chExt cx="4967605" cy="5409357"/>
            </a:xfrm>
          </p:grpSpPr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0D7A8E84-88D3-4A54-945C-5155C5377243}"/>
                  </a:ext>
                </a:extLst>
              </p:cNvPr>
              <p:cNvSpPr/>
              <p:nvPr/>
            </p:nvSpPr>
            <p:spPr>
              <a:xfrm>
                <a:off x="36435" y="-1983944"/>
                <a:ext cx="4967605" cy="5409357"/>
              </a:xfrm>
              <a:prstGeom prst="roundRect">
                <a:avLst>
                  <a:gd name="adj" fmla="val 6575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fr-FR" sz="1600" b="1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Accompagnement à l’élaboration de l’état des lieux et du plan d’action</a:t>
                </a:r>
                <a:endParaRPr lang="fr-FR" sz="1600" dirty="0">
                  <a:effectLst/>
                  <a:latin typeface="Roboto Normal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fr-FR" sz="10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B2F76052-2DFD-4962-B013-9B5D46CA28AD}"/>
                  </a:ext>
                </a:extLst>
              </p:cNvPr>
              <p:cNvGrpSpPr/>
              <p:nvPr/>
            </p:nvGrpSpPr>
            <p:grpSpPr>
              <a:xfrm>
                <a:off x="1065434" y="-1008801"/>
                <a:ext cx="2747167" cy="4164322"/>
                <a:chOff x="-299304" y="-2165413"/>
                <a:chExt cx="2403160" cy="5141481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40D1645-35FF-4B58-A30E-F28FC4D57D26}"/>
                    </a:ext>
                  </a:extLst>
                </p:cNvPr>
                <p:cNvSpPr/>
                <p:nvPr/>
              </p:nvSpPr>
              <p:spPr>
                <a:xfrm>
                  <a:off x="-299304" y="-2165413"/>
                  <a:ext cx="2401351" cy="1131772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r>
                    <a:rPr lang="fr-FR" sz="1200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Étape n°1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800"/>
                    </a:spcAft>
                  </a:pPr>
                  <a:r>
                    <a:rPr lang="fr-FR" sz="1200" b="1" dirty="0">
                      <a:solidFill>
                        <a:srgbClr val="000000"/>
                      </a:solidFill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Présentation du dispositif et a</a:t>
                  </a:r>
                  <a:r>
                    <a:rPr lang="fr-FR" sz="1200" b="1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pports de connaissances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2E3A55C-BF03-4481-891D-2370A14FBEC0}"/>
                    </a:ext>
                  </a:extLst>
                </p:cNvPr>
                <p:cNvSpPr/>
                <p:nvPr/>
              </p:nvSpPr>
              <p:spPr>
                <a:xfrm>
                  <a:off x="-297882" y="-822266"/>
                  <a:ext cx="2401738" cy="1131771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r>
                    <a:rPr lang="fr-FR" sz="1200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Étape n°2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800"/>
                    </a:spcAft>
                  </a:pPr>
                  <a:r>
                    <a:rPr lang="fr-FR" sz="1200" b="1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Élaboration d’un état des lieux des actions existantes en faveur de la santé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FCF186A-9B21-4496-973D-8A9E948DEA52}"/>
                    </a:ext>
                  </a:extLst>
                </p:cNvPr>
                <p:cNvSpPr/>
                <p:nvPr/>
              </p:nvSpPr>
              <p:spPr>
                <a:xfrm>
                  <a:off x="-298193" y="509088"/>
                  <a:ext cx="2401063" cy="1131771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r>
                    <a:rPr lang="fr-FR" sz="1200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Étape n°3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800"/>
                    </a:spcAft>
                  </a:pPr>
                  <a:r>
                    <a:rPr lang="fr-FR" sz="1200" b="1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Définition et suivi du plan d’action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9B8A6A1-259E-406C-9156-6F7B2B449181}"/>
                    </a:ext>
                  </a:extLst>
                </p:cNvPr>
                <p:cNvSpPr/>
                <p:nvPr/>
              </p:nvSpPr>
              <p:spPr>
                <a:xfrm>
                  <a:off x="-299304" y="1844297"/>
                  <a:ext cx="2400774" cy="1131771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50000"/>
                  </a:schemeClr>
                </a:solidFill>
                <a:ln w="38100">
                  <a:solidFill>
                    <a:schemeClr val="accent3"/>
                  </a:solidFill>
                  <a:prstDash val="sys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r>
                    <a:rPr lang="fr-FR" sz="1200" i="1" dirty="0">
                      <a:solidFill>
                        <a:srgbClr val="000000"/>
                      </a:solidFill>
                      <a:effectLst/>
                      <a:latin typeface="Roboto Normal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Réunions complémentaires si besoin</a:t>
                  </a:r>
                  <a:endParaRPr lang="fr-FR" sz="1200" dirty="0">
                    <a:effectLst/>
                    <a:latin typeface="Roboto Normal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4" name="Graphique 3" descr="Coche">
            <a:extLst>
              <a:ext uri="{FF2B5EF4-FFF2-40B4-BE49-F238E27FC236}">
                <a16:creationId xmlns:a16="http://schemas.microsoft.com/office/drawing/2014/main" id="{83DFB9B9-33E9-4621-B819-EC6D01D5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5597" y="2340958"/>
            <a:ext cx="551544" cy="551544"/>
          </a:xfrm>
          <a:prstGeom prst="rect">
            <a:avLst/>
          </a:prstGeom>
        </p:spPr>
      </p:pic>
      <p:pic>
        <p:nvPicPr>
          <p:cNvPr id="6" name="Graphique 5" descr="Brainstorming de groupe">
            <a:extLst>
              <a:ext uri="{FF2B5EF4-FFF2-40B4-BE49-F238E27FC236}">
                <a16:creationId xmlns:a16="http://schemas.microsoft.com/office/drawing/2014/main" id="{AC64C792-8E4A-4E46-BDAE-CA4D6C4AD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83022">
            <a:off x="1717671" y="3025015"/>
            <a:ext cx="1139624" cy="11396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C0663CC-346E-4C59-8099-9B4095FDF795}"/>
              </a:ext>
            </a:extLst>
          </p:cNvPr>
          <p:cNvSpPr/>
          <p:nvPr/>
        </p:nvSpPr>
        <p:spPr>
          <a:xfrm>
            <a:off x="6380480" y="2291736"/>
            <a:ext cx="821778" cy="64998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A3D16B-8FB0-46CC-9C91-BF97ABE50A12}"/>
              </a:ext>
            </a:extLst>
          </p:cNvPr>
          <p:cNvSpPr/>
          <p:nvPr/>
        </p:nvSpPr>
        <p:spPr>
          <a:xfrm>
            <a:off x="6368392" y="3086143"/>
            <a:ext cx="821778" cy="64998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4872C3-0F10-43FC-946E-07BB0F0EEDEB}"/>
              </a:ext>
            </a:extLst>
          </p:cNvPr>
          <p:cNvSpPr/>
          <p:nvPr/>
        </p:nvSpPr>
        <p:spPr>
          <a:xfrm>
            <a:off x="6380480" y="3856282"/>
            <a:ext cx="821778" cy="64998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6" name="Graphique 35" descr="Calendrier quotidien">
            <a:extLst>
              <a:ext uri="{FF2B5EF4-FFF2-40B4-BE49-F238E27FC236}">
                <a16:creationId xmlns:a16="http://schemas.microsoft.com/office/drawing/2014/main" id="{90762156-1A55-4023-B04A-230AF73FE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8392" y="2998259"/>
            <a:ext cx="821778" cy="821778"/>
          </a:xfrm>
          <a:prstGeom prst="rect">
            <a:avLst/>
          </a:prstGeom>
        </p:spPr>
      </p:pic>
      <p:pic>
        <p:nvPicPr>
          <p:cNvPr id="39" name="Graphique 38" descr="Calendrier quotidien">
            <a:extLst>
              <a:ext uri="{FF2B5EF4-FFF2-40B4-BE49-F238E27FC236}">
                <a16:creationId xmlns:a16="http://schemas.microsoft.com/office/drawing/2014/main" id="{826AC0F7-644D-49C6-B218-0D39C440E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392" y="3767356"/>
            <a:ext cx="821778" cy="8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4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77613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6000"/>
              <a:buFont typeface="Calibri"/>
              <a:buNone/>
            </a:pPr>
            <a:r>
              <a:rPr lang="fr-FR" sz="48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Merci pour votre attention</a:t>
            </a:r>
            <a:endParaRPr sz="48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08BDE2-5922-449B-95BA-D12D13FA65DA}"/>
              </a:ext>
            </a:extLst>
          </p:cNvPr>
          <p:cNvSpPr/>
          <p:nvPr/>
        </p:nvSpPr>
        <p:spPr>
          <a:xfrm>
            <a:off x="1105468" y="5743314"/>
            <a:ext cx="6771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i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Pour plus d’informations, merci de contacter : </a:t>
            </a:r>
            <a:r>
              <a:rPr lang="fr-FR" sz="1600" i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hlinkClick r:id="rId3"/>
              </a:rPr>
              <a:t>communeensante@sante.gov.pf</a:t>
            </a:r>
            <a:r>
              <a:rPr lang="fr-FR" sz="1600" i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</a:t>
            </a:r>
            <a:endParaRPr lang="fr-FR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Google Shape;112;p4">
            <a:extLst>
              <a:ext uri="{FF2B5EF4-FFF2-40B4-BE49-F238E27FC236}">
                <a16:creationId xmlns:a16="http://schemas.microsoft.com/office/drawing/2014/main" id="{4FA434B7-CB3A-4052-9D92-975CC91DF2A6}"/>
              </a:ext>
            </a:extLst>
          </p:cNvPr>
          <p:cNvSpPr txBox="1">
            <a:spLocks/>
          </p:cNvSpPr>
          <p:nvPr/>
        </p:nvSpPr>
        <p:spPr>
          <a:xfrm>
            <a:off x="736600" y="1505554"/>
            <a:ext cx="7670800" cy="46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84B"/>
              </a:buClr>
              <a:buSzPts val="2800"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La santé du Polynésien : le cas de </a:t>
            </a:r>
            <a:r>
              <a:rPr kumimoji="0" lang="fr-FR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Teva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 et sa famille</a:t>
            </a:r>
            <a:endParaRPr kumimoji="0" lang="fr-FR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 panose="020F0502020204030204" pitchFamily="34" charset="0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oogle Shape;219;gc79afe6d25_0_5" descr="Une image contenant assis, eau, debout&#10;&#10;Description générée automatiquement">
            <a:extLst>
              <a:ext uri="{FF2B5EF4-FFF2-40B4-BE49-F238E27FC236}">
                <a16:creationId xmlns:a16="http://schemas.microsoft.com/office/drawing/2014/main" id="{8CE3D79E-2165-4504-8A82-26E4E3115F3B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 l="47298" r="3763"/>
          <a:stretch/>
        </p:blipFill>
        <p:spPr>
          <a:xfrm>
            <a:off x="-3" y="1324313"/>
            <a:ext cx="1747523" cy="5056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18;gc79afe6d25_0_5">
            <a:extLst>
              <a:ext uri="{FF2B5EF4-FFF2-40B4-BE49-F238E27FC236}">
                <a16:creationId xmlns:a16="http://schemas.microsoft.com/office/drawing/2014/main" id="{EFE6AECC-8166-4A43-A10A-5121E5C01E3C}"/>
              </a:ext>
            </a:extLst>
          </p:cNvPr>
          <p:cNvSpPr txBox="1">
            <a:spLocks/>
          </p:cNvSpPr>
          <p:nvPr/>
        </p:nvSpPr>
        <p:spPr>
          <a:xfrm>
            <a:off x="1967764" y="1970980"/>
            <a:ext cx="6739355" cy="38090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2331" marR="0" lvl="0" indent="-72331" algn="l" defTabSz="289322" rtl="0" eaLnBrk="1" fontAlgn="auto" latinLnBrk="0" hangingPunct="1">
              <a:lnSpc>
                <a:spcPct val="90000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6992" marR="0" lvl="1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653" marR="0" lvl="2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06314" marR="0" lvl="3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50975" marR="0" lvl="4" indent="-72331" algn="l" defTabSz="289322" rtl="0" eaLnBrk="1" fontAlgn="auto" latinLnBrk="0" hangingPunct="1">
              <a:lnSpc>
                <a:spcPct val="90000"/>
              </a:lnSpc>
              <a:spcBef>
                <a:spcPts val="15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lnSpc>
                <a:spcPct val="7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7980" indent="-342900">
              <a:lnSpc>
                <a:spcPct val="7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ts val="2300"/>
            </a:pPr>
            <a:r>
              <a:rPr lang="fr-FR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a 45 ans et est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jardinier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dans une pension de famille.</a:t>
            </a:r>
          </a:p>
          <a:p>
            <a:pPr marL="347980" indent="-342900">
              <a:lnSpc>
                <a:spcPct val="7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ts val="2300"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Il est diabétique, hypertendu, fumeur, obèse avec 2 plaies chroniques des jambes. Il est en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longue maladie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, prend 11 médicaments par jour et a une infirmière à domicile.</a:t>
            </a:r>
          </a:p>
          <a:p>
            <a:pPr marL="347980" indent="-342900">
              <a:lnSpc>
                <a:spcPct val="7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ts val="2300"/>
            </a:pPr>
            <a:r>
              <a:rPr lang="fr-FR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ne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suit pas bien les recommandations 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de son médecin. Il ne fait pas d’activité physique, mange mal et continue à fumer. </a:t>
            </a:r>
          </a:p>
          <a:p>
            <a:pPr marL="347980" indent="-342900">
              <a:lnSpc>
                <a:spcPct val="7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ts val="2300"/>
            </a:pPr>
            <a:r>
              <a:rPr lang="fr-FR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est de plus en plus fatigué, et très souvent en arrêt de travail. Son employeur envisage de demander une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mise en invalidité</a:t>
            </a:r>
            <a:r>
              <a:rPr lang="fr-FR" sz="2000" b="1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pPr marL="347980" indent="-342900">
              <a:lnSpc>
                <a:spcPct val="70000"/>
              </a:lnSpc>
              <a:spcBef>
                <a:spcPts val="1000"/>
              </a:spcBef>
              <a:buClr>
                <a:schemeClr val="tx1">
                  <a:lumMod val="75000"/>
                </a:schemeClr>
              </a:buClr>
              <a:buSzPts val="2300"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Avec sa famille, </a:t>
            </a:r>
            <a:r>
              <a:rPr lang="fr-FR" sz="2000" dirty="0" err="1"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vit à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personnes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dans une maison au fond d’une vallée.</a:t>
            </a:r>
            <a:endParaRPr lang="fr-FR" sz="2000" b="1" dirty="0">
              <a:solidFill>
                <a:schemeClr val="accent3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Google Shape;112;p4">
            <a:extLst>
              <a:ext uri="{FF2B5EF4-FFF2-40B4-BE49-F238E27FC236}">
                <a16:creationId xmlns:a16="http://schemas.microsoft.com/office/drawing/2014/main" id="{4FA434B7-CB3A-4052-9D92-975CC91DF2A6}"/>
              </a:ext>
            </a:extLst>
          </p:cNvPr>
          <p:cNvSpPr txBox="1">
            <a:spLocks/>
          </p:cNvSpPr>
          <p:nvPr/>
        </p:nvSpPr>
        <p:spPr>
          <a:xfrm>
            <a:off x="736600" y="1505554"/>
            <a:ext cx="7670800" cy="46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84B"/>
              </a:buClr>
              <a:buSzPts val="2800"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La santé du Polynésien : le cas de </a:t>
            </a:r>
            <a:r>
              <a:rPr kumimoji="0" lang="fr-FR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Teva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 et sa famille</a:t>
            </a:r>
            <a:endParaRPr kumimoji="0" lang="fr-FR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 panose="020F0502020204030204" pitchFamily="34" charset="0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oogle Shape;219;gc79afe6d25_0_5" descr="Une image contenant assis, eau, debout&#10;&#10;Description générée automatiquement">
            <a:extLst>
              <a:ext uri="{FF2B5EF4-FFF2-40B4-BE49-F238E27FC236}">
                <a16:creationId xmlns:a16="http://schemas.microsoft.com/office/drawing/2014/main" id="{8CE3D79E-2165-4504-8A82-26E4E3115F3B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 l="47298" r="3763"/>
          <a:stretch/>
        </p:blipFill>
        <p:spPr>
          <a:xfrm>
            <a:off x="-3" y="1324313"/>
            <a:ext cx="1747523" cy="505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que 2" descr="Femme enceinte">
            <a:extLst>
              <a:ext uri="{FF2B5EF4-FFF2-40B4-BE49-F238E27FC236}">
                <a16:creationId xmlns:a16="http://schemas.microsoft.com/office/drawing/2014/main" id="{0239B1B0-67AB-4DEA-B064-E30ADCDD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7512" y="2815686"/>
            <a:ext cx="2247480" cy="2247480"/>
          </a:xfrm>
          <a:prstGeom prst="rect">
            <a:avLst/>
          </a:prstGeom>
        </p:spPr>
      </p:pic>
      <p:pic>
        <p:nvPicPr>
          <p:cNvPr id="5" name="Graphique 4" descr="Femme avec canne">
            <a:extLst>
              <a:ext uri="{FF2B5EF4-FFF2-40B4-BE49-F238E27FC236}">
                <a16:creationId xmlns:a16="http://schemas.microsoft.com/office/drawing/2014/main" id="{39402E8D-DFF9-465D-9AE2-72D054174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4066" y="3127980"/>
            <a:ext cx="2003334" cy="1961818"/>
          </a:xfrm>
          <a:prstGeom prst="rect">
            <a:avLst/>
          </a:prstGeom>
        </p:spPr>
      </p:pic>
      <p:pic>
        <p:nvPicPr>
          <p:cNvPr id="8" name="Graphique 7" descr="Deux hommes">
            <a:extLst>
              <a:ext uri="{FF2B5EF4-FFF2-40B4-BE49-F238E27FC236}">
                <a16:creationId xmlns:a16="http://schemas.microsoft.com/office/drawing/2014/main" id="{5871E0CA-E0EA-4791-A155-6C42FC6D80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9795"/>
          <a:stretch/>
        </p:blipFill>
        <p:spPr>
          <a:xfrm>
            <a:off x="3822966" y="2827961"/>
            <a:ext cx="1172116" cy="2349511"/>
          </a:xfrm>
          <a:prstGeom prst="rect">
            <a:avLst/>
          </a:prstGeom>
        </p:spPr>
      </p:pic>
      <p:pic>
        <p:nvPicPr>
          <p:cNvPr id="16" name="Graphique 15" descr="Famille avec deux enfants">
            <a:extLst>
              <a:ext uri="{FF2B5EF4-FFF2-40B4-BE49-F238E27FC236}">
                <a16:creationId xmlns:a16="http://schemas.microsoft.com/office/drawing/2014/main" id="{89181F5E-69A0-41F0-938A-DCD77F441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9433"/>
          <a:stretch/>
        </p:blipFill>
        <p:spPr>
          <a:xfrm>
            <a:off x="4581435" y="2309325"/>
            <a:ext cx="1662705" cy="3288135"/>
          </a:xfrm>
          <a:prstGeom prst="rect">
            <a:avLst/>
          </a:prstGeom>
        </p:spPr>
      </p:pic>
      <p:sp>
        <p:nvSpPr>
          <p:cNvPr id="19" name="Google Shape;228;gc79afe6d25_0_235">
            <a:extLst>
              <a:ext uri="{FF2B5EF4-FFF2-40B4-BE49-F238E27FC236}">
                <a16:creationId xmlns:a16="http://schemas.microsoft.com/office/drawing/2014/main" id="{40727EA2-A5B7-44E8-92C9-77E61EB61E39}"/>
              </a:ext>
            </a:extLst>
          </p:cNvPr>
          <p:cNvSpPr txBox="1"/>
          <p:nvPr/>
        </p:nvSpPr>
        <p:spPr>
          <a:xfrm>
            <a:off x="957762" y="5055607"/>
            <a:ext cx="1416605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Mareva (42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femme, Fumeuse, enceinte et sans emploi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22" name="Google Shape;231;gc79afe6d25_0_235">
            <a:extLst>
              <a:ext uri="{FF2B5EF4-FFF2-40B4-BE49-F238E27FC236}">
                <a16:creationId xmlns:a16="http://schemas.microsoft.com/office/drawing/2014/main" id="{6E486C11-DC95-46BA-B62B-A56FD1C24243}"/>
              </a:ext>
            </a:extLst>
          </p:cNvPr>
          <p:cNvSpPr txBox="1"/>
          <p:nvPr/>
        </p:nvSpPr>
        <p:spPr>
          <a:xfrm>
            <a:off x="5292226" y="5432263"/>
            <a:ext cx="1416605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Poehere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(4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</a:t>
            </a:r>
            <a:r>
              <a:rPr lang="fr-FR" sz="1200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mo’otua</a:t>
            </a: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, scolarisée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23" name="Google Shape;233;gc79afe6d25_0_235">
            <a:extLst>
              <a:ext uri="{FF2B5EF4-FFF2-40B4-BE49-F238E27FC236}">
                <a16:creationId xmlns:a16="http://schemas.microsoft.com/office/drawing/2014/main" id="{6D8530C0-3D68-4555-920C-7D9A6430A8ED}"/>
              </a:ext>
            </a:extLst>
          </p:cNvPr>
          <p:cNvSpPr txBox="1"/>
          <p:nvPr/>
        </p:nvSpPr>
        <p:spPr>
          <a:xfrm>
            <a:off x="7184571" y="5104682"/>
            <a:ext cx="2003334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Maire (64 ans)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belle-mère,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Malade du poumon, se déplace en déambulateur et touche l’allocation vieillesse</a:t>
            </a:r>
            <a:endParaRPr sz="1200" dirty="0"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C16FC-8F72-480D-8EB7-42CEEAA71F43}"/>
              </a:ext>
            </a:extLst>
          </p:cNvPr>
          <p:cNvSpPr/>
          <p:nvPr/>
        </p:nvSpPr>
        <p:spPr>
          <a:xfrm>
            <a:off x="2928787" y="1964317"/>
            <a:ext cx="161134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Teiva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(26 ans) 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Son fils aîné,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Fumeur et sans emploi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9CBCDA-17A2-439C-858B-CFD707BF4F03}"/>
              </a:ext>
            </a:extLst>
          </p:cNvPr>
          <p:cNvSpPr/>
          <p:nvPr/>
        </p:nvSpPr>
        <p:spPr>
          <a:xfrm>
            <a:off x="7405733" y="2209588"/>
            <a:ext cx="13260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Tehani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(18 ans)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deuxième fille,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lycéenne fumeuse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099412-B2EF-4EFF-BEB9-3F7E3BF68416}"/>
              </a:ext>
            </a:extLst>
          </p:cNvPr>
          <p:cNvSpPr/>
          <p:nvPr/>
        </p:nvSpPr>
        <p:spPr>
          <a:xfrm>
            <a:off x="3398499" y="5510671"/>
            <a:ext cx="117211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Tu’a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(24 ans)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Son fils cadet,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Sans emploi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0FFE39-A290-406A-A279-BA3556BE9117}"/>
              </a:ext>
            </a:extLst>
          </p:cNvPr>
          <p:cNvSpPr/>
          <p:nvPr/>
        </p:nvSpPr>
        <p:spPr>
          <a:xfrm>
            <a:off x="5118976" y="2012944"/>
            <a:ext cx="14781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Eva (26 ans)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 fille,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Jeune maman fumeuse et sans emploi</a:t>
            </a:r>
          </a:p>
        </p:txBody>
      </p:sp>
      <p:pic>
        <p:nvPicPr>
          <p:cNvPr id="27" name="Graphique 26" descr="Deux hommes">
            <a:extLst>
              <a:ext uri="{FF2B5EF4-FFF2-40B4-BE49-F238E27FC236}">
                <a16:creationId xmlns:a16="http://schemas.microsoft.com/office/drawing/2014/main" id="{05AA2E94-45E8-49C5-9916-0C0CA89CC2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9448" b="8993"/>
          <a:stretch/>
        </p:blipFill>
        <p:spPr>
          <a:xfrm>
            <a:off x="2614678" y="2757038"/>
            <a:ext cx="1248412" cy="2247481"/>
          </a:xfrm>
          <a:prstGeom prst="rect">
            <a:avLst/>
          </a:prstGeom>
        </p:spPr>
      </p:pic>
      <p:pic>
        <p:nvPicPr>
          <p:cNvPr id="32" name="Graphique 31" descr="Deux femmes">
            <a:extLst>
              <a:ext uri="{FF2B5EF4-FFF2-40B4-BE49-F238E27FC236}">
                <a16:creationId xmlns:a16="http://schemas.microsoft.com/office/drawing/2014/main" id="{AE01402D-8743-4C46-96CF-A516F30A2D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48739"/>
          <a:stretch/>
        </p:blipFill>
        <p:spPr>
          <a:xfrm>
            <a:off x="5842060" y="2978718"/>
            <a:ext cx="1108067" cy="2176395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68EAB1E-CB21-47E5-98F5-4E05B1DD160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666065" y="4480560"/>
            <a:ext cx="545888" cy="57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7E7AF62-FB7F-4D3F-887B-93A320CC28D1}"/>
              </a:ext>
            </a:extLst>
          </p:cNvPr>
          <p:cNvCxnSpPr>
            <a:cxnSpLocks/>
          </p:cNvCxnSpPr>
          <p:nvPr/>
        </p:nvCxnSpPr>
        <p:spPr>
          <a:xfrm flipV="1">
            <a:off x="3469972" y="2612058"/>
            <a:ext cx="29907" cy="274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074C276-9B65-44DC-B1D9-C892D8FA7C98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984557" y="5063166"/>
            <a:ext cx="215188" cy="44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2B63B793-4D9C-41EA-998B-A34FB1A99E7E}"/>
              </a:ext>
            </a:extLst>
          </p:cNvPr>
          <p:cNvCxnSpPr>
            <a:cxnSpLocks/>
          </p:cNvCxnSpPr>
          <p:nvPr/>
        </p:nvCxnSpPr>
        <p:spPr>
          <a:xfrm flipV="1">
            <a:off x="5207574" y="2913539"/>
            <a:ext cx="281493" cy="36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154F07A9-73EF-468A-BE27-85F272D00F4B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809935" y="5104682"/>
            <a:ext cx="190594" cy="327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4695CD0B-2E6D-4571-A878-4CF3EBBE163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714355" y="2548142"/>
            <a:ext cx="691378" cy="56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5865828E-B0EF-4710-BA2E-34111719981D}"/>
              </a:ext>
            </a:extLst>
          </p:cNvPr>
          <p:cNvCxnSpPr>
            <a:cxnSpLocks/>
          </p:cNvCxnSpPr>
          <p:nvPr/>
        </p:nvCxnSpPr>
        <p:spPr>
          <a:xfrm>
            <a:off x="7286721" y="5088215"/>
            <a:ext cx="236963" cy="29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D6E73D2-5CF2-486E-9FCE-8ECAB821D590}"/>
              </a:ext>
            </a:extLst>
          </p:cNvPr>
          <p:cNvSpPr/>
          <p:nvPr/>
        </p:nvSpPr>
        <p:spPr>
          <a:xfrm>
            <a:off x="-109056" y="2874273"/>
            <a:ext cx="14166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err="1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Teva</a:t>
            </a:r>
            <a:r>
              <a:rPr lang="fr-FR" b="1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(45 ans) 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Jardinier,</a:t>
            </a:r>
          </a:p>
          <a:p>
            <a:pPr lvl="0" algn="ctr"/>
            <a:r>
              <a:rPr lang="fr-FR" sz="1200" dirty="0"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Fumeur et en longue maladie</a:t>
            </a:r>
          </a:p>
        </p:txBody>
      </p:sp>
    </p:spTree>
    <p:extLst>
      <p:ext uri="{BB962C8B-B14F-4D97-AF65-F5344CB8AC3E}">
        <p14:creationId xmlns:p14="http://schemas.microsoft.com/office/powerpoint/2010/main" val="73020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Google Shape;112;p4">
            <a:extLst>
              <a:ext uri="{FF2B5EF4-FFF2-40B4-BE49-F238E27FC236}">
                <a16:creationId xmlns:a16="http://schemas.microsoft.com/office/drawing/2014/main" id="{4FA434B7-CB3A-4052-9D92-975CC91DF2A6}"/>
              </a:ext>
            </a:extLst>
          </p:cNvPr>
          <p:cNvSpPr txBox="1">
            <a:spLocks/>
          </p:cNvSpPr>
          <p:nvPr/>
        </p:nvSpPr>
        <p:spPr>
          <a:xfrm>
            <a:off x="736600" y="1505554"/>
            <a:ext cx="7670800" cy="46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84B"/>
              </a:buClr>
              <a:buSzPts val="2800"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La santé du Polynésien : le cas de </a:t>
            </a:r>
            <a:r>
              <a:rPr kumimoji="0" lang="fr-FR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Teva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 et sa famille</a:t>
            </a:r>
            <a:endParaRPr kumimoji="0" lang="fr-FR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 panose="020F0502020204030204" pitchFamily="34" charset="0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oogle Shape;219;gc79afe6d25_0_5" descr="Une image contenant assis, eau, debout&#10;&#10;Description générée automatiquement">
            <a:extLst>
              <a:ext uri="{FF2B5EF4-FFF2-40B4-BE49-F238E27FC236}">
                <a16:creationId xmlns:a16="http://schemas.microsoft.com/office/drawing/2014/main" id="{8CE3D79E-2165-4504-8A82-26E4E3115F3B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 l="47298" r="3763"/>
          <a:stretch/>
        </p:blipFill>
        <p:spPr>
          <a:xfrm>
            <a:off x="-3" y="1324313"/>
            <a:ext cx="1747523" cy="5056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34;gc79afe6d25_0_235">
            <a:extLst>
              <a:ext uri="{FF2B5EF4-FFF2-40B4-BE49-F238E27FC236}">
                <a16:creationId xmlns:a16="http://schemas.microsoft.com/office/drawing/2014/main" id="{0FFEE6C2-EBDB-450F-9D0B-B66EB6375B7E}"/>
              </a:ext>
            </a:extLst>
          </p:cNvPr>
          <p:cNvSpPr txBox="1"/>
          <p:nvPr/>
        </p:nvSpPr>
        <p:spPr>
          <a:xfrm>
            <a:off x="1910080" y="2275020"/>
            <a:ext cx="693838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chemeClr val="accent3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UNE FAMILLE QUI 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accent3"/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Vit du seul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salaire de </a:t>
            </a:r>
            <a:r>
              <a:rPr lang="fr-FR" sz="2000" b="1" dirty="0" err="1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Teva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et de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l’allocation vieillesse 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de sa belle-mère</a:t>
            </a:r>
            <a:endParaRPr sz="2000" dirty="0">
              <a:solidFill>
                <a:schemeClr val="bg2"/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Habite au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fond de la vallée 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et n’a pas accès à l’eau potable ni à l’électricité</a:t>
            </a:r>
            <a:endParaRPr sz="2000" dirty="0">
              <a:solidFill>
                <a:schemeClr val="bg2"/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N’a pas de bacs pour trier ses déchets</a:t>
            </a: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Ne peut pas accéder à son domicile en cas de pluie</a:t>
            </a:r>
            <a:endParaRPr sz="2000" dirty="0">
              <a:solidFill>
                <a:schemeClr val="bg2"/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1500"/>
              <a:buFont typeface="Calibri"/>
              <a:buChar char="●"/>
            </a:pP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Se déplace en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scooter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, acheté grâce à un </a:t>
            </a:r>
            <a:r>
              <a:rPr lang="fr-FR" sz="20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emprunt</a:t>
            </a:r>
            <a:r>
              <a:rPr lang="fr-FR" sz="2000" dirty="0">
                <a:solidFill>
                  <a:schemeClr val="bg2"/>
                </a:solidFill>
                <a:latin typeface="Carlito" panose="020F0502020204030204" pitchFamily="34" charset="0"/>
                <a:ea typeface="Calibri"/>
                <a:cs typeface="Carlito" panose="020F0502020204030204" pitchFamily="34" charset="0"/>
                <a:sym typeface="Calibri"/>
              </a:rPr>
              <a:t> à la banque en cours de remboursement</a:t>
            </a:r>
            <a:endParaRPr sz="2000" dirty="0">
              <a:solidFill>
                <a:schemeClr val="bg2"/>
              </a:solidFill>
              <a:latin typeface="Carlito" panose="020F0502020204030204" pitchFamily="34" charset="0"/>
              <a:ea typeface="Calibri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FBFEE-C2B8-45C0-A6BA-3B03BF48049D}"/>
              </a:ext>
            </a:extLst>
          </p:cNvPr>
          <p:cNvSpPr/>
          <p:nvPr/>
        </p:nvSpPr>
        <p:spPr>
          <a:xfrm>
            <a:off x="1910080" y="2152220"/>
            <a:ext cx="7020560" cy="32002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8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Google Shape;112;p4">
            <a:extLst>
              <a:ext uri="{FF2B5EF4-FFF2-40B4-BE49-F238E27FC236}">
                <a16:creationId xmlns:a16="http://schemas.microsoft.com/office/drawing/2014/main" id="{4FA434B7-CB3A-4052-9D92-975CC91DF2A6}"/>
              </a:ext>
            </a:extLst>
          </p:cNvPr>
          <p:cNvSpPr txBox="1">
            <a:spLocks/>
          </p:cNvSpPr>
          <p:nvPr/>
        </p:nvSpPr>
        <p:spPr>
          <a:xfrm>
            <a:off x="736600" y="1505554"/>
            <a:ext cx="7670800" cy="46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84B"/>
              </a:buClr>
              <a:buSzPts val="2800"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On connait tous une famille comme celle de </a:t>
            </a:r>
            <a:r>
              <a:rPr kumimoji="0" lang="fr-FR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Teva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…</a:t>
            </a:r>
            <a:endParaRPr kumimoji="0" lang="fr-FR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 panose="020F0502020204030204" pitchFamily="34" charset="0"/>
              <a:cs typeface="Carlito" panose="020F0502020204030204" pitchFamily="34" charset="0"/>
              <a:sym typeface="Calibri"/>
            </a:endParaRPr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Introduction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Google Shape;219;gc79afe6d25_0_5" descr="Une image contenant assis, eau, debout&#10;&#10;Description générée automatiquement">
            <a:extLst>
              <a:ext uri="{FF2B5EF4-FFF2-40B4-BE49-F238E27FC236}">
                <a16:creationId xmlns:a16="http://schemas.microsoft.com/office/drawing/2014/main" id="{8CE3D79E-2165-4504-8A82-26E4E3115F3B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 l="47298" r="3763"/>
          <a:stretch/>
        </p:blipFill>
        <p:spPr>
          <a:xfrm>
            <a:off x="-3" y="1324313"/>
            <a:ext cx="1747523" cy="50561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0;gc79afe6d25_0_87">
            <a:extLst>
              <a:ext uri="{FF2B5EF4-FFF2-40B4-BE49-F238E27FC236}">
                <a16:creationId xmlns:a16="http://schemas.microsoft.com/office/drawing/2014/main" id="{9EC8769C-DCF3-4C21-A18C-AB3B6B39B84C}"/>
              </a:ext>
            </a:extLst>
          </p:cNvPr>
          <p:cNvSpPr txBox="1">
            <a:spLocks/>
          </p:cNvSpPr>
          <p:nvPr/>
        </p:nvSpPr>
        <p:spPr>
          <a:xfrm>
            <a:off x="1594859" y="3002555"/>
            <a:ext cx="696520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1D575F"/>
              </a:buClr>
              <a:buSzPts val="3960"/>
              <a:buFont typeface="Calibri"/>
              <a:buNone/>
            </a:pPr>
            <a:r>
              <a:rPr lang="fr-FR" sz="28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Comment peut-on faire mieux pour tous les </a:t>
            </a:r>
            <a:r>
              <a:rPr lang="fr-FR" sz="2800" b="1" dirty="0" err="1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Teva</a:t>
            </a:r>
            <a:r>
              <a:rPr lang="fr-FR" sz="28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la commune ? </a:t>
            </a:r>
            <a:endParaRPr lang="fr-FR" sz="28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0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BE199-4FE6-437D-8AC4-E5F0769D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357771"/>
            <a:ext cx="7514016" cy="1325563"/>
          </a:xfrm>
        </p:spPr>
        <p:txBody>
          <a:bodyPr>
            <a:noAutofit/>
          </a:bodyPr>
          <a:lstStyle/>
          <a:p>
            <a:pPr algn="ctr"/>
            <a:br>
              <a:rPr lang="fr-FR" sz="32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</a:b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latin typeface="Carlito" panose="020F0502020204030204" pitchFamily="34" charset="0"/>
                <a:ea typeface="Roboto" panose="020B0604020202020204" charset="0"/>
                <a:cs typeface="Carlito" panose="020F0502020204030204" pitchFamily="34" charset="0"/>
              </a:rPr>
              <a:t>Selon vous, qu’est-ce que la santé ?</a:t>
            </a:r>
          </a:p>
        </p:txBody>
      </p:sp>
      <p:pic>
        <p:nvPicPr>
          <p:cNvPr id="14" name="Google Shape;102;p3" descr="Badge point d’interrogation">
            <a:extLst>
              <a:ext uri="{FF2B5EF4-FFF2-40B4-BE49-F238E27FC236}">
                <a16:creationId xmlns:a16="http://schemas.microsoft.com/office/drawing/2014/main" id="{695EFDC4-BE5F-4B86-9AFB-CFBCCF6228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24291">
            <a:off x="7711626" y="558510"/>
            <a:ext cx="1595627" cy="159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3;p3" descr="Badge point d’interrogation">
            <a:extLst>
              <a:ext uri="{FF2B5EF4-FFF2-40B4-BE49-F238E27FC236}">
                <a16:creationId xmlns:a16="http://schemas.microsoft.com/office/drawing/2014/main" id="{C943D613-3090-4F42-807A-4BF170895E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24291">
            <a:off x="5776949" y="-130593"/>
            <a:ext cx="2086820" cy="208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4;p3" descr="Badge point d’interrogation">
            <a:extLst>
              <a:ext uri="{FF2B5EF4-FFF2-40B4-BE49-F238E27FC236}">
                <a16:creationId xmlns:a16="http://schemas.microsoft.com/office/drawing/2014/main" id="{8E204720-2A2F-41C8-8508-3CDC464260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24291">
            <a:off x="7728521" y="1153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5;p3" descr="Badge point d’interrogation">
            <a:extLst>
              <a:ext uri="{FF2B5EF4-FFF2-40B4-BE49-F238E27FC236}">
                <a16:creationId xmlns:a16="http://schemas.microsoft.com/office/drawing/2014/main" id="{0DA12090-82BA-4C86-A0A4-DA0336641B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24291">
            <a:off x="7396879" y="51071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76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3F50CF-0C9D-4860-B9F8-7C79E178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99" y="5119556"/>
            <a:ext cx="2033511" cy="515156"/>
          </a:xfrm>
          <a:prstGeom prst="rect">
            <a:avLst/>
          </a:prstGeom>
        </p:spPr>
      </p:pic>
      <p:sp>
        <p:nvSpPr>
          <p:cNvPr id="15" name="Google Shape;112;p4">
            <a:extLst>
              <a:ext uri="{FF2B5EF4-FFF2-40B4-BE49-F238E27FC236}">
                <a16:creationId xmlns:a16="http://schemas.microsoft.com/office/drawing/2014/main" id="{4FA434B7-CB3A-4052-9D92-975CC91DF2A6}"/>
              </a:ext>
            </a:extLst>
          </p:cNvPr>
          <p:cNvSpPr txBox="1">
            <a:spLocks/>
          </p:cNvSpPr>
          <p:nvPr/>
        </p:nvSpPr>
        <p:spPr>
          <a:xfrm>
            <a:off x="236502" y="2257456"/>
            <a:ext cx="3814452" cy="251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84B"/>
              </a:buClr>
              <a:buSzPts val="2800"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La santé</a:t>
            </a:r>
            <a:r>
              <a:rPr kumimoji="0" lang="fr-FR" sz="2500" b="0" i="0" u="none" strike="noStrike" kern="0" cap="none" spc="0" normalizeH="0" baseline="0" noProof="0" dirty="0">
                <a:ln>
                  <a:noFill/>
                </a:ln>
                <a:solidFill>
                  <a:srgbClr val="FF584B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 </a:t>
            </a:r>
            <a:r>
              <a:rPr kumimoji="0" lang="fr-FR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  <a:sym typeface="Calibri"/>
              </a:rPr>
              <a:t>est un état de complet bien-être physique, mental et social, et ne consiste pas seulement en une absence de maladie ou d'infirmité.</a:t>
            </a:r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santé : définition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74C3984-7F8B-4F22-907C-A5344478EA94}"/>
              </a:ext>
            </a:extLst>
          </p:cNvPr>
          <p:cNvGrpSpPr/>
          <p:nvPr/>
        </p:nvGrpSpPr>
        <p:grpSpPr>
          <a:xfrm>
            <a:off x="4307840" y="1553775"/>
            <a:ext cx="4436477" cy="4667665"/>
            <a:chOff x="838200" y="1551008"/>
            <a:chExt cx="4856544" cy="49418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0988DA-C496-4E7C-97F1-45D7F9F69DE4}"/>
                </a:ext>
              </a:extLst>
            </p:cNvPr>
            <p:cNvSpPr/>
            <p:nvPr/>
          </p:nvSpPr>
          <p:spPr>
            <a:xfrm>
              <a:off x="838200" y="1551008"/>
              <a:ext cx="4856544" cy="4941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Image 20" descr="Une image contenant texte, objet&#10;&#10;Description générée automatiquement">
              <a:extLst>
                <a:ext uri="{FF2B5EF4-FFF2-40B4-BE49-F238E27FC236}">
                  <a16:creationId xmlns:a16="http://schemas.microsoft.com/office/drawing/2014/main" id="{943600AF-ADDB-4BF2-AD6F-3EAEF02D2C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" r="2" b="2"/>
            <a:stretch/>
          </p:blipFill>
          <p:spPr bwMode="auto">
            <a:xfrm>
              <a:off x="993680" y="1706660"/>
              <a:ext cx="4545585" cy="4564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4769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73D1FCF-D149-4559-9630-B2461B262A49}"/>
              </a:ext>
            </a:extLst>
          </p:cNvPr>
          <p:cNvSpPr/>
          <p:nvPr/>
        </p:nvSpPr>
        <p:spPr>
          <a:xfrm>
            <a:off x="0" y="301286"/>
            <a:ext cx="752354" cy="814916"/>
          </a:xfrm>
          <a:prstGeom prst="homePlat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1D1A9-D814-4405-BD66-5279EF8C00FC}"/>
              </a:ext>
            </a:extLst>
          </p:cNvPr>
          <p:cNvSpPr/>
          <p:nvPr/>
        </p:nvSpPr>
        <p:spPr>
          <a:xfrm flipV="1">
            <a:off x="0" y="1251724"/>
            <a:ext cx="9144000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Google Shape;111;p4">
            <a:extLst>
              <a:ext uri="{FF2B5EF4-FFF2-40B4-BE49-F238E27FC236}">
                <a16:creationId xmlns:a16="http://schemas.microsoft.com/office/drawing/2014/main" id="{7760E965-807C-424B-9229-0206531AD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887" y="235506"/>
            <a:ext cx="7566226" cy="94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575F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1D575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santé : définition</a:t>
            </a:r>
            <a:endParaRPr sz="3200" b="1" dirty="0">
              <a:solidFill>
                <a:srgbClr val="1D575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863C825-D08A-4C49-8BF6-01AFF0C79CCF}"/>
              </a:ext>
            </a:extLst>
          </p:cNvPr>
          <p:cNvGrpSpPr/>
          <p:nvPr/>
        </p:nvGrpSpPr>
        <p:grpSpPr>
          <a:xfrm>
            <a:off x="531288" y="1510366"/>
            <a:ext cx="8080934" cy="4596751"/>
            <a:chOff x="594714" y="548360"/>
            <a:chExt cx="11002570" cy="5439541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707D1F4-4BBF-4888-A765-694DF1E8C74E}"/>
                </a:ext>
              </a:extLst>
            </p:cNvPr>
            <p:cNvSpPr/>
            <p:nvPr/>
          </p:nvSpPr>
          <p:spPr>
            <a:xfrm rot="16200000">
              <a:off x="5405341" y="2082146"/>
              <a:ext cx="1209015" cy="30783"/>
            </a:xfrm>
            <a:custGeom>
              <a:avLst/>
              <a:gdLst>
                <a:gd name="connsiteX0" fmla="*/ 0 w 1209015"/>
                <a:gd name="connsiteY0" fmla="*/ 15391 h 30783"/>
                <a:gd name="connsiteX1" fmla="*/ 1209015 w 1209015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015" h="30783">
                  <a:moveTo>
                    <a:pt x="0" y="15391"/>
                  </a:moveTo>
                  <a:lnTo>
                    <a:pt x="1209015" y="15391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586982" tIns="-14834" rIns="586983" bIns="-14833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96C22CE-B8CC-4299-8946-DB5FE1AE6516}"/>
                </a:ext>
              </a:extLst>
            </p:cNvPr>
            <p:cNvSpPr/>
            <p:nvPr/>
          </p:nvSpPr>
          <p:spPr>
            <a:xfrm>
              <a:off x="4588922" y="548360"/>
              <a:ext cx="2841853" cy="944668"/>
            </a:xfrm>
            <a:custGeom>
              <a:avLst/>
              <a:gdLst>
                <a:gd name="connsiteX0" fmla="*/ 0 w 2841853"/>
                <a:gd name="connsiteY0" fmla="*/ 157448 h 944668"/>
                <a:gd name="connsiteX1" fmla="*/ 157448 w 2841853"/>
                <a:gd name="connsiteY1" fmla="*/ 0 h 944668"/>
                <a:gd name="connsiteX2" fmla="*/ 2684405 w 2841853"/>
                <a:gd name="connsiteY2" fmla="*/ 0 h 944668"/>
                <a:gd name="connsiteX3" fmla="*/ 2841853 w 2841853"/>
                <a:gd name="connsiteY3" fmla="*/ 157448 h 944668"/>
                <a:gd name="connsiteX4" fmla="*/ 2841853 w 2841853"/>
                <a:gd name="connsiteY4" fmla="*/ 787220 h 944668"/>
                <a:gd name="connsiteX5" fmla="*/ 2684405 w 2841853"/>
                <a:gd name="connsiteY5" fmla="*/ 944668 h 944668"/>
                <a:gd name="connsiteX6" fmla="*/ 157448 w 2841853"/>
                <a:gd name="connsiteY6" fmla="*/ 944668 h 944668"/>
                <a:gd name="connsiteX7" fmla="*/ 0 w 2841853"/>
                <a:gd name="connsiteY7" fmla="*/ 787220 h 944668"/>
                <a:gd name="connsiteX8" fmla="*/ 0 w 2841853"/>
                <a:gd name="connsiteY8" fmla="*/ 157448 h 94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1853" h="944668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2684405" y="0"/>
                  </a:lnTo>
                  <a:cubicBezTo>
                    <a:pt x="2771361" y="0"/>
                    <a:pt x="2841853" y="70492"/>
                    <a:pt x="2841853" y="157448"/>
                  </a:cubicBezTo>
                  <a:lnTo>
                    <a:pt x="2841853" y="787220"/>
                  </a:lnTo>
                  <a:cubicBezTo>
                    <a:pt x="2841853" y="874176"/>
                    <a:pt x="2771361" y="944668"/>
                    <a:pt x="2684405" y="944668"/>
                  </a:cubicBezTo>
                  <a:lnTo>
                    <a:pt x="157448" y="944668"/>
                  </a:lnTo>
                  <a:cubicBezTo>
                    <a:pt x="70492" y="944668"/>
                    <a:pt x="0" y="874176"/>
                    <a:pt x="0" y="787220"/>
                  </a:cubicBezTo>
                  <a:lnTo>
                    <a:pt x="0" y="157448"/>
                  </a:lnTo>
                  <a:close/>
                </a:path>
              </a:pathLst>
            </a:custGeom>
            <a:solidFill>
              <a:srgbClr val="FF584B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1355" tIns="61355" rIns="61355" bIns="61355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Concept 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positif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7623986-A4B8-4231-8765-F63AF5405949}"/>
                </a:ext>
              </a:extLst>
            </p:cNvPr>
            <p:cNvSpPr/>
            <p:nvPr/>
          </p:nvSpPr>
          <p:spPr>
            <a:xfrm rot="20881282">
              <a:off x="7240500" y="3103205"/>
              <a:ext cx="844402" cy="30783"/>
            </a:xfrm>
            <a:custGeom>
              <a:avLst/>
              <a:gdLst>
                <a:gd name="connsiteX0" fmla="*/ 0 w 844402"/>
                <a:gd name="connsiteY0" fmla="*/ 15391 h 30783"/>
                <a:gd name="connsiteX1" fmla="*/ 844402 w 844402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4402" h="30783">
                  <a:moveTo>
                    <a:pt x="0" y="15391"/>
                  </a:moveTo>
                  <a:lnTo>
                    <a:pt x="844402" y="15391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413791" tIns="-5719" rIns="413791" bIns="-5718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A781F9A-9EB4-42C2-AC28-58A7BAAAA86C}"/>
                </a:ext>
              </a:extLst>
            </p:cNvPr>
            <p:cNvSpPr/>
            <p:nvPr/>
          </p:nvSpPr>
          <p:spPr>
            <a:xfrm>
              <a:off x="8017973" y="2026987"/>
              <a:ext cx="3327990" cy="1472313"/>
            </a:xfrm>
            <a:custGeom>
              <a:avLst/>
              <a:gdLst>
                <a:gd name="connsiteX0" fmla="*/ 0 w 3327989"/>
                <a:gd name="connsiteY0" fmla="*/ 245390 h 1472313"/>
                <a:gd name="connsiteX1" fmla="*/ 245390 w 3327989"/>
                <a:gd name="connsiteY1" fmla="*/ 0 h 1472313"/>
                <a:gd name="connsiteX2" fmla="*/ 3082599 w 3327989"/>
                <a:gd name="connsiteY2" fmla="*/ 0 h 1472313"/>
                <a:gd name="connsiteX3" fmla="*/ 3327989 w 3327989"/>
                <a:gd name="connsiteY3" fmla="*/ 245390 h 1472313"/>
                <a:gd name="connsiteX4" fmla="*/ 3327989 w 3327989"/>
                <a:gd name="connsiteY4" fmla="*/ 1226923 h 1472313"/>
                <a:gd name="connsiteX5" fmla="*/ 3082599 w 3327989"/>
                <a:gd name="connsiteY5" fmla="*/ 1472313 h 1472313"/>
                <a:gd name="connsiteX6" fmla="*/ 245390 w 3327989"/>
                <a:gd name="connsiteY6" fmla="*/ 1472313 h 1472313"/>
                <a:gd name="connsiteX7" fmla="*/ 0 w 3327989"/>
                <a:gd name="connsiteY7" fmla="*/ 1226923 h 1472313"/>
                <a:gd name="connsiteX8" fmla="*/ 0 w 3327989"/>
                <a:gd name="connsiteY8" fmla="*/ 245390 h 14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989" h="1472313">
                  <a:moveTo>
                    <a:pt x="0" y="245390"/>
                  </a:moveTo>
                  <a:cubicBezTo>
                    <a:pt x="0" y="109865"/>
                    <a:pt x="109865" y="0"/>
                    <a:pt x="245390" y="0"/>
                  </a:cubicBezTo>
                  <a:lnTo>
                    <a:pt x="3082599" y="0"/>
                  </a:lnTo>
                  <a:cubicBezTo>
                    <a:pt x="3218124" y="0"/>
                    <a:pt x="3327989" y="109865"/>
                    <a:pt x="3327989" y="245390"/>
                  </a:cubicBezTo>
                  <a:lnTo>
                    <a:pt x="3327989" y="1226923"/>
                  </a:lnTo>
                  <a:cubicBezTo>
                    <a:pt x="3327989" y="1362448"/>
                    <a:pt x="3218124" y="1472313"/>
                    <a:pt x="3082599" y="1472313"/>
                  </a:cubicBezTo>
                  <a:lnTo>
                    <a:pt x="245390" y="1472313"/>
                  </a:lnTo>
                  <a:cubicBezTo>
                    <a:pt x="109865" y="1472313"/>
                    <a:pt x="0" y="1362448"/>
                    <a:pt x="0" y="1226923"/>
                  </a:cubicBezTo>
                  <a:lnTo>
                    <a:pt x="0" y="245390"/>
                  </a:lnTo>
                  <a:close/>
                </a:path>
              </a:pathLst>
            </a:custGeom>
            <a:solidFill>
              <a:srgbClr val="3BAFBF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7112" tIns="87112" rIns="87112" bIns="87112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Dépasse la simple absence de maladie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84560C7-A8BB-4B97-8317-A134175EE72A}"/>
                </a:ext>
              </a:extLst>
            </p:cNvPr>
            <p:cNvSpPr/>
            <p:nvPr/>
          </p:nvSpPr>
          <p:spPr>
            <a:xfrm rot="2173232">
              <a:off x="6703934" y="4441365"/>
              <a:ext cx="1308242" cy="30783"/>
            </a:xfrm>
            <a:custGeom>
              <a:avLst/>
              <a:gdLst>
                <a:gd name="connsiteX0" fmla="*/ 0 w 1308242"/>
                <a:gd name="connsiteY0" fmla="*/ 15391 h 30783"/>
                <a:gd name="connsiteX1" fmla="*/ 1308242 w 1308242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8242" h="30783">
                  <a:moveTo>
                    <a:pt x="0" y="15391"/>
                  </a:moveTo>
                  <a:lnTo>
                    <a:pt x="1308242" y="15391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spcFirstLastPara="0" vert="horz" wrap="square" lIns="634115" tIns="-17315" rIns="634114" bIns="-1731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3C11425-7174-4B93-9255-14EFA42E5B22}"/>
                </a:ext>
              </a:extLst>
            </p:cNvPr>
            <p:cNvSpPr/>
            <p:nvPr/>
          </p:nvSpPr>
          <p:spPr>
            <a:xfrm>
              <a:off x="5659201" y="4825428"/>
              <a:ext cx="5938083" cy="1123329"/>
            </a:xfrm>
            <a:custGeom>
              <a:avLst/>
              <a:gdLst>
                <a:gd name="connsiteX0" fmla="*/ 0 w 5938083"/>
                <a:gd name="connsiteY0" fmla="*/ 187225 h 1123329"/>
                <a:gd name="connsiteX1" fmla="*/ 187225 w 5938083"/>
                <a:gd name="connsiteY1" fmla="*/ 0 h 1123329"/>
                <a:gd name="connsiteX2" fmla="*/ 5750858 w 5938083"/>
                <a:gd name="connsiteY2" fmla="*/ 0 h 1123329"/>
                <a:gd name="connsiteX3" fmla="*/ 5938083 w 5938083"/>
                <a:gd name="connsiteY3" fmla="*/ 187225 h 1123329"/>
                <a:gd name="connsiteX4" fmla="*/ 5938083 w 5938083"/>
                <a:gd name="connsiteY4" fmla="*/ 936104 h 1123329"/>
                <a:gd name="connsiteX5" fmla="*/ 5750858 w 5938083"/>
                <a:gd name="connsiteY5" fmla="*/ 1123329 h 1123329"/>
                <a:gd name="connsiteX6" fmla="*/ 187225 w 5938083"/>
                <a:gd name="connsiteY6" fmla="*/ 1123329 h 1123329"/>
                <a:gd name="connsiteX7" fmla="*/ 0 w 5938083"/>
                <a:gd name="connsiteY7" fmla="*/ 936104 h 1123329"/>
                <a:gd name="connsiteX8" fmla="*/ 0 w 5938083"/>
                <a:gd name="connsiteY8" fmla="*/ 187225 h 112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083" h="1123329">
                  <a:moveTo>
                    <a:pt x="0" y="187225"/>
                  </a:moveTo>
                  <a:cubicBezTo>
                    <a:pt x="0" y="83823"/>
                    <a:pt x="83823" y="0"/>
                    <a:pt x="187225" y="0"/>
                  </a:cubicBezTo>
                  <a:lnTo>
                    <a:pt x="5750858" y="0"/>
                  </a:lnTo>
                  <a:cubicBezTo>
                    <a:pt x="5854260" y="0"/>
                    <a:pt x="5938083" y="83823"/>
                    <a:pt x="5938083" y="187225"/>
                  </a:cubicBezTo>
                  <a:lnTo>
                    <a:pt x="5938083" y="936104"/>
                  </a:lnTo>
                  <a:cubicBezTo>
                    <a:pt x="5938083" y="1039506"/>
                    <a:pt x="5854260" y="1123329"/>
                    <a:pt x="5750858" y="1123329"/>
                  </a:cubicBezTo>
                  <a:lnTo>
                    <a:pt x="187225" y="1123329"/>
                  </a:lnTo>
                  <a:cubicBezTo>
                    <a:pt x="83823" y="1123329"/>
                    <a:pt x="0" y="1039506"/>
                    <a:pt x="0" y="936104"/>
                  </a:cubicBezTo>
                  <a:lnTo>
                    <a:pt x="0" y="187225"/>
                  </a:lnTo>
                  <a:close/>
                </a:path>
              </a:pathLst>
            </a:custGeom>
            <a:solidFill>
              <a:srgbClr val="BEE39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70076" tIns="70076" rIns="70076" bIns="70076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Influencée par de nombreux facteurs appelés « 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déterminants de la santé 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»</a:t>
              </a: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0DAB463-D0E4-4E75-A57E-5BEE47B52D08}"/>
                </a:ext>
              </a:extLst>
            </p:cNvPr>
            <p:cNvSpPr/>
            <p:nvPr/>
          </p:nvSpPr>
          <p:spPr>
            <a:xfrm rot="19769178">
              <a:off x="3522809" y="4425687"/>
              <a:ext cx="1676294" cy="30784"/>
            </a:xfrm>
            <a:custGeom>
              <a:avLst/>
              <a:gdLst>
                <a:gd name="connsiteX0" fmla="*/ 0 w 1676294"/>
                <a:gd name="connsiteY0" fmla="*/ 15391 h 30783"/>
                <a:gd name="connsiteX1" fmla="*/ 1676294 w 1676294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6294" h="30783">
                  <a:moveTo>
                    <a:pt x="1676294" y="15392"/>
                  </a:moveTo>
                  <a:lnTo>
                    <a:pt x="0" y="15392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808939" tIns="-26515" rIns="808940" bIns="-26515" numCol="1" spcCol="1270" anchor="ctr" anchorCtr="0">
              <a:noAutofit/>
            </a:bodyPr>
            <a:lstStyle/>
            <a:p>
              <a:pPr marL="0" marR="0" lvl="0" indent="0" algn="ctr" defTabSz="266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0110BE8-8E5D-4F7E-BAFC-CB9A14F57369}"/>
                </a:ext>
              </a:extLst>
            </p:cNvPr>
            <p:cNvSpPr/>
            <p:nvPr/>
          </p:nvSpPr>
          <p:spPr>
            <a:xfrm>
              <a:off x="594714" y="4811511"/>
              <a:ext cx="4279413" cy="1176390"/>
            </a:xfrm>
            <a:custGeom>
              <a:avLst/>
              <a:gdLst>
                <a:gd name="connsiteX0" fmla="*/ 0 w 4279413"/>
                <a:gd name="connsiteY0" fmla="*/ 196069 h 1176390"/>
                <a:gd name="connsiteX1" fmla="*/ 196069 w 4279413"/>
                <a:gd name="connsiteY1" fmla="*/ 0 h 1176390"/>
                <a:gd name="connsiteX2" fmla="*/ 4083344 w 4279413"/>
                <a:gd name="connsiteY2" fmla="*/ 0 h 1176390"/>
                <a:gd name="connsiteX3" fmla="*/ 4279413 w 4279413"/>
                <a:gd name="connsiteY3" fmla="*/ 196069 h 1176390"/>
                <a:gd name="connsiteX4" fmla="*/ 4279413 w 4279413"/>
                <a:gd name="connsiteY4" fmla="*/ 980321 h 1176390"/>
                <a:gd name="connsiteX5" fmla="*/ 4083344 w 4279413"/>
                <a:gd name="connsiteY5" fmla="*/ 1176390 h 1176390"/>
                <a:gd name="connsiteX6" fmla="*/ 196069 w 4279413"/>
                <a:gd name="connsiteY6" fmla="*/ 1176390 h 1176390"/>
                <a:gd name="connsiteX7" fmla="*/ 0 w 4279413"/>
                <a:gd name="connsiteY7" fmla="*/ 980321 h 1176390"/>
                <a:gd name="connsiteX8" fmla="*/ 0 w 4279413"/>
                <a:gd name="connsiteY8" fmla="*/ 196069 h 117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413" h="1176390">
                  <a:moveTo>
                    <a:pt x="0" y="196069"/>
                  </a:moveTo>
                  <a:cubicBezTo>
                    <a:pt x="0" y="87783"/>
                    <a:pt x="87783" y="0"/>
                    <a:pt x="196069" y="0"/>
                  </a:cubicBezTo>
                  <a:lnTo>
                    <a:pt x="4083344" y="0"/>
                  </a:lnTo>
                  <a:cubicBezTo>
                    <a:pt x="4191630" y="0"/>
                    <a:pt x="4279413" y="87783"/>
                    <a:pt x="4279413" y="196069"/>
                  </a:cubicBezTo>
                  <a:lnTo>
                    <a:pt x="4279413" y="980321"/>
                  </a:lnTo>
                  <a:cubicBezTo>
                    <a:pt x="4279413" y="1088607"/>
                    <a:pt x="4191630" y="1176390"/>
                    <a:pt x="4083344" y="1176390"/>
                  </a:cubicBezTo>
                  <a:lnTo>
                    <a:pt x="196069" y="1176390"/>
                  </a:lnTo>
                  <a:cubicBezTo>
                    <a:pt x="87783" y="1176390"/>
                    <a:pt x="0" y="1088607"/>
                    <a:pt x="0" y="980321"/>
                  </a:cubicBezTo>
                  <a:lnTo>
                    <a:pt x="0" y="196069"/>
                  </a:lnTo>
                  <a:close/>
                </a:path>
              </a:pathLst>
            </a:custGeom>
            <a:solidFill>
              <a:srgbClr val="FFC64B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72667" tIns="72667" rIns="72667" bIns="72667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Permet de 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vivre pleinement 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et d’utiliser tout son potentiel 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FEBBE79-F488-42D9-8A5D-05129E03E34B}"/>
                </a:ext>
              </a:extLst>
            </p:cNvPr>
            <p:cNvSpPr/>
            <p:nvPr/>
          </p:nvSpPr>
          <p:spPr>
            <a:xfrm rot="22282886">
              <a:off x="4119642" y="3138752"/>
              <a:ext cx="649408" cy="30784"/>
            </a:xfrm>
            <a:custGeom>
              <a:avLst/>
              <a:gdLst>
                <a:gd name="connsiteX0" fmla="*/ 0 w 649407"/>
                <a:gd name="connsiteY0" fmla="*/ 15391 h 30783"/>
                <a:gd name="connsiteX1" fmla="*/ 649407 w 649407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9407" h="30783">
                  <a:moveTo>
                    <a:pt x="649407" y="15392"/>
                  </a:moveTo>
                  <a:lnTo>
                    <a:pt x="0" y="15392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321168" tIns="-843" rIns="321169" bIns="-844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0496FF1-71CD-43CB-8C52-97F3E1D022BF}"/>
                </a:ext>
              </a:extLst>
            </p:cNvPr>
            <p:cNvSpPr/>
            <p:nvPr/>
          </p:nvSpPr>
          <p:spPr>
            <a:xfrm>
              <a:off x="594715" y="2139612"/>
              <a:ext cx="3490607" cy="1247064"/>
            </a:xfrm>
            <a:custGeom>
              <a:avLst/>
              <a:gdLst>
                <a:gd name="connsiteX0" fmla="*/ 0 w 3814483"/>
                <a:gd name="connsiteY0" fmla="*/ 207848 h 1247064"/>
                <a:gd name="connsiteX1" fmla="*/ 207848 w 3814483"/>
                <a:gd name="connsiteY1" fmla="*/ 0 h 1247064"/>
                <a:gd name="connsiteX2" fmla="*/ 3606635 w 3814483"/>
                <a:gd name="connsiteY2" fmla="*/ 0 h 1247064"/>
                <a:gd name="connsiteX3" fmla="*/ 3814483 w 3814483"/>
                <a:gd name="connsiteY3" fmla="*/ 207848 h 1247064"/>
                <a:gd name="connsiteX4" fmla="*/ 3814483 w 3814483"/>
                <a:gd name="connsiteY4" fmla="*/ 1039216 h 1247064"/>
                <a:gd name="connsiteX5" fmla="*/ 3606635 w 3814483"/>
                <a:gd name="connsiteY5" fmla="*/ 1247064 h 1247064"/>
                <a:gd name="connsiteX6" fmla="*/ 207848 w 3814483"/>
                <a:gd name="connsiteY6" fmla="*/ 1247064 h 1247064"/>
                <a:gd name="connsiteX7" fmla="*/ 0 w 3814483"/>
                <a:gd name="connsiteY7" fmla="*/ 1039216 h 1247064"/>
                <a:gd name="connsiteX8" fmla="*/ 0 w 3814483"/>
                <a:gd name="connsiteY8" fmla="*/ 207848 h 12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4483" h="1247064">
                  <a:moveTo>
                    <a:pt x="0" y="207848"/>
                  </a:moveTo>
                  <a:cubicBezTo>
                    <a:pt x="0" y="93057"/>
                    <a:pt x="93057" y="0"/>
                    <a:pt x="207848" y="0"/>
                  </a:cubicBezTo>
                  <a:lnTo>
                    <a:pt x="3606635" y="0"/>
                  </a:lnTo>
                  <a:cubicBezTo>
                    <a:pt x="3721426" y="0"/>
                    <a:pt x="3814483" y="93057"/>
                    <a:pt x="3814483" y="207848"/>
                  </a:cubicBezTo>
                  <a:lnTo>
                    <a:pt x="3814483" y="1039216"/>
                  </a:lnTo>
                  <a:cubicBezTo>
                    <a:pt x="3814483" y="1154007"/>
                    <a:pt x="3721426" y="1247064"/>
                    <a:pt x="3606635" y="1247064"/>
                  </a:cubicBezTo>
                  <a:lnTo>
                    <a:pt x="207848" y="1247064"/>
                  </a:lnTo>
                  <a:cubicBezTo>
                    <a:pt x="93057" y="1247064"/>
                    <a:pt x="0" y="1154007"/>
                    <a:pt x="0" y="1039216"/>
                  </a:cubicBezTo>
                  <a:lnTo>
                    <a:pt x="0" y="207848"/>
                  </a:lnTo>
                  <a:close/>
                </a:path>
              </a:pathLst>
            </a:custGeom>
            <a:solidFill>
              <a:srgbClr val="7F8FA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76117" tIns="76117" rIns="76117" bIns="76117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Ressource 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pour le développement social et économique</a:t>
              </a: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56B1004-DB18-4884-8DE3-87AC63FCA773}"/>
                </a:ext>
              </a:extLst>
            </p:cNvPr>
            <p:cNvSpPr/>
            <p:nvPr/>
          </p:nvSpPr>
          <p:spPr>
            <a:xfrm>
              <a:off x="4746420" y="2685474"/>
              <a:ext cx="2639691" cy="1534463"/>
            </a:xfrm>
            <a:custGeom>
              <a:avLst/>
              <a:gdLst>
                <a:gd name="connsiteX0" fmla="*/ 0 w 2639691"/>
                <a:gd name="connsiteY0" fmla="*/ 255749 h 1534463"/>
                <a:gd name="connsiteX1" fmla="*/ 255749 w 2639691"/>
                <a:gd name="connsiteY1" fmla="*/ 0 h 1534463"/>
                <a:gd name="connsiteX2" fmla="*/ 2383942 w 2639691"/>
                <a:gd name="connsiteY2" fmla="*/ 0 h 1534463"/>
                <a:gd name="connsiteX3" fmla="*/ 2639691 w 2639691"/>
                <a:gd name="connsiteY3" fmla="*/ 255749 h 1534463"/>
                <a:gd name="connsiteX4" fmla="*/ 2639691 w 2639691"/>
                <a:gd name="connsiteY4" fmla="*/ 1278714 h 1534463"/>
                <a:gd name="connsiteX5" fmla="*/ 2383942 w 2639691"/>
                <a:gd name="connsiteY5" fmla="*/ 1534463 h 1534463"/>
                <a:gd name="connsiteX6" fmla="*/ 255749 w 2639691"/>
                <a:gd name="connsiteY6" fmla="*/ 1534463 h 1534463"/>
                <a:gd name="connsiteX7" fmla="*/ 0 w 2639691"/>
                <a:gd name="connsiteY7" fmla="*/ 1278714 h 1534463"/>
                <a:gd name="connsiteX8" fmla="*/ 0 w 2639691"/>
                <a:gd name="connsiteY8" fmla="*/ 255749 h 153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691" h="1534463">
                  <a:moveTo>
                    <a:pt x="0" y="255749"/>
                  </a:moveTo>
                  <a:cubicBezTo>
                    <a:pt x="0" y="114503"/>
                    <a:pt x="114503" y="0"/>
                    <a:pt x="255749" y="0"/>
                  </a:cubicBezTo>
                  <a:lnTo>
                    <a:pt x="2383942" y="0"/>
                  </a:lnTo>
                  <a:cubicBezTo>
                    <a:pt x="2525188" y="0"/>
                    <a:pt x="2639691" y="114503"/>
                    <a:pt x="2639691" y="255749"/>
                  </a:cubicBezTo>
                  <a:lnTo>
                    <a:pt x="2639691" y="1278714"/>
                  </a:lnTo>
                  <a:cubicBezTo>
                    <a:pt x="2639691" y="1419960"/>
                    <a:pt x="2525188" y="1534463"/>
                    <a:pt x="2383942" y="1534463"/>
                  </a:cubicBezTo>
                  <a:lnTo>
                    <a:pt x="255749" y="1534463"/>
                  </a:lnTo>
                  <a:cubicBezTo>
                    <a:pt x="114503" y="1534463"/>
                    <a:pt x="0" y="1419960"/>
                    <a:pt x="0" y="1278714"/>
                  </a:cubicBezTo>
                  <a:lnTo>
                    <a:pt x="0" y="255749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100306" tIns="100306" rIns="100306" bIns="100306" numCol="1" spcCol="1270" anchor="ctr" anchorCtr="0">
              <a:noAutofit/>
            </a:bodyPr>
            <a:lstStyle/>
            <a:p>
              <a:pPr marL="0" marR="0" lvl="0" indent="0" algn="ctr" defTabSz="1778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3BAFBF">
                      <a:lumMod val="50000"/>
                    </a:srgbClr>
                  </a:solidFill>
                  <a:effectLst/>
                  <a:uLnTx/>
                  <a:uFillTx/>
                  <a:latin typeface="Carlito" panose="020F0502020204030204" pitchFamily="34" charset="0"/>
                  <a:ea typeface="+mn-ea"/>
                  <a:cs typeface="Carlito" panose="020F0502020204030204" pitchFamily="34" charset="0"/>
                </a:rPr>
                <a:t>La santé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BAFBF">
                    <a:lumMod val="50000"/>
                  </a:srgbClr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Carlito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263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treamline">
      <a:dk1>
        <a:srgbClr val="3BAFBF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FFC64B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bg2">
                <a:lumMod val="75000"/>
                <a:lumOff val="25000"/>
              </a:schemeClr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1" id="{34F8B62A-8F50-4A9A-BB10-697AD05F4900}" vid="{54E8E3D2-CD2D-425F-BF7C-04F0E4CED78E}"/>
    </a:ext>
  </a:extLst>
</a:theme>
</file>

<file path=ppt/theme/theme2.xml><?xml version="1.0" encoding="utf-8"?>
<a:theme xmlns:a="http://schemas.openxmlformats.org/drawingml/2006/main" name="Plateforme COVID 19">
  <a:themeElements>
    <a:clrScheme name="Streamline">
      <a:dk1>
        <a:srgbClr val="3BAFBF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FFC64B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600" b="1" dirty="0" smtClean="0">
            <a:solidFill>
              <a:srgbClr val="474747"/>
            </a:solidFill>
            <a:latin typeface="Nunito ExtraBold" panose="020B060402020202020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DS V2.potx" id="{8A08F81B-EA46-45A4-B1B6-644E02958767}" vid="{A9F6A131-6DAE-427C-928E-57F109CED1C1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e8874b-9b92-4df4-818c-de46f1c92b92">
      <Terms xmlns="http://schemas.microsoft.com/office/infopath/2007/PartnerControls"/>
    </lcf76f155ced4ddcb4097134ff3c332f>
    <TaxCatchAll xmlns="cbc486d7-b9a4-4d57-9a47-cd6ed0b3a6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76E379BDFC943A89199E8B83C6107" ma:contentTypeVersion="16" ma:contentTypeDescription="Crée un document." ma:contentTypeScope="" ma:versionID="7902420bda4b8d8e767b441a8503f640">
  <xsd:schema xmlns:xsd="http://www.w3.org/2001/XMLSchema" xmlns:xs="http://www.w3.org/2001/XMLSchema" xmlns:p="http://schemas.microsoft.com/office/2006/metadata/properties" xmlns:ns2="d9e8874b-9b92-4df4-818c-de46f1c92b92" xmlns:ns3="cbc486d7-b9a4-4d57-9a47-cd6ed0b3a6c9" targetNamespace="http://schemas.microsoft.com/office/2006/metadata/properties" ma:root="true" ma:fieldsID="13eb55ab85f1f129df76c0ad174820bf" ns2:_="" ns3:_="">
    <xsd:import namespace="d9e8874b-9b92-4df4-818c-de46f1c92b92"/>
    <xsd:import namespace="cbc486d7-b9a4-4d57-9a47-cd6ed0b3a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8874b-9b92-4df4-818c-de46f1c92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edfb5b8a-a8cc-4a81-95c3-307d1fc82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486d7-b9a4-4d57-9a47-cd6ed0b3a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9ae341-8b83-408a-bc81-b15a2a49a871}" ma:internalName="TaxCatchAll" ma:showField="CatchAllData" ma:web="cbc486d7-b9a4-4d57-9a47-cd6ed0b3a6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29192-9660-4603-9856-626424BD3500}">
  <ds:schemaRefs>
    <ds:schemaRef ds:uri="http://schemas.microsoft.com/office/2006/metadata/properties"/>
    <ds:schemaRef ds:uri="http://schemas.microsoft.com/office/infopath/2007/PartnerControls"/>
    <ds:schemaRef ds:uri="d9e8874b-9b92-4df4-818c-de46f1c92b92"/>
    <ds:schemaRef ds:uri="cbc486d7-b9a4-4d57-9a47-cd6ed0b3a6c9"/>
  </ds:schemaRefs>
</ds:datastoreItem>
</file>

<file path=customXml/itemProps2.xml><?xml version="1.0" encoding="utf-8"?>
<ds:datastoreItem xmlns:ds="http://schemas.openxmlformats.org/officeDocument/2006/customXml" ds:itemID="{C1AA26CD-5809-40F1-B837-4FCF16EA4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7FB4E-F77F-4471-BB94-0C96435B7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8874b-9b92-4df4-818c-de46f1c92b92"/>
    <ds:schemaRef ds:uri="cbc486d7-b9a4-4d57-9a47-cd6ed0b3a6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2404</TotalTime>
  <Words>1329</Words>
  <Application>Microsoft Office PowerPoint</Application>
  <PresentationFormat>Affichage à l'écran (4:3)</PresentationFormat>
  <Paragraphs>214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Carlito</vt:lpstr>
      <vt:lpstr>Impact</vt:lpstr>
      <vt:lpstr>Lato</vt:lpstr>
      <vt:lpstr>Nunito ExtraBold</vt:lpstr>
      <vt:lpstr>Roboto</vt:lpstr>
      <vt:lpstr>Roboto Normal</vt:lpstr>
      <vt:lpstr>Times New Roman</vt:lpstr>
      <vt:lpstr>Thème1</vt:lpstr>
      <vt:lpstr>Plateforme COVID 19</vt:lpstr>
      <vt:lpstr>Le dispositif  « Commune en santé »</vt:lpstr>
      <vt:lpstr>Programme de la séance</vt:lpstr>
      <vt:lpstr>Introduction</vt:lpstr>
      <vt:lpstr>Introduction</vt:lpstr>
      <vt:lpstr>Introduction</vt:lpstr>
      <vt:lpstr>Introduction</vt:lpstr>
      <vt:lpstr> Selon vous, qu’est-ce que la santé ?</vt:lpstr>
      <vt:lpstr>La santé : définition</vt:lpstr>
      <vt:lpstr>La santé : définition</vt:lpstr>
      <vt:lpstr> Selon vous, quels sont les facteurs qui influencent notre état de santé ?</vt:lpstr>
      <vt:lpstr>Les déterminants de santé</vt:lpstr>
      <vt:lpstr>La promotion de la santé </vt:lpstr>
      <vt:lpstr>La promotion de la santé </vt:lpstr>
      <vt:lpstr>La prévention et la promotion de la santé</vt:lpstr>
      <vt:lpstr>Le dispositif « commune en santé » </vt:lpstr>
      <vt:lpstr>Le dispositif « commune en santé »</vt:lpstr>
      <vt:lpstr>Le dispositif « commune en santé »</vt:lpstr>
      <vt:lpstr>Le dispositif « commune en santé »</vt:lpstr>
      <vt:lpstr>Le dispositif « commune en santé »</vt:lpstr>
      <vt:lpstr>Qu’est devenue la famille de Teva depuis que sa commune s’est inscrite dans le dispositif « commune en santé » ?</vt:lpstr>
      <vt:lpstr>La famille de Teva de demain</vt:lpstr>
      <vt:lpstr>La famille de Teva de demain</vt:lpstr>
      <vt:lpstr>Perspectives</vt:lpstr>
      <vt:lpstr>Merci pour votre attention</vt:lpstr>
    </vt:vector>
  </TitlesOfParts>
  <Company>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BIAREZ</dc:creator>
  <cp:lastModifiedBy>nadia.shan</cp:lastModifiedBy>
  <cp:revision>231</cp:revision>
  <cp:lastPrinted>2021-03-16T00:14:34Z</cp:lastPrinted>
  <dcterms:created xsi:type="dcterms:W3CDTF">2020-10-24T23:05:57Z</dcterms:created>
  <dcterms:modified xsi:type="dcterms:W3CDTF">2022-05-19T21:44:13Z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0x01010030D76E379BDFC943A89199E8B83C6107</vt:lpwstr>
  </property>
  <property fmtid="{D5CDD505-2E9C-101B-9397-08002B2CF9AE}" pid="3" name="MediaServiceImageTags">
    <vt:lpwstr/>
  </property>
</Properties>
</file>